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60" r:id="rId4"/>
    <p:sldId id="261" r:id="rId5"/>
    <p:sldId id="262" r:id="rId6"/>
    <p:sldId id="268" r:id="rId7"/>
    <p:sldId id="264" r:id="rId8"/>
    <p:sldId id="266" r:id="rId9"/>
    <p:sldId id="265" r:id="rId10"/>
    <p:sldId id="269" r:id="rId11"/>
    <p:sldId id="270" r:id="rId12"/>
    <p:sldId id="271" r:id="rId13"/>
    <p:sldId id="272" r:id="rId14"/>
    <p:sldId id="279" r:id="rId15"/>
    <p:sldId id="276" r:id="rId16"/>
    <p:sldId id="277" r:id="rId17"/>
    <p:sldId id="273" r:id="rId18"/>
    <p:sldId id="275" r:id="rId19"/>
    <p:sldId id="274" r:id="rId20"/>
    <p:sldId id="278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FE0E"/>
    <a:srgbClr val="007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06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63512-840C-4840-B43C-17B5175EFA2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6A5A2-146C-4E23-87FA-BDB218117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0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6A5A2-146C-4E23-87FA-BDB218117E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1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6C9B815-E3D9-4CB0-B038-272F0F96C07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47DF784-7806-4E48-A728-684C11F772C2}" type="datetimeFigureOut">
              <a:rPr lang="en-US" smtClean="0"/>
              <a:t>5/4/2015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tif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543800" cy="2593975"/>
          </a:xfrm>
        </p:spPr>
        <p:txBody>
          <a:bodyPr/>
          <a:lstStyle/>
          <a:p>
            <a:r>
              <a:rPr lang="en-US" dirty="0" smtClean="0"/>
              <a:t>Using topography to estimate flood risk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29200"/>
            <a:ext cx="646176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Brendan Murphy</a:t>
            </a:r>
          </a:p>
          <a:p>
            <a:r>
              <a:rPr lang="en-US" dirty="0" smtClean="0"/>
              <a:t>CE 397 Flood Forecasting</a:t>
            </a:r>
          </a:p>
          <a:p>
            <a:r>
              <a:rPr lang="en-US" dirty="0" smtClean="0"/>
              <a:t>May 4, 2015</a:t>
            </a:r>
            <a:endParaRPr lang="en-US" dirty="0"/>
          </a:p>
        </p:txBody>
      </p:sp>
      <p:pic>
        <p:nvPicPr>
          <p:cNvPr id="4" name="Picture 2" descr="http://www.geovista.psu.edu/sites/geocomp99/Gc99/082/gc082_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51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90"/>
          <a:stretch/>
        </p:blipFill>
        <p:spPr bwMode="auto">
          <a:xfrm>
            <a:off x="5867400" y="4419600"/>
            <a:ext cx="242994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16667" r="34374" b="11111"/>
          <a:stretch/>
        </p:blipFill>
        <p:spPr>
          <a:xfrm>
            <a:off x="396239" y="1143000"/>
            <a:ext cx="556260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06441" y="2667000"/>
            <a:ext cx="2575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Converted floodplain map to binary value raster at DEM resolution:</a:t>
            </a:r>
          </a:p>
          <a:p>
            <a:endParaRPr lang="en-US" dirty="0"/>
          </a:p>
          <a:p>
            <a:r>
              <a:rPr lang="en-US" dirty="0" smtClean="0"/>
              <a:t>0 = not in floodplain</a:t>
            </a:r>
          </a:p>
          <a:p>
            <a:r>
              <a:rPr lang="en-US" dirty="0" smtClean="0"/>
              <a:t>1 = in floodplain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667000" y="2362200"/>
            <a:ext cx="1143000" cy="2743200"/>
          </a:xfrm>
          <a:prstGeom prst="line">
            <a:avLst/>
          </a:prstGeom>
          <a:ln w="57150">
            <a:solidFill>
              <a:srgbClr val="007D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00400" y="2054423"/>
            <a:ext cx="1234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Balcones Fault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691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16666" r="17889" b="11111"/>
          <a:stretch/>
        </p:blipFill>
        <p:spPr>
          <a:xfrm>
            <a:off x="396239" y="1143000"/>
            <a:ext cx="702564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2286000"/>
            <a:ext cx="29718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Binary raster averaged </a:t>
            </a:r>
          </a:p>
          <a:p>
            <a:r>
              <a:rPr lang="en-US" dirty="0" smtClean="0"/>
              <a:t>over 1 km grid </a:t>
            </a:r>
          </a:p>
          <a:p>
            <a:endParaRPr lang="en-US" dirty="0" smtClean="0"/>
          </a:p>
          <a:p>
            <a:r>
              <a:rPr lang="en-US" dirty="0" smtClean="0"/>
              <a:t>Average is equivalent </a:t>
            </a:r>
          </a:p>
          <a:p>
            <a:r>
              <a:rPr lang="en-US" dirty="0" smtClean="0"/>
              <a:t>to fractional area of floodplain for </a:t>
            </a:r>
            <a:r>
              <a:rPr lang="en-US" dirty="0"/>
              <a:t>each </a:t>
            </a:r>
            <a:r>
              <a:rPr lang="en-US" dirty="0" smtClean="0"/>
              <a:t>1 km</a:t>
            </a:r>
            <a:r>
              <a:rPr lang="en-US" baseline="30000" dirty="0" smtClean="0"/>
              <a:t>2</a:t>
            </a:r>
            <a:r>
              <a:rPr lang="en-US" dirty="0" smtClean="0"/>
              <a:t>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1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16667" r="14798" b="11111"/>
          <a:stretch/>
        </p:blipFill>
        <p:spPr>
          <a:xfrm>
            <a:off x="396239" y="1143000"/>
            <a:ext cx="7299961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8841" y="2286000"/>
            <a:ext cx="2194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Slopes calculated from 10 m DEM</a:t>
            </a:r>
          </a:p>
          <a:p>
            <a:r>
              <a:rPr lang="en-US" dirty="0" smtClean="0"/>
              <a:t>then averaged </a:t>
            </a:r>
          </a:p>
          <a:p>
            <a:r>
              <a:rPr lang="en-US" dirty="0" smtClean="0"/>
              <a:t>over 1 km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0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7243" b="11111"/>
          <a:stretch/>
        </p:blipFill>
        <p:spPr>
          <a:xfrm>
            <a:off x="134471" y="1143000"/>
            <a:ext cx="8232290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5031" y="684074"/>
            <a:ext cx="240792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 Accumulation from 10 m DEM multiplied by cell area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Maximum value found for 1 km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5" b="90920" l="3742" r="64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5" t="16667" r="35705" b="11111"/>
          <a:stretch/>
        </p:blipFill>
        <p:spPr>
          <a:xfrm>
            <a:off x="304800" y="489466"/>
            <a:ext cx="3728994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36" b="89831" l="3789" r="648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5" t="16667" r="35704" b="11111"/>
          <a:stretch/>
        </p:blipFill>
        <p:spPr>
          <a:xfrm>
            <a:off x="4572000" y="489466"/>
            <a:ext cx="3728994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86" b="88862" l="3742" r="6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5" t="16666" r="35704" b="11111"/>
          <a:stretch/>
        </p:blipFill>
        <p:spPr>
          <a:xfrm>
            <a:off x="2707503" y="3352800"/>
            <a:ext cx="3728994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5970" y="838200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 Area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83820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Slope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78630" y="3429000"/>
            <a:ext cx="1658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FEMA </a:t>
            </a:r>
          </a:p>
          <a:p>
            <a:pPr algn="ctr"/>
            <a:r>
              <a:rPr lang="en-US" dirty="0" smtClean="0"/>
              <a:t>Floodplain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Regressions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43050"/>
            <a:ext cx="4088783" cy="3537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0" y="5191551"/>
                <a:ext cx="340298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𝐹𝑙𝑜𝑜𝑑𝑝𝑙𝑎𝑖𝑛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𝐴𝑟𝑒𝑎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0.3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191551"/>
                <a:ext cx="3402983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120443" y="5029200"/>
                <a:ext cx="3513141" cy="786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𝐹𝑙𝑜𝑜𝑑𝑝𝑙𝑎𝑖𝑛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𝐴𝑟𝑒𝑎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0.95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443" y="5029200"/>
                <a:ext cx="3513141" cy="7863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324599" y="6305550"/>
            <a:ext cx="207641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of 2395 points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3985384" cy="355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410200" y="3504414"/>
            <a:ext cx="3505200" cy="2058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Regressions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60220"/>
            <a:ext cx="4687824" cy="4596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84550" y="2183220"/>
                <a:ext cx="2918299" cy="8336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𝑃𝑟𝑒𝑑𝑖𝑐𝑡𝑒𝑑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𝐾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0.3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0.95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550" y="2183220"/>
                <a:ext cx="2918299" cy="8336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800600" y="6248400"/>
            <a:ext cx="347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*Forcing: Predicted Area &gt; 1 is = 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43000" y="2526696"/>
            <a:ext cx="3200400" cy="3188303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42999" y="1839745"/>
            <a:ext cx="3200399" cy="686951"/>
          </a:xfrm>
          <a:custGeom>
            <a:avLst/>
            <a:gdLst>
              <a:gd name="connsiteX0" fmla="*/ 0 w 2895600"/>
              <a:gd name="connsiteY0" fmla="*/ 0 h 990600"/>
              <a:gd name="connsiteX1" fmla="*/ 2895600 w 2895600"/>
              <a:gd name="connsiteY1" fmla="*/ 0 h 990600"/>
              <a:gd name="connsiteX2" fmla="*/ 2895600 w 2895600"/>
              <a:gd name="connsiteY2" fmla="*/ 990600 h 990600"/>
              <a:gd name="connsiteX3" fmla="*/ 0 w 2895600"/>
              <a:gd name="connsiteY3" fmla="*/ 990600 h 990600"/>
              <a:gd name="connsiteX4" fmla="*/ 0 w 2895600"/>
              <a:gd name="connsiteY4" fmla="*/ 0 h 990600"/>
              <a:gd name="connsiteX0" fmla="*/ 0 w 2913356"/>
              <a:gd name="connsiteY0" fmla="*/ 0 h 990600"/>
              <a:gd name="connsiteX1" fmla="*/ 2913356 w 2913356"/>
              <a:gd name="connsiteY1" fmla="*/ 0 h 990600"/>
              <a:gd name="connsiteX2" fmla="*/ 2895600 w 2913356"/>
              <a:gd name="connsiteY2" fmla="*/ 990600 h 990600"/>
              <a:gd name="connsiteX3" fmla="*/ 0 w 2913356"/>
              <a:gd name="connsiteY3" fmla="*/ 990600 h 990600"/>
              <a:gd name="connsiteX4" fmla="*/ 0 w 2913356"/>
              <a:gd name="connsiteY4" fmla="*/ 0 h 990600"/>
              <a:gd name="connsiteX0" fmla="*/ 0 w 2913356"/>
              <a:gd name="connsiteY0" fmla="*/ 0 h 990600"/>
              <a:gd name="connsiteX1" fmla="*/ 2913356 w 2913356"/>
              <a:gd name="connsiteY1" fmla="*/ 0 h 990600"/>
              <a:gd name="connsiteX2" fmla="*/ 2904478 w 2913356"/>
              <a:gd name="connsiteY2" fmla="*/ 987641 h 990600"/>
              <a:gd name="connsiteX3" fmla="*/ 0 w 2913356"/>
              <a:gd name="connsiteY3" fmla="*/ 990600 h 990600"/>
              <a:gd name="connsiteX4" fmla="*/ 0 w 2913356"/>
              <a:gd name="connsiteY4" fmla="*/ 0 h 990600"/>
              <a:gd name="connsiteX0" fmla="*/ 0 w 2905276"/>
              <a:gd name="connsiteY0" fmla="*/ 0 h 990600"/>
              <a:gd name="connsiteX1" fmla="*/ 2903962 w 2905276"/>
              <a:gd name="connsiteY1" fmla="*/ 0 h 990600"/>
              <a:gd name="connsiteX2" fmla="*/ 2904478 w 2905276"/>
              <a:gd name="connsiteY2" fmla="*/ 987641 h 990600"/>
              <a:gd name="connsiteX3" fmla="*/ 0 w 2905276"/>
              <a:gd name="connsiteY3" fmla="*/ 990600 h 990600"/>
              <a:gd name="connsiteX4" fmla="*/ 0 w 2905276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276" h="990600">
                <a:moveTo>
                  <a:pt x="0" y="0"/>
                </a:moveTo>
                <a:lnTo>
                  <a:pt x="2903962" y="0"/>
                </a:lnTo>
                <a:cubicBezTo>
                  <a:pt x="2901003" y="329214"/>
                  <a:pt x="2907437" y="658427"/>
                  <a:pt x="2904478" y="987641"/>
                </a:cubicBez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3086100" y="3771900"/>
            <a:ext cx="3200400" cy="68580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815965" y="3942329"/>
            <a:ext cx="2642234" cy="455472"/>
            <a:chOff x="5815965" y="3942329"/>
            <a:chExt cx="2642234" cy="455472"/>
          </a:xfrm>
        </p:grpSpPr>
        <p:sp>
          <p:nvSpPr>
            <p:cNvPr id="19" name="Rectangle 18"/>
            <p:cNvSpPr/>
            <p:nvPr/>
          </p:nvSpPr>
          <p:spPr>
            <a:xfrm>
              <a:off x="5815965" y="3942329"/>
              <a:ext cx="457200" cy="455472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76034" y="3985399"/>
              <a:ext cx="2082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Low: areas &lt; 20%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15963" y="4397803"/>
            <a:ext cx="3099437" cy="455471"/>
            <a:chOff x="5815963" y="4397803"/>
            <a:chExt cx="3099437" cy="455471"/>
          </a:xfrm>
        </p:grpSpPr>
        <p:sp>
          <p:nvSpPr>
            <p:cNvPr id="20" name="Rectangle 19"/>
            <p:cNvSpPr/>
            <p:nvPr/>
          </p:nvSpPr>
          <p:spPr>
            <a:xfrm rot="5400000">
              <a:off x="5816827" y="4396939"/>
              <a:ext cx="455471" cy="4572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6034" y="4440873"/>
              <a:ext cx="2539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Medium: Overestimates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15965" y="4843670"/>
            <a:ext cx="3099434" cy="455472"/>
            <a:chOff x="5815965" y="4843670"/>
            <a:chExt cx="3099434" cy="455472"/>
          </a:xfrm>
        </p:grpSpPr>
        <p:sp>
          <p:nvSpPr>
            <p:cNvPr id="21" name="Rectangle 14"/>
            <p:cNvSpPr/>
            <p:nvPr/>
          </p:nvSpPr>
          <p:spPr>
            <a:xfrm>
              <a:off x="5815965" y="4843670"/>
              <a:ext cx="457200" cy="455472"/>
            </a:xfrm>
            <a:custGeom>
              <a:avLst/>
              <a:gdLst>
                <a:gd name="connsiteX0" fmla="*/ 0 w 2895600"/>
                <a:gd name="connsiteY0" fmla="*/ 0 h 990600"/>
                <a:gd name="connsiteX1" fmla="*/ 2895600 w 2895600"/>
                <a:gd name="connsiteY1" fmla="*/ 0 h 990600"/>
                <a:gd name="connsiteX2" fmla="*/ 2895600 w 2895600"/>
                <a:gd name="connsiteY2" fmla="*/ 990600 h 990600"/>
                <a:gd name="connsiteX3" fmla="*/ 0 w 2895600"/>
                <a:gd name="connsiteY3" fmla="*/ 990600 h 990600"/>
                <a:gd name="connsiteX4" fmla="*/ 0 w 2895600"/>
                <a:gd name="connsiteY4" fmla="*/ 0 h 990600"/>
                <a:gd name="connsiteX0" fmla="*/ 0 w 2913356"/>
                <a:gd name="connsiteY0" fmla="*/ 0 h 990600"/>
                <a:gd name="connsiteX1" fmla="*/ 2913356 w 2913356"/>
                <a:gd name="connsiteY1" fmla="*/ 0 h 990600"/>
                <a:gd name="connsiteX2" fmla="*/ 2895600 w 2913356"/>
                <a:gd name="connsiteY2" fmla="*/ 990600 h 990600"/>
                <a:gd name="connsiteX3" fmla="*/ 0 w 2913356"/>
                <a:gd name="connsiteY3" fmla="*/ 990600 h 990600"/>
                <a:gd name="connsiteX4" fmla="*/ 0 w 2913356"/>
                <a:gd name="connsiteY4" fmla="*/ 0 h 990600"/>
                <a:gd name="connsiteX0" fmla="*/ 0 w 2913356"/>
                <a:gd name="connsiteY0" fmla="*/ 0 h 990600"/>
                <a:gd name="connsiteX1" fmla="*/ 2913356 w 2913356"/>
                <a:gd name="connsiteY1" fmla="*/ 0 h 990600"/>
                <a:gd name="connsiteX2" fmla="*/ 2904478 w 2913356"/>
                <a:gd name="connsiteY2" fmla="*/ 987641 h 990600"/>
                <a:gd name="connsiteX3" fmla="*/ 0 w 2913356"/>
                <a:gd name="connsiteY3" fmla="*/ 990600 h 990600"/>
                <a:gd name="connsiteX4" fmla="*/ 0 w 2913356"/>
                <a:gd name="connsiteY4" fmla="*/ 0 h 990600"/>
                <a:gd name="connsiteX0" fmla="*/ 0 w 2905276"/>
                <a:gd name="connsiteY0" fmla="*/ 0 h 990600"/>
                <a:gd name="connsiteX1" fmla="*/ 2903962 w 2905276"/>
                <a:gd name="connsiteY1" fmla="*/ 0 h 990600"/>
                <a:gd name="connsiteX2" fmla="*/ 2904478 w 2905276"/>
                <a:gd name="connsiteY2" fmla="*/ 987641 h 990600"/>
                <a:gd name="connsiteX3" fmla="*/ 0 w 2905276"/>
                <a:gd name="connsiteY3" fmla="*/ 990600 h 990600"/>
                <a:gd name="connsiteX4" fmla="*/ 0 w 2905276"/>
                <a:gd name="connsiteY4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5276" h="990600">
                  <a:moveTo>
                    <a:pt x="0" y="0"/>
                  </a:moveTo>
                  <a:lnTo>
                    <a:pt x="2903962" y="0"/>
                  </a:lnTo>
                  <a:cubicBezTo>
                    <a:pt x="2901003" y="329214"/>
                    <a:pt x="2907437" y="658427"/>
                    <a:pt x="2904478" y="987641"/>
                  </a:cubicBezTo>
                  <a:lnTo>
                    <a:pt x="0" y="990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76034" y="4886740"/>
              <a:ext cx="2539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High: Underestimates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815964" y="3504414"/>
            <a:ext cx="2032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Concern over Error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8268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0" r="13596" b="11111"/>
          <a:stretch/>
        </p:blipFill>
        <p:spPr>
          <a:xfrm>
            <a:off x="134471" y="1146631"/>
            <a:ext cx="7668409" cy="4949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Floodplain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16720" r="35405" b="11111"/>
          <a:stretch/>
        </p:blipFill>
        <p:spPr>
          <a:xfrm>
            <a:off x="4460436" y="1828801"/>
            <a:ext cx="4664514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Comparison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6720" r="35404" b="11111"/>
          <a:stretch/>
        </p:blipFill>
        <p:spPr>
          <a:xfrm>
            <a:off x="0" y="1828800"/>
            <a:ext cx="4664515" cy="426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957" y="1597967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FEMA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35393" y="15979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Predicted</a:t>
            </a:r>
            <a:endParaRPr lang="en-US" sz="2400" b="1" dirty="0"/>
          </a:p>
        </p:txBody>
      </p:sp>
      <p:sp>
        <p:nvSpPr>
          <p:cNvPr id="12" name="Oval 11"/>
          <p:cNvSpPr/>
          <p:nvPr/>
        </p:nvSpPr>
        <p:spPr>
          <a:xfrm>
            <a:off x="5687793" y="3962401"/>
            <a:ext cx="533400" cy="533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81600" y="2743200"/>
            <a:ext cx="952501" cy="7788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25993" y="3810000"/>
            <a:ext cx="533400" cy="533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94776" y="2286000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Highland Lakes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60436" y="4538246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Barton Creek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629400" y="3429000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Lady Bird Lake</a:t>
            </a:r>
            <a:endParaRPr lang="en-US" sz="1600" b="1" dirty="0"/>
          </a:p>
        </p:txBody>
      </p:sp>
      <p:sp>
        <p:nvSpPr>
          <p:cNvPr id="20" name="Oval 19"/>
          <p:cNvSpPr/>
          <p:nvPr/>
        </p:nvSpPr>
        <p:spPr>
          <a:xfrm>
            <a:off x="6652260" y="4655284"/>
            <a:ext cx="533400" cy="533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29200" y="5019407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Onion Creek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090348" y="6156722"/>
            <a:ext cx="520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Biggest problem: underestimation of drainage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7243" b="11111"/>
          <a:stretch/>
        </p:blipFill>
        <p:spPr>
          <a:xfrm>
            <a:off x="134470" y="1143000"/>
            <a:ext cx="8232291" cy="4953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91400" y="3810000"/>
            <a:ext cx="647934" cy="17814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Error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15367" y="4112479"/>
            <a:ext cx="0" cy="11430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1400" y="3810000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Under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43530" y="5283637"/>
            <a:ext cx="543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Over</a:t>
            </a:r>
            <a:endParaRPr lang="en-US" sz="14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4937422" y="124535"/>
            <a:ext cx="3901778" cy="3076775"/>
            <a:chOff x="4937422" y="124535"/>
            <a:chExt cx="3901778" cy="30767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422" y="124535"/>
              <a:ext cx="3901778" cy="307677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98774" y="304800"/>
              <a:ext cx="1281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58% of area</a:t>
              </a:r>
            </a:p>
            <a:p>
              <a:pPr algn="ctr"/>
              <a:r>
                <a:rPr lang="en-US" sz="1600" b="1" dirty="0"/>
                <a:t>w</a:t>
              </a:r>
              <a:r>
                <a:rPr lang="en-US" sz="1600" b="1" dirty="0" smtClean="0"/>
                <a:t>ithin ± 10%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1473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High-Resolution FEMA Flood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Challenges:</a:t>
            </a:r>
          </a:p>
          <a:p>
            <a:pPr lvl="1"/>
            <a:r>
              <a:rPr lang="en-US" dirty="0" smtClean="0"/>
              <a:t>Requires high-resolution topography</a:t>
            </a:r>
          </a:p>
          <a:p>
            <a:pPr lvl="1"/>
            <a:r>
              <a:rPr lang="en-US" dirty="0" smtClean="0"/>
              <a:t>Requires detailed mapping &amp; hydrologic records</a:t>
            </a:r>
          </a:p>
          <a:p>
            <a:pPr lvl="1"/>
            <a:r>
              <a:rPr lang="en-US" dirty="0"/>
              <a:t>High </a:t>
            </a:r>
            <a:r>
              <a:rPr lang="en-US" dirty="0" smtClean="0"/>
              <a:t>costs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Reality:</a:t>
            </a:r>
          </a:p>
          <a:p>
            <a:pPr lvl="1"/>
            <a:r>
              <a:rPr lang="en-US" dirty="0" smtClean="0"/>
              <a:t>Global topography datasets limited to 10 - 90 m resolution</a:t>
            </a:r>
          </a:p>
          <a:p>
            <a:pPr lvl="1"/>
            <a:r>
              <a:rPr lang="en-US" dirty="0" smtClean="0"/>
              <a:t>Costs are prohibitive</a:t>
            </a:r>
          </a:p>
          <a:p>
            <a:pPr lvl="1"/>
            <a:r>
              <a:rPr lang="en-US" dirty="0" smtClean="0"/>
              <a:t>Not feasible for majority of areas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Expand DEM to include complete drainage areas</a:t>
            </a:r>
          </a:p>
          <a:p>
            <a:endParaRPr lang="en-US" dirty="0" smtClean="0"/>
          </a:p>
          <a:p>
            <a:r>
              <a:rPr lang="en-US" dirty="0" smtClean="0"/>
              <a:t>Improve fitting of drainage area and slope relations</a:t>
            </a:r>
          </a:p>
          <a:p>
            <a:pPr lvl="1"/>
            <a:r>
              <a:rPr lang="en-US" dirty="0" smtClean="0"/>
              <a:t>Power law relationships with fractional area probably not best </a:t>
            </a:r>
          </a:p>
          <a:p>
            <a:endParaRPr lang="en-US" dirty="0" smtClean="0"/>
          </a:p>
          <a:p>
            <a:r>
              <a:rPr lang="en-US" dirty="0" smtClean="0"/>
              <a:t>Calibrate against other FEMA mapped counties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 algn="ctr">
              <a:buNone/>
            </a:pPr>
            <a:r>
              <a:rPr lang="en-US" sz="2800" dirty="0" smtClean="0"/>
              <a:t>Overall, topography can reasonably predict </a:t>
            </a:r>
          </a:p>
          <a:p>
            <a:pPr marL="114300" indent="0" algn="ctr">
              <a:buNone/>
            </a:pPr>
            <a:r>
              <a:rPr lang="en-US" sz="2800" dirty="0" smtClean="0"/>
              <a:t>flood risk at a low-resolution scale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929" y="457200"/>
            <a:ext cx="7620000" cy="11430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16720" r="35405" b="11111"/>
          <a:stretch/>
        </p:blipFill>
        <p:spPr>
          <a:xfrm>
            <a:off x="4460436" y="1828801"/>
            <a:ext cx="4664514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6720" r="35404" b="11111"/>
          <a:stretch/>
        </p:blipFill>
        <p:spPr>
          <a:xfrm>
            <a:off x="0" y="1828800"/>
            <a:ext cx="4664515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Can topography alone be used to estimate areas of flood </a:t>
            </a:r>
            <a:r>
              <a:rPr lang="en-US" sz="4800" dirty="0"/>
              <a:t>risk?</a:t>
            </a:r>
            <a:br>
              <a:rPr lang="en-US" sz="4800" dirty="0"/>
            </a:br>
            <a:endParaRPr lang="en-US" dirty="0"/>
          </a:p>
        </p:txBody>
      </p:sp>
      <p:pic>
        <p:nvPicPr>
          <p:cNvPr id="1026" name="Picture 2" descr="http://www.geovista.psu.edu/sites/geocomp99/Gc99/082/gc082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20" y="3124200"/>
            <a:ext cx="661805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6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924800" cy="1143000"/>
          </a:xfrm>
        </p:spPr>
        <p:txBody>
          <a:bodyPr/>
          <a:lstStyle/>
          <a:p>
            <a:r>
              <a:rPr lang="en-US" sz="4000" dirty="0" smtClean="0"/>
              <a:t>Which topographic metrics matter?</a:t>
            </a:r>
            <a:endParaRPr lang="en-US" sz="4000" dirty="0"/>
          </a:p>
        </p:txBody>
      </p:sp>
      <p:pic>
        <p:nvPicPr>
          <p:cNvPr id="2050" name="Picture 2" descr="http://1.bp.blogspot.com/-2eAUI6nT2Xo/UYHmilvkXYI/AAAAAAAADak/WteQeHGEa_g/s1600/floodplain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5" y="2296247"/>
            <a:ext cx="5143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61305" y="5916995"/>
                <a:ext cx="8615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𝐀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305" y="5916995"/>
                <a:ext cx="86151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78740" y="5678215"/>
                <a:ext cx="4255460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latin typeface="Cambria Math"/>
                        </a:rPr>
                        <m:t>𝑨𝒓𝒆𝒂</m:t>
                      </m:r>
                      <m:r>
                        <a:rPr lang="en-US" sz="2800" b="1" i="1">
                          <a:latin typeface="Cambria Math"/>
                        </a:rPr>
                        <m:t> </m:t>
                      </m:r>
                      <m:r>
                        <a:rPr lang="en-US" sz="2800" b="1" i="1">
                          <a:latin typeface="Cambria Math"/>
                        </a:rPr>
                        <m:t>𝒊𝒏</m:t>
                      </m:r>
                      <m:r>
                        <a:rPr lang="en-US" sz="2800" b="1" i="1">
                          <a:latin typeface="Cambria Math"/>
                        </a:rPr>
                        <m:t> </m:t>
                      </m:r>
                      <m:r>
                        <a:rPr lang="en-US" sz="2800" b="1" i="1">
                          <a:latin typeface="Cambria Math"/>
                        </a:rPr>
                        <m:t>𝑭𝒍𝒐𝒐𝒅𝒑𝒍𝒂𝒊𝒏</m:t>
                      </m:r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𝑺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740" y="5678215"/>
                <a:ext cx="4255460" cy="90178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972135" y="2161963"/>
            <a:ext cx="990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High A</a:t>
            </a:r>
          </a:p>
          <a:p>
            <a:pPr algn="ctr"/>
            <a:r>
              <a:rPr lang="en-US" b="1" dirty="0" smtClean="0"/>
              <a:t>Low 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14880" y="1973081"/>
            <a:ext cx="990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 A</a:t>
            </a:r>
          </a:p>
          <a:p>
            <a:pPr algn="ctr"/>
            <a:r>
              <a:rPr lang="en-US" b="1" dirty="0" smtClean="0"/>
              <a:t>High S</a:t>
            </a:r>
            <a:endParaRPr lang="en-US" b="1" dirty="0"/>
          </a:p>
        </p:txBody>
      </p:sp>
      <p:cxnSp>
        <p:nvCxnSpPr>
          <p:cNvPr id="9" name="Straight Arrow Connector 8"/>
          <p:cNvCxnSpPr>
            <a:stCxn id="4" idx="2"/>
          </p:cNvCxnSpPr>
          <p:nvPr/>
        </p:nvCxnSpPr>
        <p:spPr>
          <a:xfrm>
            <a:off x="2467435" y="2808294"/>
            <a:ext cx="114300" cy="41091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2"/>
          </p:cNvCxnSpPr>
          <p:nvPr/>
        </p:nvCxnSpPr>
        <p:spPr>
          <a:xfrm flipH="1">
            <a:off x="5338730" y="2619412"/>
            <a:ext cx="171450" cy="49393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27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16667" r="34374" b="11111"/>
          <a:stretch/>
        </p:blipFill>
        <p:spPr>
          <a:xfrm>
            <a:off x="396239" y="1143000"/>
            <a:ext cx="5562601" cy="495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5257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USGS NED 10 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Travis County Topography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14800" y="2528449"/>
            <a:ext cx="26670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Balcones Fault</a:t>
            </a:r>
          </a:p>
          <a:p>
            <a:pPr algn="ctr"/>
            <a:r>
              <a:rPr lang="en-US" sz="2000" dirty="0" smtClean="0"/>
              <a:t>Last active ~ 15 </a:t>
            </a:r>
            <a:r>
              <a:rPr lang="en-US" sz="2000" dirty="0" err="1" smtClean="0"/>
              <a:t>mya</a:t>
            </a:r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</p:txBody>
      </p:sp>
      <p:pic>
        <p:nvPicPr>
          <p:cNvPr id="1026" name="Picture 2" descr="http://www.beg.utexas.edu/UTopia/contentpg_images/central/central_d4236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10"/>
          <a:stretch/>
        </p:blipFill>
        <p:spPr bwMode="auto">
          <a:xfrm rot="21365576">
            <a:off x="2414192" y="2586279"/>
            <a:ext cx="1775273" cy="22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9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16667" r="34374" b="11111"/>
          <a:stretch/>
        </p:blipFill>
        <p:spPr>
          <a:xfrm>
            <a:off x="396239" y="1143000"/>
            <a:ext cx="5562601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Travis County Flood Map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5241161"/>
            <a:ext cx="310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FEMA Flood Map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89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5" t="15778" r="6384" b="6889"/>
          <a:stretch/>
        </p:blipFill>
        <p:spPr>
          <a:xfrm>
            <a:off x="-1" y="1554480"/>
            <a:ext cx="8442961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5" t="15778" r="6383" b="6889"/>
          <a:stretch/>
        </p:blipFill>
        <p:spPr>
          <a:xfrm>
            <a:off x="1" y="1554480"/>
            <a:ext cx="8442960" cy="5303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4876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Travis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2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5" t="15778" r="6383" b="6889"/>
          <a:stretch/>
        </p:blipFill>
        <p:spPr>
          <a:xfrm>
            <a:off x="-1" y="1554480"/>
            <a:ext cx="8442961" cy="5303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4641" y="3204865"/>
            <a:ext cx="249935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Area of waterbodies removed from all relevant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1174</TotalTime>
  <Words>340</Words>
  <Application>Microsoft Office PowerPoint</Application>
  <PresentationFormat>On-screen Show (4:3)</PresentationFormat>
  <Paragraphs>100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Cambria Math</vt:lpstr>
      <vt:lpstr>Times New Roman</vt:lpstr>
      <vt:lpstr>Adjacency</vt:lpstr>
      <vt:lpstr>Using topography to estimate flood risk</vt:lpstr>
      <vt:lpstr>High-Resolution FEMA Flood Maps</vt:lpstr>
      <vt:lpstr>Can topography alone be used to estimate areas of flood risk? </vt:lpstr>
      <vt:lpstr>Which topographic metrics matter?</vt:lpstr>
      <vt:lpstr>Travis County Topography</vt:lpstr>
      <vt:lpstr>Travis County Flood Map</vt:lpstr>
      <vt:lpstr>Methods: Data</vt:lpstr>
      <vt:lpstr>Methods: Data</vt:lpstr>
      <vt:lpstr>Methods: Data</vt:lpstr>
      <vt:lpstr>Methods: Data</vt:lpstr>
      <vt:lpstr>Methods: Data</vt:lpstr>
      <vt:lpstr>Methods: Data</vt:lpstr>
      <vt:lpstr>Methods: Data</vt:lpstr>
      <vt:lpstr>PowerPoint Presentation</vt:lpstr>
      <vt:lpstr>Methods: Regressions</vt:lpstr>
      <vt:lpstr>Methods: Regressions</vt:lpstr>
      <vt:lpstr>Predicted Floodplain Area</vt:lpstr>
      <vt:lpstr>Model Comparison</vt:lpstr>
      <vt:lpstr>Model Error</vt:lpstr>
      <vt:lpstr>Considerations</vt:lpstr>
      <vt:lpstr>Questions?</vt:lpstr>
    </vt:vector>
  </TitlesOfParts>
  <Company>The University of Texas at 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topography to estimate flood risk</dc:title>
  <dc:creator>Brendan Murphy</dc:creator>
  <cp:lastModifiedBy>Maidment, David R</cp:lastModifiedBy>
  <cp:revision>52</cp:revision>
  <dcterms:created xsi:type="dcterms:W3CDTF">2015-05-01T19:34:48Z</dcterms:created>
  <dcterms:modified xsi:type="dcterms:W3CDTF">2015-05-04T16:24:47Z</dcterms:modified>
</cp:coreProperties>
</file>