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1" r:id="rId1"/>
    <p:sldMasterId id="2147483917" r:id="rId2"/>
    <p:sldMasterId id="2147483928" r:id="rId3"/>
    <p:sldMasterId id="2147483954" r:id="rId4"/>
  </p:sldMasterIdLst>
  <p:notesMasterIdLst>
    <p:notesMasterId r:id="rId33"/>
  </p:notesMasterIdLst>
  <p:handoutMasterIdLst>
    <p:handoutMasterId r:id="rId34"/>
  </p:handoutMasterIdLst>
  <p:sldIdLst>
    <p:sldId id="1244" r:id="rId5"/>
    <p:sldId id="1365" r:id="rId6"/>
    <p:sldId id="1366" r:id="rId7"/>
    <p:sldId id="1321" r:id="rId8"/>
    <p:sldId id="1323" r:id="rId9"/>
    <p:sldId id="1362" r:id="rId10"/>
    <p:sldId id="1285" r:id="rId11"/>
    <p:sldId id="1364" r:id="rId12"/>
    <p:sldId id="1363" r:id="rId13"/>
    <p:sldId id="1277" r:id="rId14"/>
    <p:sldId id="1358" r:id="rId15"/>
    <p:sldId id="1317" r:id="rId16"/>
    <p:sldId id="1279" r:id="rId17"/>
    <p:sldId id="1322" r:id="rId18"/>
    <p:sldId id="1289" r:id="rId19"/>
    <p:sldId id="1295" r:id="rId20"/>
    <p:sldId id="1297" r:id="rId21"/>
    <p:sldId id="1298" r:id="rId22"/>
    <p:sldId id="1359" r:id="rId23"/>
    <p:sldId id="1260" r:id="rId24"/>
    <p:sldId id="1282" r:id="rId25"/>
    <p:sldId id="1310" r:id="rId26"/>
    <p:sldId id="1360" r:id="rId27"/>
    <p:sldId id="1361" r:id="rId28"/>
    <p:sldId id="1328" r:id="rId29"/>
    <p:sldId id="1350" r:id="rId30"/>
    <p:sldId id="1353" r:id="rId31"/>
    <p:sldId id="1354" r:id="rId3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5pPr>
    <a:lvl6pPr marL="2286000" algn="l" defTabSz="457200" rtl="0" eaLnBrk="1" latinLnBrk="0" hangingPunct="1">
      <a:defRPr kern="1200">
        <a:solidFill>
          <a:schemeClr val="tx1"/>
        </a:solidFill>
        <a:latin typeface="Times" charset="0"/>
        <a:ea typeface="ＭＳ Ｐゴシック" charset="0"/>
        <a:cs typeface="ＭＳ Ｐゴシック" charset="0"/>
      </a:defRPr>
    </a:lvl6pPr>
    <a:lvl7pPr marL="2743200" algn="l" defTabSz="457200" rtl="0" eaLnBrk="1" latinLnBrk="0" hangingPunct="1">
      <a:defRPr kern="1200">
        <a:solidFill>
          <a:schemeClr val="tx1"/>
        </a:solidFill>
        <a:latin typeface="Times" charset="0"/>
        <a:ea typeface="ＭＳ Ｐゴシック" charset="0"/>
        <a:cs typeface="ＭＳ Ｐゴシック" charset="0"/>
      </a:defRPr>
    </a:lvl7pPr>
    <a:lvl8pPr marL="3200400" algn="l" defTabSz="457200" rtl="0" eaLnBrk="1" latinLnBrk="0" hangingPunct="1">
      <a:defRPr kern="1200">
        <a:solidFill>
          <a:schemeClr val="tx1"/>
        </a:solidFill>
        <a:latin typeface="Times" charset="0"/>
        <a:ea typeface="ＭＳ Ｐゴシック" charset="0"/>
        <a:cs typeface="ＭＳ Ｐゴシック" charset="0"/>
      </a:defRPr>
    </a:lvl8pPr>
    <a:lvl9pPr marL="3657600" algn="l" defTabSz="457200" rtl="0" eaLnBrk="1" latinLnBrk="0" hangingPunct="1">
      <a:defRPr kern="1200">
        <a:solidFill>
          <a:schemeClr val="tx1"/>
        </a:solidFill>
        <a:latin typeface="Times"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89095A0C-4CA0-694D-895D-7C5BD7A30EF1}">
          <p14:sldIdLst>
            <p14:sldId id="1244"/>
            <p14:sldId id="1365"/>
            <p14:sldId id="1366"/>
            <p14:sldId id="1321"/>
            <p14:sldId id="1323"/>
            <p14:sldId id="1362"/>
            <p14:sldId id="1285"/>
            <p14:sldId id="1364"/>
            <p14:sldId id="1363"/>
            <p14:sldId id="1277"/>
            <p14:sldId id="1358"/>
            <p14:sldId id="1317"/>
            <p14:sldId id="1279"/>
            <p14:sldId id="1322"/>
            <p14:sldId id="1289"/>
            <p14:sldId id="1295"/>
            <p14:sldId id="1297"/>
            <p14:sldId id="1298"/>
            <p14:sldId id="1359"/>
            <p14:sldId id="1260"/>
            <p14:sldId id="1282"/>
            <p14:sldId id="1310"/>
            <p14:sldId id="1360"/>
            <p14:sldId id="1361"/>
            <p14:sldId id="1328"/>
            <p14:sldId id="1350"/>
            <p14:sldId id="1353"/>
            <p14:sldId id="135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6BAEC4"/>
    <a:srgbClr val="012064"/>
    <a:srgbClr val="004270"/>
    <a:srgbClr val="004290"/>
    <a:srgbClr val="006BB0"/>
    <a:srgbClr val="5C82FF"/>
    <a:srgbClr val="0066CC"/>
    <a:srgbClr val="80FF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21" autoAdjust="0"/>
    <p:restoredTop sz="73857" autoAdjust="0"/>
  </p:normalViewPr>
  <p:slideViewPr>
    <p:cSldViewPr snapToGrid="0">
      <p:cViewPr varScale="1">
        <p:scale>
          <a:sx n="70" d="100"/>
          <a:sy n="70" d="100"/>
        </p:scale>
        <p:origin x="-168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1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4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68448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68448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68448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ADCBD70-214D-4845-9871-820524C873CF}" type="slidenum">
              <a:rPr lang="en-US"/>
              <a:pPr>
                <a:defRPr/>
              </a:pPr>
              <a:t>‹#›</a:t>
            </a:fld>
            <a:endParaRPr lang="en-US"/>
          </a:p>
        </p:txBody>
      </p:sp>
    </p:spTree>
    <p:extLst>
      <p:ext uri="{BB962C8B-B14F-4D97-AF65-F5344CB8AC3E}">
        <p14:creationId xmlns:p14="http://schemas.microsoft.com/office/powerpoint/2010/main" val="2833028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C8F0B9F-261A-A14A-948B-3040BF655A03}" type="slidenum">
              <a:rPr lang="en-US"/>
              <a:pPr>
                <a:defRPr/>
              </a:pPr>
              <a:t>‹#›</a:t>
            </a:fld>
            <a:endParaRPr lang="en-US"/>
          </a:p>
        </p:txBody>
      </p:sp>
    </p:spTree>
    <p:extLst>
      <p:ext uri="{BB962C8B-B14F-4D97-AF65-F5344CB8AC3E}">
        <p14:creationId xmlns:p14="http://schemas.microsoft.com/office/powerpoint/2010/main" val="2084101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bit.ly/19fV1Tz"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ec2-54-225-249-9.compute-1.amazonaws.com/MultidimensionalTemplate/index.html?appid=d73011dceb0e41d0af334912355bddd5http://bit.ly/J2I43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1</a:t>
            </a:fld>
            <a:endParaRPr lang="en-US"/>
          </a:p>
        </p:txBody>
      </p:sp>
    </p:spTree>
    <p:extLst>
      <p:ext uri="{BB962C8B-B14F-4D97-AF65-F5344CB8AC3E}">
        <p14:creationId xmlns:p14="http://schemas.microsoft.com/office/powerpoint/2010/main" val="4170174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Full link</a:t>
            </a:r>
            <a:r>
              <a:rPr lang="en-US" u="none" dirty="0" smtClean="0"/>
              <a:t>: </a:t>
            </a:r>
            <a:r>
              <a:rPr lang="nl-NL" sz="1200" u="none" kern="1200" dirty="0" smtClean="0">
                <a:solidFill>
                  <a:schemeClr val="tx1"/>
                </a:solidFill>
                <a:latin typeface="Times" pitchFamily="-112" charset="0"/>
                <a:ea typeface="ＭＳ Ｐゴシック" pitchFamily="-65" charset="-128"/>
                <a:cs typeface="ＭＳ Ｐゴシック" pitchFamily="-65" charset="-128"/>
              </a:rPr>
              <a:t>http://</a:t>
            </a:r>
            <a:r>
              <a:rPr lang="nl-NL" sz="1200" u="none" kern="1200" dirty="0" err="1" smtClean="0">
                <a:solidFill>
                  <a:schemeClr val="tx1"/>
                </a:solidFill>
                <a:latin typeface="Times" pitchFamily="-112" charset="0"/>
                <a:ea typeface="ＭＳ Ｐゴシック" pitchFamily="-65" charset="-128"/>
                <a:cs typeface="ＭＳ Ｐゴシック" pitchFamily="-65" charset="-128"/>
              </a:rPr>
              <a:t>www.arcgis.com</a:t>
            </a:r>
            <a:r>
              <a:rPr lang="nl-NL" sz="1200" u="none" kern="1200" dirty="0" smtClean="0">
                <a:solidFill>
                  <a:schemeClr val="tx1"/>
                </a:solidFill>
                <a:latin typeface="Times" pitchFamily="-112" charset="0"/>
                <a:ea typeface="ＭＳ Ｐゴシック" pitchFamily="-65" charset="-128"/>
                <a:cs typeface="ＭＳ Ｐゴシック" pitchFamily="-65" charset="-128"/>
              </a:rPr>
              <a:t>/home/</a:t>
            </a:r>
            <a:r>
              <a:rPr lang="nl-NL" sz="1200" u="none" kern="1200" dirty="0" err="1" smtClean="0">
                <a:solidFill>
                  <a:schemeClr val="tx1"/>
                </a:solidFill>
                <a:latin typeface="Times" pitchFamily="-112" charset="0"/>
                <a:ea typeface="ＭＳ Ｐゴシック" pitchFamily="-65" charset="-128"/>
                <a:cs typeface="ＭＳ Ｐゴシック" pitchFamily="-65" charset="-128"/>
              </a:rPr>
              <a:t>webmap</a:t>
            </a:r>
            <a:r>
              <a:rPr lang="nl-NL" sz="1200" u="none" kern="1200" dirty="0" smtClean="0">
                <a:solidFill>
                  <a:schemeClr val="tx1"/>
                </a:solidFill>
                <a:latin typeface="Times" pitchFamily="-112" charset="0"/>
                <a:ea typeface="ＭＳ Ｐゴシック" pitchFamily="-65" charset="-128"/>
                <a:cs typeface="ＭＳ Ｐゴシック" pitchFamily="-65" charset="-128"/>
              </a:rPr>
              <a:t>/</a:t>
            </a:r>
            <a:r>
              <a:rPr lang="nl-NL" sz="1200" u="none" kern="1200" dirty="0" err="1" smtClean="0">
                <a:solidFill>
                  <a:schemeClr val="tx1"/>
                </a:solidFill>
                <a:latin typeface="Times" pitchFamily="-112" charset="0"/>
                <a:ea typeface="ＭＳ Ｐゴシック" pitchFamily="-65" charset="-128"/>
                <a:cs typeface="ＭＳ Ｐゴシック" pitchFamily="-65" charset="-128"/>
              </a:rPr>
              <a:t>viewer.html?webmap</a:t>
            </a:r>
            <a:r>
              <a:rPr lang="nl-NL" sz="1200" u="none" kern="1200" dirty="0" smtClean="0">
                <a:solidFill>
                  <a:schemeClr val="tx1"/>
                </a:solidFill>
                <a:latin typeface="Times" pitchFamily="-112" charset="0"/>
                <a:ea typeface="ＭＳ Ｐゴシック" pitchFamily="-65" charset="-128"/>
                <a:cs typeface="ＭＳ Ｐゴシック" pitchFamily="-65" charset="-128"/>
              </a:rPr>
              <a:t>=e8e4d6fd730e494c9f7db87fb010772e&amp;extent=-179.3255,-62.1379,171.5339,77.2965</a:t>
            </a:r>
          </a:p>
          <a:p>
            <a:pPr marL="0" marR="0" indent="0" algn="l" defTabSz="914400" rtl="0" eaLnBrk="0" fontAlgn="base" latinLnBrk="0" hangingPunct="0">
              <a:lnSpc>
                <a:spcPct val="100000"/>
              </a:lnSpc>
              <a:spcBef>
                <a:spcPct val="30000"/>
              </a:spcBef>
              <a:spcAft>
                <a:spcPct val="0"/>
              </a:spcAft>
              <a:buClrTx/>
              <a:buSzTx/>
              <a:buFontTx/>
              <a:buNone/>
              <a:tabLst/>
              <a:defRPr/>
            </a:pPr>
            <a:r>
              <a:rPr lang="nl-NL" sz="1200" u="none" kern="1200" dirty="0" smtClean="0">
                <a:solidFill>
                  <a:schemeClr val="tx1"/>
                </a:solidFill>
                <a:latin typeface="Times" pitchFamily="-112" charset="0"/>
                <a:ea typeface="ＭＳ Ｐゴシック" pitchFamily="-65" charset="-128"/>
                <a:cs typeface="ＭＳ Ｐゴシック" pitchFamily="-65" charset="-128"/>
              </a:rPr>
              <a:t>Short link:</a:t>
            </a:r>
            <a:r>
              <a:rPr lang="nl-NL" sz="1200" u="none" kern="1200" baseline="0" dirty="0" smtClean="0">
                <a:solidFill>
                  <a:schemeClr val="tx1"/>
                </a:solidFill>
                <a:latin typeface="Times" pitchFamily="-112" charset="0"/>
                <a:ea typeface="ＭＳ Ｐゴシック" pitchFamily="-65" charset="-128"/>
                <a:cs typeface="ＭＳ Ｐゴシック" pitchFamily="-65" charset="-128"/>
              </a:rPr>
              <a:t> </a:t>
            </a:r>
            <a:r>
              <a:rPr lang="nl-NL" sz="1200" kern="1200" dirty="0" smtClean="0">
                <a:solidFill>
                  <a:schemeClr val="tx1"/>
                </a:solidFill>
                <a:latin typeface="Times" pitchFamily="-112" charset="0"/>
                <a:ea typeface="ＭＳ Ｐゴシック" pitchFamily="-65" charset="-128"/>
                <a:cs typeface="ＭＳ Ｐゴシック" pitchFamily="-65" charset="-128"/>
                <a:hlinkClick r:id="rId3"/>
              </a:rPr>
              <a:t>http://bit.ly/19fV1Tz</a:t>
            </a:r>
            <a:r>
              <a:rPr lang="nl-NL" sz="1200" kern="1200" dirty="0" smtClean="0">
                <a:solidFill>
                  <a:schemeClr val="tx1"/>
                </a:solidFill>
                <a:latin typeface="Times" pitchFamily="-112" charset="0"/>
                <a:ea typeface="ＭＳ Ｐゴシック" pitchFamily="-65" charset="-128"/>
                <a:cs typeface="ＭＳ Ｐゴシック" pitchFamily="-65" charset="-128"/>
              </a:rPr>
              <a:t> </a:t>
            </a:r>
            <a:endParaRPr lang="en-US" sz="1200" kern="1200" dirty="0" smtClean="0">
              <a:solidFill>
                <a:schemeClr val="tx1"/>
              </a:solidFill>
              <a:latin typeface="Times" pitchFamily="-112" charset="0"/>
              <a:ea typeface="ＭＳ Ｐゴシック" pitchFamily="-65" charset="-128"/>
              <a:cs typeface="ＭＳ Ｐゴシック" pitchFamily="-65" charset="-128"/>
            </a:endParaRPr>
          </a:p>
          <a:p>
            <a:endParaRPr lang="en-US" u="none"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16</a:t>
            </a:fld>
            <a:endParaRPr lang="en-US"/>
          </a:p>
        </p:txBody>
      </p:sp>
    </p:spTree>
    <p:extLst>
      <p:ext uri="{BB962C8B-B14F-4D97-AF65-F5344CB8AC3E}">
        <p14:creationId xmlns:p14="http://schemas.microsoft.com/office/powerpoint/2010/main" val="917759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Full link:</a:t>
            </a:r>
            <a:r>
              <a:rPr lang="en-US" baseline="0" dirty="0" smtClean="0"/>
              <a:t> http://ec2-54-225-249-9.compute-1.amazonaws.com/</a:t>
            </a:r>
            <a:r>
              <a:rPr lang="en-US" baseline="0" dirty="0" err="1" smtClean="0"/>
              <a:t>MultidimensionalTemplate</a:t>
            </a:r>
            <a:r>
              <a:rPr lang="en-US" baseline="0" dirty="0" smtClean="0"/>
              <a:t>/</a:t>
            </a:r>
            <a:r>
              <a:rPr lang="en-US" baseline="0" dirty="0" err="1" smtClean="0"/>
              <a:t>index.html?appid</a:t>
            </a:r>
            <a:r>
              <a:rPr lang="en-US" baseline="0" dirty="0" smtClean="0"/>
              <a:t>=d73011dceb0e41d0af334912355bddd5</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Short link: </a:t>
            </a:r>
            <a:r>
              <a:rPr lang="en-US" sz="1200" kern="1200" dirty="0" smtClean="0">
                <a:solidFill>
                  <a:srgbClr val="7F7F7F"/>
                </a:solidFill>
                <a:latin typeface="Times" pitchFamily="-112" charset="0"/>
                <a:ea typeface="ＭＳ Ｐゴシック" pitchFamily="-65" charset="-128"/>
                <a:cs typeface="ＭＳ Ｐゴシック" pitchFamily="-65" charset="-128"/>
                <a:hlinkClick r:id="rId3"/>
              </a:rPr>
              <a:t>http://bit.ly/J2I43m</a:t>
            </a:r>
            <a:r>
              <a:rPr lang="en-US" sz="1200" kern="1200" dirty="0" smtClean="0">
                <a:solidFill>
                  <a:srgbClr val="7F7F7F"/>
                </a:solidFill>
                <a:latin typeface="Times" pitchFamily="-112" charset="0"/>
                <a:ea typeface="ＭＳ Ｐゴシック" pitchFamily="-65" charset="-128"/>
                <a:cs typeface="ＭＳ Ｐゴシック" pitchFamily="-65" charset="-128"/>
              </a:rPr>
              <a:t> </a:t>
            </a:r>
          </a:p>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21</a:t>
            </a:fld>
            <a:endParaRPr lang="en-US"/>
          </a:p>
        </p:txBody>
      </p:sp>
    </p:spTree>
    <p:extLst>
      <p:ext uri="{BB962C8B-B14F-4D97-AF65-F5344CB8AC3E}">
        <p14:creationId xmlns:p14="http://schemas.microsoft.com/office/powerpoint/2010/main" val="1677636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web app displays a global</a:t>
            </a:r>
            <a:r>
              <a:rPr lang="en-US" baseline="0" dirty="0" smtClean="0"/>
              <a:t> soil moisture map (gridded data) with overlaid time series below for 2 selected locations. The user can change the global map by selecting a different date on the time line at bottom. Another option for the time series display is to overlay multiple years at a single location, for year-to-year comparisons. </a:t>
            </a:r>
          </a:p>
          <a:p>
            <a:endParaRPr lang="en-US" baseline="0" dirty="0" smtClean="0"/>
          </a:p>
          <a:p>
            <a:r>
              <a:rPr lang="en-US" baseline="0" dirty="0" smtClean="0"/>
              <a:t>Full link: http://ec2-54-225-249-9.compute-1.amazonaws.com/</a:t>
            </a:r>
            <a:r>
              <a:rPr lang="en-US" baseline="0" dirty="0" err="1" smtClean="0"/>
              <a:t>kisters</a:t>
            </a:r>
            <a:r>
              <a:rPr lang="en-US" baseline="0" dirty="0" smtClean="0"/>
              <a:t>/</a:t>
            </a:r>
            <a:r>
              <a:rPr lang="en-US" baseline="0" dirty="0" err="1" smtClean="0"/>
              <a:t>index.html?appid</a:t>
            </a:r>
            <a:r>
              <a:rPr lang="en-US" baseline="0" dirty="0" smtClean="0"/>
              <a:t>=eaaa17b657584efca519a7243d52624d </a:t>
            </a:r>
          </a:p>
          <a:p>
            <a:r>
              <a:rPr lang="en-US" baseline="0" dirty="0" smtClean="0"/>
              <a:t>Short link: http://</a:t>
            </a:r>
            <a:r>
              <a:rPr lang="en-US" baseline="0" dirty="0" err="1" smtClean="0"/>
              <a:t>bit.ly</a:t>
            </a:r>
            <a:r>
              <a:rPr lang="en-US" baseline="0" dirty="0" smtClean="0"/>
              <a:t>/1HFcGlO</a:t>
            </a:r>
          </a:p>
          <a:p>
            <a:endParaRPr lang="en-US" baseline="0" dirty="0" smtClean="0"/>
          </a:p>
          <a:p>
            <a:r>
              <a:rPr lang="en-US" baseline="0" dirty="0" smtClean="0"/>
              <a:t>These relationships for water and atmospheric variables are analogous to physical properties in other domains, such as:</a:t>
            </a:r>
          </a:p>
          <a:p>
            <a:pPr marL="171450" indent="-171450">
              <a:buFontTx/>
              <a:buChar char="-"/>
            </a:pPr>
            <a:r>
              <a:rPr lang="en-US" baseline="0" dirty="0" smtClean="0"/>
              <a:t>solid earth (seismic activity, soil chemistry over deep time, etc), </a:t>
            </a:r>
          </a:p>
          <a:p>
            <a:pPr marL="171450" indent="-171450">
              <a:buFontTx/>
              <a:buChar char="-"/>
            </a:pPr>
            <a:r>
              <a:rPr lang="en-US" baseline="0" dirty="0" smtClean="0"/>
              <a:t>oceans (SST, acidification, etc), </a:t>
            </a:r>
          </a:p>
          <a:p>
            <a:pPr marL="171450" indent="-171450">
              <a:buFontTx/>
              <a:buChar char="-"/>
            </a:pPr>
            <a:r>
              <a:rPr lang="en-US" baseline="0" dirty="0" smtClean="0"/>
              <a:t>cryosphere (ice thickness, trapped gas content, etc) </a:t>
            </a:r>
            <a:endParaRPr lang="en-US" dirty="0"/>
          </a:p>
        </p:txBody>
      </p:sp>
      <p:sp>
        <p:nvSpPr>
          <p:cNvPr id="4" name="Slide Number Placeholder 3"/>
          <p:cNvSpPr>
            <a:spLocks noGrp="1"/>
          </p:cNvSpPr>
          <p:nvPr>
            <p:ph type="sldNum" sz="quarter" idx="10"/>
          </p:nvPr>
        </p:nvSpPr>
        <p:spPr/>
        <p:txBody>
          <a:bodyPr/>
          <a:lstStyle/>
          <a:p>
            <a:fld id="{5A43672C-045F-204D-B882-82E8C9D295DE}" type="slidenum">
              <a:rPr lang="en-US" smtClean="0"/>
              <a:t>22</a:t>
            </a:fld>
            <a:endParaRPr lang="en-US"/>
          </a:p>
        </p:txBody>
      </p:sp>
    </p:spTree>
    <p:extLst>
      <p:ext uri="{BB962C8B-B14F-4D97-AF65-F5344CB8AC3E}">
        <p14:creationId xmlns:p14="http://schemas.microsoft.com/office/powerpoint/2010/main" val="1718720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prototype map developed at the University of Texas at Austin, in cooperation with NASA Goddard</a:t>
            </a:r>
            <a:r>
              <a:rPr lang="en-US" baseline="0" dirty="0" smtClean="0"/>
              <a:t> Environmental Services DISC. </a:t>
            </a:r>
          </a:p>
          <a:p>
            <a:r>
              <a:rPr lang="en-US" dirty="0" smtClean="0"/>
              <a:t>Full link: http://</a:t>
            </a:r>
            <a:r>
              <a:rPr lang="en-US" dirty="0" err="1" smtClean="0"/>
              <a:t>www.arcgis.com</a:t>
            </a:r>
            <a:r>
              <a:rPr lang="en-US" dirty="0" smtClean="0"/>
              <a:t>/home/</a:t>
            </a:r>
            <a:r>
              <a:rPr lang="en-US" dirty="0" err="1" smtClean="0"/>
              <a:t>webmap</a:t>
            </a:r>
            <a:r>
              <a:rPr lang="en-US" dirty="0" smtClean="0"/>
              <a:t>/</a:t>
            </a:r>
            <a:r>
              <a:rPr lang="en-US" dirty="0" err="1" smtClean="0"/>
              <a:t>viewer.html?webmap</a:t>
            </a:r>
            <a:r>
              <a:rPr lang="en-US" dirty="0" smtClean="0"/>
              <a:t>=43a5de9f17a3441bb1cc72779cf810df </a:t>
            </a:r>
          </a:p>
          <a:p>
            <a:r>
              <a:rPr lang="en-US" dirty="0" smtClean="0"/>
              <a:t>Short link: http://</a:t>
            </a:r>
            <a:r>
              <a:rPr lang="en-US" dirty="0" err="1" smtClean="0"/>
              <a:t>bit.ly</a:t>
            </a:r>
            <a:r>
              <a:rPr lang="en-US" dirty="0" smtClean="0"/>
              <a:t>/1tkgyPi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latin typeface="Times" pitchFamily="-112" charset="0"/>
                <a:ea typeface="ＭＳ Ｐゴシック" pitchFamily="-65" charset="-128"/>
                <a:cs typeface="ＭＳ Ｐゴシック" pitchFamily="-65" charset="-128"/>
              </a:rPr>
              <a:t>Zoom into a region by holding &lt;shift&gt; while dragging mouse</a:t>
            </a:r>
          </a:p>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23</a:t>
            </a:fld>
            <a:endParaRPr lang="en-US"/>
          </a:p>
        </p:txBody>
      </p:sp>
    </p:spTree>
    <p:extLst>
      <p:ext uri="{BB962C8B-B14F-4D97-AF65-F5344CB8AC3E}">
        <p14:creationId xmlns:p14="http://schemas.microsoft.com/office/powerpoint/2010/main" val="2083155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24</a:t>
            </a:fld>
            <a:endParaRPr lang="en-US"/>
          </a:p>
        </p:txBody>
      </p:sp>
    </p:spTree>
    <p:extLst>
      <p:ext uri="{BB962C8B-B14F-4D97-AF65-F5344CB8AC3E}">
        <p14:creationId xmlns:p14="http://schemas.microsoft.com/office/powerpoint/2010/main" val="1630970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26</a:t>
            </a:fld>
            <a:endParaRPr lang="en-US"/>
          </a:p>
        </p:txBody>
      </p:sp>
    </p:spTree>
    <p:extLst>
      <p:ext uri="{BB962C8B-B14F-4D97-AF65-F5344CB8AC3E}">
        <p14:creationId xmlns:p14="http://schemas.microsoft.com/office/powerpoint/2010/main" val="417017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link: </a:t>
            </a:r>
            <a:r>
              <a:rPr lang="en-US" sz="1200" u="sng" kern="1200" dirty="0" smtClean="0">
                <a:solidFill>
                  <a:schemeClr val="tx1"/>
                </a:solidFill>
                <a:latin typeface="Times" pitchFamily="-112" charset="0"/>
                <a:ea typeface="ＭＳ Ｐゴシック" pitchFamily="-65" charset="-128"/>
                <a:cs typeface="ＭＳ Ｐゴシック" pitchFamily="-65" charset="-128"/>
              </a:rPr>
              <a:t>http://</a:t>
            </a:r>
            <a:r>
              <a:rPr lang="en-US" sz="1200" u="sng" kern="1200" dirty="0" err="1" smtClean="0">
                <a:solidFill>
                  <a:schemeClr val="tx1"/>
                </a:solidFill>
                <a:latin typeface="Times" pitchFamily="-112" charset="0"/>
                <a:ea typeface="ＭＳ Ｐゴシック" pitchFamily="-65" charset="-128"/>
                <a:cs typeface="ＭＳ Ｐゴシック" pitchFamily="-65" charset="-128"/>
              </a:rPr>
              <a:t>geoss.maps.arcgis.com</a:t>
            </a:r>
            <a:r>
              <a:rPr lang="en-US" sz="1200" u="sng" kern="1200" dirty="0" smtClean="0">
                <a:solidFill>
                  <a:schemeClr val="tx1"/>
                </a:solidFill>
                <a:latin typeface="Times" pitchFamily="-112" charset="0"/>
                <a:ea typeface="ＭＳ Ｐゴシック" pitchFamily="-65" charset="-128"/>
                <a:cs typeface="ＭＳ Ｐゴシック" pitchFamily="-65" charset="-128"/>
              </a:rPr>
              <a:t>/home/</a:t>
            </a:r>
            <a:r>
              <a:rPr lang="en-US" sz="1200" u="sng" kern="1200" dirty="0" err="1" smtClean="0">
                <a:solidFill>
                  <a:schemeClr val="tx1"/>
                </a:solidFill>
                <a:latin typeface="Times" pitchFamily="-112" charset="0"/>
                <a:ea typeface="ＭＳ Ｐゴシック" pitchFamily="-65" charset="-128"/>
                <a:cs typeface="ＭＳ Ｐゴシック" pitchFamily="-65" charset="-128"/>
              </a:rPr>
              <a:t>webmap</a:t>
            </a:r>
            <a:r>
              <a:rPr lang="en-US" sz="1200" u="sng" kern="1200" dirty="0" smtClean="0">
                <a:solidFill>
                  <a:schemeClr val="tx1"/>
                </a:solidFill>
                <a:latin typeface="Times" pitchFamily="-112" charset="0"/>
                <a:ea typeface="ＭＳ Ｐゴシック" pitchFamily="-65" charset="-128"/>
                <a:cs typeface="ＭＳ Ｐゴシック" pitchFamily="-65" charset="-128"/>
              </a:rPr>
              <a:t>/</a:t>
            </a:r>
            <a:r>
              <a:rPr lang="en-US" sz="1200" u="sng" kern="1200" dirty="0" err="1" smtClean="0">
                <a:solidFill>
                  <a:schemeClr val="tx1"/>
                </a:solidFill>
                <a:latin typeface="Times" pitchFamily="-112" charset="0"/>
                <a:ea typeface="ＭＳ Ｐゴシック" pitchFamily="-65" charset="-128"/>
                <a:cs typeface="ＭＳ Ｐゴシック" pitchFamily="-65" charset="-128"/>
              </a:rPr>
              <a:t>viewer.html?webmap</a:t>
            </a:r>
            <a:r>
              <a:rPr lang="en-US" sz="1200" u="sng" kern="1200" dirty="0" smtClean="0">
                <a:solidFill>
                  <a:schemeClr val="tx1"/>
                </a:solidFill>
                <a:latin typeface="Times" pitchFamily="-112" charset="0"/>
                <a:ea typeface="ＭＳ Ｐゴシック" pitchFamily="-65" charset="-128"/>
                <a:cs typeface="ＭＳ Ｐゴシック" pitchFamily="-65" charset="-128"/>
              </a:rPr>
              <a:t>=5efcdfb27d744e3ea65eaf58c06f9d0c</a:t>
            </a:r>
            <a:endParaRPr lang="en-US" dirty="0" smtClean="0"/>
          </a:p>
          <a:p>
            <a:r>
              <a:rPr lang="en-US" dirty="0" smtClean="0"/>
              <a:t>Short link: http://</a:t>
            </a:r>
            <a:r>
              <a:rPr lang="en-US" dirty="0" err="1" smtClean="0"/>
              <a:t>bit.ly</a:t>
            </a:r>
            <a:r>
              <a:rPr lang="en-US" dirty="0" smtClean="0"/>
              <a:t>/1ERSyva </a:t>
            </a:r>
          </a:p>
          <a:p>
            <a:r>
              <a:rPr lang="en-US" dirty="0" smtClean="0"/>
              <a:t>Here is a map of the world’s major rivers,</a:t>
            </a:r>
            <a:r>
              <a:rPr lang="en-US" baseline="0" dirty="0" smtClean="0"/>
              <a:t> and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locations of about 20,000 stream gauges registered in WMO’s Global Runoff Data Center in Germany. While the yellow dots represent locations where data has been collected, that data is not available in a standardized format, nor is it necessarily available without restriction. &lt;click&gt;</a:t>
            </a:r>
          </a:p>
          <a:p>
            <a:r>
              <a:rPr lang="en-US" baseline="0" dirty="0" smtClean="0"/>
              <a:t>The purple dots are mainly coastal sites where Kisters has developed a WaterML2 web service from the GRDC data. This was done for the OGC Surface Water Interoperability Experiment in 2011.  &lt;click&gt;</a:t>
            </a:r>
          </a:p>
          <a:p>
            <a:r>
              <a:rPr lang="en-US" baseline="0" dirty="0" smtClean="0"/>
              <a:t>The US &lt;click&gt; and Mexico maintain another 20,000 stream gauges, nearly all of which provide ongoing data services. &lt;click&gt;</a:t>
            </a:r>
          </a:p>
          <a:p>
            <a:r>
              <a:rPr lang="en-US" baseline="0" dirty="0" smtClean="0"/>
              <a:t>The red dots are for Dominican Republic, which started publishing its water data in 2012. &lt;click&gt; </a:t>
            </a:r>
          </a:p>
          <a:p>
            <a:r>
              <a:rPr lang="en-US" baseline="0" dirty="0" smtClean="0"/>
              <a:t>As a result of this project, we can now add regional agencies’ gauges and data in Italy and New Zealand. &lt;click&gt; </a:t>
            </a:r>
            <a:r>
              <a:rPr lang="en-US" i="1" baseline="0" dirty="0" smtClean="0"/>
              <a:t>(shows legends)</a:t>
            </a:r>
            <a:r>
              <a:rPr lang="en-US" baseline="0" dirty="0" smtClean="0"/>
              <a:t> &lt;click&gt; </a:t>
            </a:r>
            <a:r>
              <a:rPr lang="en-US" i="1" baseline="0" dirty="0" smtClean="0"/>
              <a:t>(next slide)</a:t>
            </a:r>
            <a:endParaRPr lang="en-US" i="1"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a:t>
            </a:fld>
            <a:endParaRPr lang="en-US"/>
          </a:p>
        </p:txBody>
      </p:sp>
    </p:spTree>
    <p:extLst>
      <p:ext uri="{BB962C8B-B14F-4D97-AF65-F5344CB8AC3E}">
        <p14:creationId xmlns:p14="http://schemas.microsoft.com/office/powerpoint/2010/main" val="1962588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interaction shown so far</a:t>
            </a:r>
            <a:r>
              <a:rPr lang="en-US" baseline="0" dirty="0" smtClean="0"/>
              <a:t> enables display of basic time series description information by clicking on a stream gauge site</a:t>
            </a:r>
            <a:r>
              <a:rPr lang="en-US" baseline="0" dirty="0" smtClean="0">
                <a:solidFill>
                  <a:srgbClr val="FF0000"/>
                </a:solidFill>
              </a:rPr>
              <a:t>. &lt;click&gt;</a:t>
            </a:r>
          </a:p>
          <a:p>
            <a:r>
              <a:rPr lang="en-US" baseline="0" dirty="0" smtClean="0"/>
              <a:t>This may include links to data and graphing services. The exact choice of time series description fields depends on the data provider. </a:t>
            </a:r>
            <a:r>
              <a:rPr lang="en-US" baseline="0" dirty="0" smtClean="0">
                <a:solidFill>
                  <a:srgbClr val="FF0000"/>
                </a:solidFill>
              </a:rPr>
              <a:t>&lt;click&gt;</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1080782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6</a:t>
            </a:fld>
            <a:endParaRPr lang="en-US"/>
          </a:p>
        </p:txBody>
      </p:sp>
    </p:spTree>
    <p:extLst>
      <p:ext uri="{BB962C8B-B14F-4D97-AF65-F5344CB8AC3E}">
        <p14:creationId xmlns:p14="http://schemas.microsoft.com/office/powerpoint/2010/main" val="3420875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7</a:t>
            </a:fld>
            <a:endParaRPr lang="en-US"/>
          </a:p>
        </p:txBody>
      </p:sp>
    </p:spTree>
    <p:extLst>
      <p:ext uri="{BB962C8B-B14F-4D97-AF65-F5344CB8AC3E}">
        <p14:creationId xmlns:p14="http://schemas.microsoft.com/office/powerpoint/2010/main" val="342087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a:t>
            </a:r>
            <a:r>
              <a:rPr lang="en-US" baseline="0" dirty="0" smtClean="0"/>
              <a:t> normally hidden for use with GEOSS-aware audiences; but is kept in the slide set for use among audiences less familiar with GEOSS and AIP-6. </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9</a:t>
            </a:fld>
            <a:endParaRPr lang="en-US"/>
          </a:p>
        </p:txBody>
      </p:sp>
    </p:spTree>
    <p:extLst>
      <p:ext uri="{BB962C8B-B14F-4D97-AF65-F5344CB8AC3E}">
        <p14:creationId xmlns:p14="http://schemas.microsoft.com/office/powerpoint/2010/main" val="3420875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CBF8554-5E27-5C49-ACC7-40677878036D}" type="slidenum">
              <a:rPr lang="en-US" sz="1200"/>
              <a:pPr/>
              <a:t>10</a:t>
            </a:fld>
            <a:endParaRPr lang="en-US" sz="120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CA" dirty="0" smtClean="0">
                <a:latin typeface="Times" charset="0"/>
                <a:ea typeface="ＭＳ Ｐゴシック" charset="0"/>
                <a:cs typeface="ＭＳ Ｐゴシック" charset="0"/>
              </a:rPr>
              <a:t>The goal of this project for AIP-6 was to make water data sharing easier,</a:t>
            </a:r>
            <a:r>
              <a:rPr lang="en-CA" baseline="0" dirty="0" smtClean="0">
                <a:latin typeface="Times" charset="0"/>
                <a:ea typeface="ＭＳ Ｐゴシック" charset="0"/>
                <a:cs typeface="ＭＳ Ｐゴシック" charset="0"/>
              </a:rPr>
              <a:t> by improving discovery and access to the data; integrating gridded and time series data sources; and federating regional data within each country to develop a unified national picture. To accomplish these objectives, we formed a team comprising national agencies, academia, and commercial software companies. </a:t>
            </a:r>
            <a:endParaRPr lang="en-CA" dirty="0">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CBF8554-5E27-5C49-ACC7-40677878036D}" type="slidenum">
              <a:rPr lang="en-US" sz="1200"/>
              <a:pPr/>
              <a:t>11</a:t>
            </a:fld>
            <a:endParaRPr lang="en-US" sz="120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CA" dirty="0" smtClean="0">
                <a:latin typeface="Times" charset="0"/>
                <a:ea typeface="ＭＳ Ｐゴシック" charset="0"/>
                <a:cs typeface="ＭＳ Ｐゴシック" charset="0"/>
              </a:rPr>
              <a:t>The goal of this project for AIP-6 was to make water data sharing easier,</a:t>
            </a:r>
            <a:r>
              <a:rPr lang="en-CA" baseline="0" dirty="0" smtClean="0">
                <a:latin typeface="Times" charset="0"/>
                <a:ea typeface="ＭＳ Ｐゴシック" charset="0"/>
                <a:cs typeface="ＭＳ Ｐゴシック" charset="0"/>
              </a:rPr>
              <a:t> by improving discovery and access to the data; integrating gridded and time series data sources; and federating regional data within each country to develop a unified national picture. To accomplish these objectives, we formed a team comprising national agencies, academia, and commercial software companies. </a:t>
            </a:r>
            <a:endParaRPr lang="en-CA" dirty="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14</a:t>
            </a:fld>
            <a:endParaRPr lang="en-US"/>
          </a:p>
        </p:txBody>
      </p:sp>
    </p:spTree>
    <p:extLst>
      <p:ext uri="{BB962C8B-B14F-4D97-AF65-F5344CB8AC3E}">
        <p14:creationId xmlns:p14="http://schemas.microsoft.com/office/powerpoint/2010/main" val="1020224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4.xml"/><Relationship Id="rId3" Type="http://schemas.openxmlformats.org/officeDocument/2006/relationships/image" Target="../media/image4.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6"/>
          <p:cNvSpPr>
            <a:spLocks noGrp="1" noChangeArrowheads="1"/>
          </p:cNvSpPr>
          <p:nvPr>
            <p:ph type="ctrTitle"/>
          </p:nvPr>
        </p:nvSpPr>
        <p:spPr>
          <a:xfrm>
            <a:off x="685800" y="2895600"/>
            <a:ext cx="4953000" cy="1143000"/>
          </a:xfrm>
        </p:spPr>
        <p:txBody>
          <a:bodyPr/>
          <a:lstStyle>
            <a:lvl1pPr>
              <a:defRPr sz="3600"/>
            </a:lvl1pPr>
          </a:lstStyle>
          <a:p>
            <a:r>
              <a:rPr lang="en-US" smtClean="0"/>
              <a:t>Click to edit Master title style</a:t>
            </a:r>
            <a:endParaRPr lang="en-US"/>
          </a:p>
        </p:txBody>
      </p:sp>
      <p:sp>
        <p:nvSpPr>
          <p:cNvPr id="5127" name="Rectangle 7"/>
          <p:cNvSpPr>
            <a:spLocks noGrp="1" noChangeArrowheads="1"/>
          </p:cNvSpPr>
          <p:nvPr>
            <p:ph type="subTitle" idx="1"/>
          </p:nvPr>
        </p:nvSpPr>
        <p:spPr>
          <a:xfrm>
            <a:off x="685800" y="4191000"/>
            <a:ext cx="6400800" cy="1752600"/>
          </a:xfrm>
        </p:spPr>
        <p:txBody>
          <a:bodyPr/>
          <a:lstStyle>
            <a:lvl1pPr marL="0" indent="0">
              <a:buFontTx/>
              <a:buNone/>
              <a:defRPr sz="1800"/>
            </a:lvl1pPr>
          </a:lstStyle>
          <a:p>
            <a:r>
              <a:rPr lang="en-US" smtClean="0"/>
              <a:t>Click to edit Master subtitle style</a:t>
            </a:r>
            <a:endParaRPr lang="en-US"/>
          </a:p>
        </p:txBody>
      </p:sp>
    </p:spTree>
    <p:extLst>
      <p:ext uri="{BB962C8B-B14F-4D97-AF65-F5344CB8AC3E}">
        <p14:creationId xmlns:p14="http://schemas.microsoft.com/office/powerpoint/2010/main" val="160022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516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76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76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376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542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14475"/>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14475"/>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90975"/>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477256"/>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4"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000000"/>
              </a:solidFill>
              <a:latin typeface="Arial" charset="0"/>
            </a:endParaRPr>
          </a:p>
        </p:txBody>
      </p:sp>
      <p:sp>
        <p:nvSpPr>
          <p:cNvPr id="2" name="Title 1"/>
          <p:cNvSpPr>
            <a:spLocks noGrp="1"/>
          </p:cNvSpPr>
          <p:nvPr>
            <p:ph type="ctrTitle"/>
          </p:nvPr>
        </p:nvSpPr>
        <p:spPr>
          <a:xfrm>
            <a:off x="1371600" y="1828800"/>
            <a:ext cx="6400800" cy="1271016"/>
          </a:xfrm>
        </p:spPr>
        <p:txBody>
          <a:bodyPr anchor="b">
            <a:noAutofit/>
          </a:bodyPr>
          <a:lstStyle>
            <a:lvl1pPr algn="l">
              <a:defRPr sz="5400" b="1" i="0">
                <a:solidFill>
                  <a:srgbClr val="FFFFFF"/>
                </a:solidFill>
                <a:latin typeface="+mj-lt"/>
                <a:cs typeface="Avenir LT Std 55 Roman"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46120"/>
            <a:ext cx="6400800" cy="758952"/>
          </a:xfrm>
        </p:spPr>
        <p:txBody>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37093717"/>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52578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sp>
        <p:nvSpPr>
          <p:cNvPr id="5"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000000"/>
              </a:solidFill>
              <a:latin typeface="Arial" charset="0"/>
            </a:endParaRPr>
          </a:p>
        </p:txBody>
      </p:sp>
      <p:sp>
        <p:nvSpPr>
          <p:cNvPr id="2" name="Title 1"/>
          <p:cNvSpPr>
            <a:spLocks noGrp="1"/>
          </p:cNvSpPr>
          <p:nvPr>
            <p:ph type="title"/>
          </p:nvPr>
        </p:nvSpPr>
        <p:spPr>
          <a:xfrm>
            <a:off x="685800" y="457200"/>
            <a:ext cx="7315200" cy="484631"/>
          </a:xfrm>
        </p:spPr>
        <p:txBody>
          <a:bodyPr/>
          <a:lstStyle>
            <a:lvl1pPr>
              <a:defRPr lang="en-US" sz="3000" b="1" i="0" kern="1200" dirty="0">
                <a:solidFill>
                  <a:srgbClr val="007AC2"/>
                </a:solidFill>
                <a:latin typeface="+mj-lt"/>
                <a:ea typeface="+mj-ea"/>
                <a:cs typeface="Avenir LT Std 55 Roman"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lvl="0"/>
            <a:r>
              <a:rPr lang="en-US" noProof="0" smtClean="0"/>
              <a:t>Click to edit Master text styles</a:t>
            </a:r>
          </a:p>
        </p:txBody>
      </p:sp>
    </p:spTree>
    <p:extLst>
      <p:ext uri="{BB962C8B-B14F-4D97-AF65-F5344CB8AC3E}">
        <p14:creationId xmlns:p14="http://schemas.microsoft.com/office/powerpoint/2010/main" val="4144530017"/>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000000"/>
              </a:solidFill>
              <a:latin typeface="Arial" charset="0"/>
            </a:endParaRPr>
          </a:p>
        </p:txBody>
      </p:sp>
      <p:sp>
        <p:nvSpPr>
          <p:cNvPr id="2" name="Title 1"/>
          <p:cNvSpPr>
            <a:spLocks noGrp="1"/>
          </p:cNvSpPr>
          <p:nvPr>
            <p:ph type="title"/>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2384513"/>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3"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000000"/>
              </a:solidFill>
              <a:latin typeface="Arial" charset="0"/>
            </a:endParaRPr>
          </a:p>
        </p:txBody>
      </p:sp>
      <p:sp>
        <p:nvSpPr>
          <p:cNvPr id="4" name="Rectangle 1"/>
          <p:cNvSpPr>
            <a:spLocks/>
          </p:cNvSpPr>
          <p:nvPr/>
        </p:nvSpPr>
        <p:spPr bwMode="auto">
          <a:xfrm>
            <a:off x="0" y="0"/>
            <a:ext cx="9144000" cy="52578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sp>
        <p:nvSpPr>
          <p:cNvPr id="2" name="Title 1"/>
          <p:cNvSpPr>
            <a:spLocks noGrp="1"/>
          </p:cNvSpPr>
          <p:nvPr>
            <p:ph type="title"/>
          </p:nvPr>
        </p:nvSpPr>
        <p:spPr>
          <a:xfrm>
            <a:off x="914400" y="1600200"/>
            <a:ext cx="7315200" cy="2057400"/>
          </a:xfrm>
        </p:spPr>
        <p:txBody>
          <a:bodyPr/>
          <a:lstStyle>
            <a:lvl1pPr>
              <a:defRPr lang="en-US" sz="7200" b="1" i="0" kern="1200" baseline="0" dirty="0">
                <a:solidFill>
                  <a:srgbClr val="007AC2"/>
                </a:solidFill>
                <a:latin typeface="+mj-lt"/>
                <a:ea typeface="+mj-ea"/>
                <a:cs typeface="Avenir LT Std 55 Roman"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236153659"/>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4"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000000"/>
              </a:solidFill>
              <a:latin typeface="Arial" charset="0"/>
            </a:endParaRPr>
          </a:p>
        </p:txBody>
      </p:sp>
      <p:sp>
        <p:nvSpPr>
          <p:cNvPr id="5" name="Rectangle 1"/>
          <p:cNvSpPr>
            <a:spLocks/>
          </p:cNvSpPr>
          <p:nvPr userDrawn="1"/>
        </p:nvSpPr>
        <p:spPr bwMode="auto">
          <a:xfrm>
            <a:off x="0" y="0"/>
            <a:ext cx="9144000" cy="52578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sp>
        <p:nvSpPr>
          <p:cNvPr id="2" name="Title 1"/>
          <p:cNvSpPr>
            <a:spLocks noGrp="1"/>
          </p:cNvSpPr>
          <p:nvPr>
            <p:ph type="title"/>
          </p:nvPr>
        </p:nvSpPr>
        <p:spPr>
          <a:xfrm>
            <a:off x="914400" y="1600200"/>
            <a:ext cx="5486400" cy="2057400"/>
          </a:xfrm>
        </p:spPr>
        <p:txBody>
          <a:bodyPr/>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smtClean="0"/>
              <a:t>Click to edit Master title style</a:t>
            </a:r>
            <a:endParaRPr lang="en-US" dirty="0"/>
          </a:p>
        </p:txBody>
      </p:sp>
      <p:sp>
        <p:nvSpPr>
          <p:cNvPr id="10" name="Text Placeholder 9"/>
          <p:cNvSpPr>
            <a:spLocks noGrp="1"/>
          </p:cNvSpPr>
          <p:nvPr>
            <p:ph type="body" sz="quarter" idx="10"/>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smtClean="0"/>
              <a:t>Click to edit Master text styles</a:t>
            </a:r>
          </a:p>
        </p:txBody>
      </p:sp>
    </p:spTree>
    <p:extLst>
      <p:ext uri="{BB962C8B-B14F-4D97-AF65-F5344CB8AC3E}">
        <p14:creationId xmlns:p14="http://schemas.microsoft.com/office/powerpoint/2010/main" val="2362159759"/>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3"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sp>
        <p:nvSpPr>
          <p:cNvPr id="2" name="Title 1"/>
          <p:cNvSpPr>
            <a:spLocks noGrp="1"/>
          </p:cNvSpPr>
          <p:nvPr>
            <p:ph type="title"/>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mtClean="0"/>
              <a:t>Click to edit Master title style</a:t>
            </a:r>
            <a:endParaRPr lang="en-US" dirty="0"/>
          </a:p>
        </p:txBody>
      </p:sp>
    </p:spTree>
    <p:extLst>
      <p:ext uri="{BB962C8B-B14F-4D97-AF65-F5344CB8AC3E}">
        <p14:creationId xmlns:p14="http://schemas.microsoft.com/office/powerpoint/2010/main" val="2241516847"/>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3"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b="42204"/>
          <a:stretch>
            <a:fillRect/>
          </a:stretch>
        </p:blipFill>
        <p:spPr bwMode="auto">
          <a:xfrm>
            <a:off x="0" y="2947988"/>
            <a:ext cx="9144000"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mtClean="0"/>
              <a:t>Click to edit Master title style</a:t>
            </a:r>
            <a:endParaRPr lang="en-US" dirty="0"/>
          </a:p>
        </p:txBody>
      </p:sp>
    </p:spTree>
    <p:extLst>
      <p:ext uri="{BB962C8B-B14F-4D97-AF65-F5344CB8AC3E}">
        <p14:creationId xmlns:p14="http://schemas.microsoft.com/office/powerpoint/2010/main" val="531238530"/>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871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2" name="Rectangle 1"/>
          <p:cNvSpPr>
            <a:spLocks/>
          </p:cNvSpPr>
          <p:nvPr/>
        </p:nvSpPr>
        <p:spPr bwMode="auto">
          <a:xfrm>
            <a:off x="0" y="0"/>
            <a:ext cx="9144000" cy="6858000"/>
          </a:xfrm>
          <a:prstGeom prst="rect">
            <a:avLst/>
          </a:prstGeom>
          <a:solidFill>
            <a:srgbClr val="B9E0F7">
              <a:alpha val="5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C8DF93"/>
              </a:solidFill>
              <a:latin typeface="Arial" charset="0"/>
            </a:endParaRPr>
          </a:p>
        </p:txBody>
      </p:sp>
    </p:spTree>
    <p:extLst>
      <p:ext uri="{BB962C8B-B14F-4D97-AF65-F5344CB8AC3E}">
        <p14:creationId xmlns:p14="http://schemas.microsoft.com/office/powerpoint/2010/main" val="3967200677"/>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2"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457200" eaLnBrk="1" hangingPunct="1"/>
            <a:endParaRPr lang="en-US" smtClean="0">
              <a:solidFill>
                <a:srgbClr val="000000"/>
              </a:solidFill>
              <a:latin typeface="Arial" charset="0"/>
            </a:endParaRPr>
          </a:p>
        </p:txBody>
      </p:sp>
    </p:spTree>
    <p:extLst>
      <p:ext uri="{BB962C8B-B14F-4D97-AF65-F5344CB8AC3E}">
        <p14:creationId xmlns:p14="http://schemas.microsoft.com/office/powerpoint/2010/main" val="1305717547"/>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3755461530"/>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BDA52B5-ADDA-3F4C-BFD5-29D19931D4FC}" type="datetimeFigureOut">
              <a:rPr lang="en-US"/>
              <a:pPr>
                <a:defRPr/>
              </a:pPr>
              <a:t>2/12/15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3520464-17B3-3849-AD6C-B105FD40FF68}" type="slidenum">
              <a:rPr lang="en-US"/>
              <a:pPr>
                <a:defRPr/>
              </a:pPr>
              <a:t>‹#›</a:t>
            </a:fld>
            <a:endParaRPr lang="en-US"/>
          </a:p>
        </p:txBody>
      </p:sp>
    </p:spTree>
    <p:extLst>
      <p:ext uri="{BB962C8B-B14F-4D97-AF65-F5344CB8AC3E}">
        <p14:creationId xmlns:p14="http://schemas.microsoft.com/office/powerpoint/2010/main" val="1182463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75B08BB-CC25-8047-BE87-5871AF2323D4}" type="datetimeFigureOut">
              <a:rPr lang="en-US"/>
              <a:pPr>
                <a:defRPr/>
              </a:pPr>
              <a:t>2/12/15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7C6634C1-CCE7-0448-B7BC-2726B7473CFD}" type="slidenum">
              <a:rPr lang="en-US"/>
              <a:pPr>
                <a:defRPr/>
              </a:pPr>
              <a:t>‹#›</a:t>
            </a:fld>
            <a:endParaRPr lang="en-US"/>
          </a:p>
        </p:txBody>
      </p:sp>
    </p:spTree>
    <p:extLst>
      <p:ext uri="{BB962C8B-B14F-4D97-AF65-F5344CB8AC3E}">
        <p14:creationId xmlns:p14="http://schemas.microsoft.com/office/powerpoint/2010/main" val="1626694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3D9BEBE-9AA7-264A-844B-1E610452899E}" type="datetimeFigureOut">
              <a:rPr lang="en-US"/>
              <a:pPr>
                <a:defRPr/>
              </a:pPr>
              <a:t>2/12/15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2A59FFDE-1276-304F-9B41-60F835326B3A}" type="slidenum">
              <a:rPr lang="en-US"/>
              <a:pPr>
                <a:defRPr/>
              </a:pPr>
              <a:t>‹#›</a:t>
            </a:fld>
            <a:endParaRPr lang="en-US"/>
          </a:p>
        </p:txBody>
      </p:sp>
    </p:spTree>
    <p:extLst>
      <p:ext uri="{BB962C8B-B14F-4D97-AF65-F5344CB8AC3E}">
        <p14:creationId xmlns:p14="http://schemas.microsoft.com/office/powerpoint/2010/main" val="188314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12EB313-B418-3A4F-AB19-52CF8C707B4C}" type="datetimeFigureOut">
              <a:rPr lang="en-US"/>
              <a:pPr>
                <a:defRPr/>
              </a:pPr>
              <a:t>2/12/15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932B81A-3C08-7049-A5B7-8CA996C63ACD}" type="slidenum">
              <a:rPr lang="en-US"/>
              <a:pPr>
                <a:defRPr/>
              </a:pPr>
              <a:t>‹#›</a:t>
            </a:fld>
            <a:endParaRPr lang="en-US"/>
          </a:p>
        </p:txBody>
      </p:sp>
    </p:spTree>
    <p:extLst>
      <p:ext uri="{BB962C8B-B14F-4D97-AF65-F5344CB8AC3E}">
        <p14:creationId xmlns:p14="http://schemas.microsoft.com/office/powerpoint/2010/main" val="2643147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0A263A6-9BE1-3B43-BCFC-52CBEC87E01D}" type="datetimeFigureOut">
              <a:rPr lang="en-US"/>
              <a:pPr>
                <a:defRPr/>
              </a:pPr>
              <a:t>2/12/15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615F237-C12C-864E-9BF4-4325F82DA9A5}" type="slidenum">
              <a:rPr lang="en-US"/>
              <a:pPr>
                <a:defRPr/>
              </a:pPr>
              <a:t>‹#›</a:t>
            </a:fld>
            <a:endParaRPr lang="en-US"/>
          </a:p>
        </p:txBody>
      </p:sp>
    </p:spTree>
    <p:extLst>
      <p:ext uri="{BB962C8B-B14F-4D97-AF65-F5344CB8AC3E}">
        <p14:creationId xmlns:p14="http://schemas.microsoft.com/office/powerpoint/2010/main" val="2967332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98CD0-C93A-0A49-87E0-5AAEBDDA4869}" type="datetimeFigureOut">
              <a:rPr lang="en-US"/>
              <a:pPr>
                <a:defRPr/>
              </a:pPr>
              <a:t>2/12/15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58A7643-D732-A044-9088-BEE9609E65E7}" type="slidenum">
              <a:rPr lang="en-US"/>
              <a:pPr>
                <a:defRPr/>
              </a:pPr>
              <a:t>‹#›</a:t>
            </a:fld>
            <a:endParaRPr lang="en-US"/>
          </a:p>
        </p:txBody>
      </p:sp>
    </p:spTree>
    <p:extLst>
      <p:ext uri="{BB962C8B-B14F-4D97-AF65-F5344CB8AC3E}">
        <p14:creationId xmlns:p14="http://schemas.microsoft.com/office/powerpoint/2010/main" val="3462696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5CC2618-127E-8943-B19A-C22B5027B110}" type="datetimeFigureOut">
              <a:rPr lang="en-US"/>
              <a:pPr>
                <a:defRPr/>
              </a:pPr>
              <a:t>2/12/15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F687962-D04F-A84E-A731-35981E241E9B}" type="slidenum">
              <a:rPr lang="en-US"/>
              <a:pPr>
                <a:defRPr/>
              </a:pPr>
              <a:t>‹#›</a:t>
            </a:fld>
            <a:endParaRPr lang="en-US"/>
          </a:p>
        </p:txBody>
      </p:sp>
    </p:spTree>
    <p:extLst>
      <p:ext uri="{BB962C8B-B14F-4D97-AF65-F5344CB8AC3E}">
        <p14:creationId xmlns:p14="http://schemas.microsoft.com/office/powerpoint/2010/main" val="2086507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6184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38D38F0-4F9D-6E4E-8F18-B7FB941E48A9}" type="datetimeFigureOut">
              <a:rPr lang="en-US"/>
              <a:pPr>
                <a:defRPr/>
              </a:pPr>
              <a:t>2/12/15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A5D30E0-31A2-BA44-8FBB-7E72551EFEDF}" type="slidenum">
              <a:rPr lang="en-US"/>
              <a:pPr>
                <a:defRPr/>
              </a:pPr>
              <a:t>‹#›</a:t>
            </a:fld>
            <a:endParaRPr lang="en-US"/>
          </a:p>
        </p:txBody>
      </p:sp>
    </p:spTree>
    <p:extLst>
      <p:ext uri="{BB962C8B-B14F-4D97-AF65-F5344CB8AC3E}">
        <p14:creationId xmlns:p14="http://schemas.microsoft.com/office/powerpoint/2010/main" val="2552171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6700D38-29AC-C44E-9443-16F2B0B1842A}" type="datetimeFigureOut">
              <a:rPr lang="en-US"/>
              <a:pPr>
                <a:defRPr/>
              </a:pPr>
              <a:t>2/12/15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BF4D0B42-4755-5D42-A098-977F66EF4FBE}" type="slidenum">
              <a:rPr lang="en-US"/>
              <a:pPr>
                <a:defRPr/>
              </a:pPr>
              <a:t>‹#›</a:t>
            </a:fld>
            <a:endParaRPr lang="en-US"/>
          </a:p>
        </p:txBody>
      </p:sp>
    </p:spTree>
    <p:extLst>
      <p:ext uri="{BB962C8B-B14F-4D97-AF65-F5344CB8AC3E}">
        <p14:creationId xmlns:p14="http://schemas.microsoft.com/office/powerpoint/2010/main" val="369038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27F0A4E9-5F44-4B40-AF98-FF955B5ABE3D}" type="datetimeFigureOut">
              <a:rPr lang="en-US"/>
              <a:pPr>
                <a:defRPr/>
              </a:pPr>
              <a:t>2/12/15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98353B8-FC6F-0F4B-95BB-BF411AA72FDD}" type="slidenum">
              <a:rPr lang="en-US"/>
              <a:pPr>
                <a:defRPr/>
              </a:pPr>
              <a:t>‹#›</a:t>
            </a:fld>
            <a:endParaRPr lang="en-US"/>
          </a:p>
        </p:txBody>
      </p:sp>
    </p:spTree>
    <p:extLst>
      <p:ext uri="{BB962C8B-B14F-4D97-AF65-F5344CB8AC3E}">
        <p14:creationId xmlns:p14="http://schemas.microsoft.com/office/powerpoint/2010/main" val="914937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B5EBF29-3254-CC46-9ACF-55133E4B3507}" type="datetimeFigureOut">
              <a:rPr lang="en-US"/>
              <a:pPr>
                <a:defRPr/>
              </a:pPr>
              <a:t>2/12/15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7135AD0-A08A-CD48-A713-EEA2BA36054A}" type="slidenum">
              <a:rPr lang="en-US"/>
              <a:pPr>
                <a:defRPr/>
              </a:pPr>
              <a:t>‹#›</a:t>
            </a:fld>
            <a:endParaRPr lang="en-US"/>
          </a:p>
        </p:txBody>
      </p:sp>
    </p:spTree>
    <p:extLst>
      <p:ext uri="{BB962C8B-B14F-4D97-AF65-F5344CB8AC3E}">
        <p14:creationId xmlns:p14="http://schemas.microsoft.com/office/powerpoint/2010/main" val="3687128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5069" name="Title Placeholder 1"/>
          <p:cNvSpPr>
            <a:spLocks noGrp="1"/>
          </p:cNvSpPr>
          <p:nvPr>
            <p:ph type="ctrTitle"/>
          </p:nvPr>
        </p:nvSpPr>
        <p:spPr>
          <a:xfrm>
            <a:off x="358775" y="3105150"/>
            <a:ext cx="8461375" cy="1096963"/>
          </a:xfrm>
        </p:spPr>
        <p:txBody>
          <a:bodyPr anchor="b"/>
          <a:lstStyle>
            <a:lvl1pPr>
              <a:defRPr sz="4400" smtClean="0">
                <a:solidFill>
                  <a:schemeClr val="bg1"/>
                </a:solidFill>
              </a:defRPr>
            </a:lvl1pPr>
          </a:lstStyle>
          <a:p>
            <a:r>
              <a:rPr lang="en-US" smtClean="0"/>
              <a:t>Click to edit Master title style</a:t>
            </a:r>
            <a:endParaRPr lang="en-AU" smtClean="0"/>
          </a:p>
        </p:txBody>
      </p:sp>
      <p:sp>
        <p:nvSpPr>
          <p:cNvPr id="45070" name="Text Placeholder 2"/>
          <p:cNvSpPr>
            <a:spLocks noGrp="1"/>
          </p:cNvSpPr>
          <p:nvPr>
            <p:ph type="subTitle" idx="1"/>
          </p:nvPr>
        </p:nvSpPr>
        <p:spPr>
          <a:xfrm>
            <a:off x="358775" y="4257675"/>
            <a:ext cx="8461375" cy="396875"/>
          </a:xfrm>
        </p:spPr>
        <p:txBody>
          <a:bodyPr/>
          <a:lstStyle>
            <a:lvl1pPr marL="0" indent="0">
              <a:buFont typeface="Arial" charset="0"/>
              <a:buNone/>
              <a:defRPr sz="2200" b="1" smtClean="0">
                <a:solidFill>
                  <a:schemeClr val="bg1"/>
                </a:solidFill>
              </a:defRPr>
            </a:lvl1pPr>
          </a:lstStyle>
          <a:p>
            <a:r>
              <a:rPr lang="en-US" smtClean="0"/>
              <a:t>Click to edit Master subtitle style</a:t>
            </a:r>
            <a:endParaRPr lang="en-AU" smtClean="0"/>
          </a:p>
        </p:txBody>
      </p:sp>
      <p:sp>
        <p:nvSpPr>
          <p:cNvPr id="36" name="AutoShape 4"/>
          <p:cNvSpPr>
            <a:spLocks noChangeAspect="1" noChangeArrowheads="1" noTextEdit="1"/>
          </p:cNvSpPr>
          <p:nvPr/>
        </p:nvSpPr>
        <p:spPr bwMode="auto">
          <a:xfrm>
            <a:off x="3175" y="3325813"/>
            <a:ext cx="9161463" cy="801687"/>
          </a:xfrm>
          <a:prstGeom prst="rect">
            <a:avLst/>
          </a:prstGeom>
          <a:noFill/>
          <a:ln>
            <a:noFill/>
          </a:ln>
          <a:extLst/>
        </p:spPr>
        <p:txBody>
          <a:bodyPr/>
          <a:lstStyle/>
          <a:p>
            <a:pPr eaLnBrk="1" fontAlgn="auto" hangingPunct="1">
              <a:spcBef>
                <a:spcPts val="0"/>
              </a:spcBef>
              <a:spcAft>
                <a:spcPts val="0"/>
              </a:spcAft>
              <a:defRPr/>
            </a:pPr>
            <a:endParaRPr lang="en-AU">
              <a:solidFill>
                <a:srgbClr val="000000"/>
              </a:solidFill>
              <a:latin typeface="Calibri"/>
              <a:ea typeface="+mn-ea"/>
              <a:cs typeface="+mn-cs"/>
            </a:endParaRPr>
          </a:p>
        </p:txBody>
      </p:sp>
      <p:sp>
        <p:nvSpPr>
          <p:cNvPr id="43" name="AutoShape 81"/>
          <p:cNvSpPr>
            <a:spLocks noChangeAspect="1" noChangeArrowheads="1" noTextEdit="1"/>
          </p:cNvSpPr>
          <p:nvPr/>
        </p:nvSpPr>
        <p:spPr bwMode="auto">
          <a:xfrm>
            <a:off x="1588" y="3321050"/>
            <a:ext cx="9169400" cy="849313"/>
          </a:xfrm>
          <a:prstGeom prst="rect">
            <a:avLst/>
          </a:prstGeom>
          <a:noFill/>
          <a:ln w="9525">
            <a:noFill/>
            <a:miter lim="800000"/>
            <a:headEnd/>
            <a:tailEnd/>
          </a:ln>
        </p:spPr>
        <p:txBody>
          <a:bodyPr/>
          <a:lstStyle/>
          <a:p>
            <a:pPr eaLnBrk="1" fontAlgn="auto" hangingPunct="1">
              <a:spcBef>
                <a:spcPts val="0"/>
              </a:spcBef>
              <a:spcAft>
                <a:spcPts val="0"/>
              </a:spcAft>
              <a:defRPr/>
            </a:pPr>
            <a:endParaRPr lang="en-US">
              <a:solidFill>
                <a:srgbClr val="000000"/>
              </a:solidFill>
              <a:latin typeface="Calibri"/>
              <a:ea typeface="+mn-ea"/>
              <a:cs typeface="+mn-cs"/>
            </a:endParaRPr>
          </a:p>
        </p:txBody>
      </p:sp>
      <p:grpSp>
        <p:nvGrpSpPr>
          <p:cNvPr id="45102" name="Group 25"/>
          <p:cNvGrpSpPr>
            <a:grpSpLocks/>
          </p:cNvGrpSpPr>
          <p:nvPr/>
        </p:nvGrpSpPr>
        <p:grpSpPr bwMode="auto">
          <a:xfrm>
            <a:off x="1588" y="5500688"/>
            <a:ext cx="9170987" cy="1357312"/>
            <a:chOff x="1497" y="5500319"/>
            <a:chExt cx="9170984" cy="1357681"/>
          </a:xfrm>
        </p:grpSpPr>
        <p:sp>
          <p:nvSpPr>
            <p:cNvPr id="20" name="Rectangle 19"/>
            <p:cNvSpPr/>
            <p:nvPr/>
          </p:nvSpPr>
          <p:spPr>
            <a:xfrm>
              <a:off x="1497" y="5940176"/>
              <a:ext cx="9158284" cy="917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AU">
                <a:solidFill>
                  <a:srgbClr val="FFFFFF"/>
                </a:solidFill>
                <a:latin typeface="Calibri"/>
              </a:endParaRPr>
            </a:p>
          </p:txBody>
        </p:sp>
        <p:sp>
          <p:nvSpPr>
            <p:cNvPr id="21" name="Freeform 7"/>
            <p:cNvSpPr>
              <a:spLocks noEditPoints="1"/>
            </p:cNvSpPr>
            <p:nvPr/>
          </p:nvSpPr>
          <p:spPr bwMode="auto">
            <a:xfrm>
              <a:off x="1497" y="5563836"/>
              <a:ext cx="9170984" cy="932115"/>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a:lstStyle/>
            <a:p>
              <a:pPr defTabSz="457200" eaLnBrk="1" hangingPunct="1">
                <a:defRPr/>
              </a:pPr>
              <a:endParaRPr lang="en-AU">
                <a:solidFill>
                  <a:srgbClr val="000000"/>
                </a:solidFill>
                <a:latin typeface="Arial" charset="0"/>
                <a:ea typeface="+mn-ea"/>
                <a:cs typeface="+mn-cs"/>
              </a:endParaRPr>
            </a:p>
          </p:txBody>
        </p:sp>
        <p:sp>
          <p:nvSpPr>
            <p:cNvPr id="22" name="Freeform 8"/>
            <p:cNvSpPr>
              <a:spLocks noEditPoints="1"/>
            </p:cNvSpPr>
            <p:nvPr/>
          </p:nvSpPr>
          <p:spPr bwMode="auto">
            <a:xfrm>
              <a:off x="1497" y="5500319"/>
              <a:ext cx="9170984" cy="435093"/>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defTabSz="457200" eaLnBrk="1" hangingPunct="1">
                <a:defRPr/>
              </a:pPr>
              <a:endParaRPr lang="en-AU">
                <a:solidFill>
                  <a:srgbClr val="000000"/>
                </a:solidFill>
                <a:latin typeface="Arial" charset="0"/>
                <a:ea typeface="+mn-ea"/>
                <a:cs typeface="+mn-cs"/>
              </a:endParaRPr>
            </a:p>
          </p:txBody>
        </p:sp>
        <p:sp>
          <p:nvSpPr>
            <p:cNvPr id="23" name="Freeform 9"/>
            <p:cNvSpPr>
              <a:spLocks/>
            </p:cNvSpPr>
            <p:nvPr/>
          </p:nvSpPr>
          <p:spPr bwMode="auto">
            <a:xfrm>
              <a:off x="1497" y="5563836"/>
              <a:ext cx="7365998" cy="431917"/>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a:lstStyle/>
            <a:p>
              <a:pPr defTabSz="457200" eaLnBrk="1" hangingPunct="1">
                <a:defRPr/>
              </a:pPr>
              <a:endParaRPr lang="en-AU">
                <a:solidFill>
                  <a:srgbClr val="000000"/>
                </a:solidFill>
                <a:latin typeface="Arial" charset="0"/>
                <a:ea typeface="+mn-ea"/>
                <a:cs typeface="+mn-cs"/>
              </a:endParaRPr>
            </a:p>
          </p:txBody>
        </p:sp>
        <p:sp>
          <p:nvSpPr>
            <p:cNvPr id="24" name="Freeform 10"/>
            <p:cNvSpPr>
              <a:spLocks/>
            </p:cNvSpPr>
            <p:nvPr/>
          </p:nvSpPr>
          <p:spPr bwMode="auto">
            <a:xfrm>
              <a:off x="7367495" y="5563836"/>
              <a:ext cx="1804986" cy="868598"/>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a:lstStyle/>
            <a:p>
              <a:pPr defTabSz="457200" eaLnBrk="1" hangingPunct="1">
                <a:defRPr/>
              </a:pPr>
              <a:endParaRPr lang="en-AU">
                <a:solidFill>
                  <a:srgbClr val="000000"/>
                </a:solidFill>
                <a:latin typeface="Arial" charset="0"/>
                <a:ea typeface="+mn-ea"/>
                <a:cs typeface="+mn-cs"/>
              </a:endParaRPr>
            </a:p>
          </p:txBody>
        </p:sp>
        <p:pic>
          <p:nvPicPr>
            <p:cNvPr id="45108"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26" name="Group 19"/>
            <p:cNvGrpSpPr/>
            <p:nvPr/>
          </p:nvGrpSpPr>
          <p:grpSpPr>
            <a:xfrm>
              <a:off x="360000" y="5807505"/>
              <a:ext cx="814388" cy="95250"/>
              <a:chOff x="3495675" y="5969000"/>
              <a:chExt cx="814388" cy="95250"/>
            </a:xfrm>
            <a:solidFill>
              <a:schemeClr val="accent1"/>
            </a:solidFill>
          </p:grpSpPr>
          <p:sp>
            <p:nvSpPr>
              <p:cNvPr id="27"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28"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29"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30" name="Oval 29"/>
              <p:cNvSpPr>
                <a:spLocks noChangeArrowheads="1"/>
              </p:cNvSpPr>
              <p:nvPr/>
            </p:nvSpPr>
            <p:spPr bwMode="auto">
              <a:xfrm>
                <a:off x="3819525" y="6042025"/>
                <a:ext cx="19050" cy="22225"/>
              </a:xfrm>
              <a:prstGeom prst="ellipse">
                <a:avLst/>
              </a:prstGeom>
              <a:grp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31"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32"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33"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34"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35"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2" name="Oval 35"/>
              <p:cNvSpPr>
                <a:spLocks noChangeArrowheads="1"/>
              </p:cNvSpPr>
              <p:nvPr/>
            </p:nvSpPr>
            <p:spPr bwMode="auto">
              <a:xfrm>
                <a:off x="4141788" y="6042025"/>
                <a:ext cx="19050" cy="22225"/>
              </a:xfrm>
              <a:prstGeom prst="ellipse">
                <a:avLst/>
              </a:prstGeom>
              <a:grp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37"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38"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defTabSz="457200" eaLnBrk="1" hangingPunct="1">
                  <a:defRPr/>
                </a:pPr>
                <a:endParaRPr lang="en-AU">
                  <a:solidFill>
                    <a:srgbClr val="000000"/>
                  </a:solidFill>
                  <a:latin typeface="Arial" charset="0"/>
                  <a:ea typeface="+mn-ea"/>
                  <a:cs typeface="+mn-cs"/>
                </a:endParaRPr>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Footer Placeholder 4"/>
          <p:cNvSpPr>
            <a:spLocks noGrp="1"/>
          </p:cNvSpPr>
          <p:nvPr>
            <p:ph type="ftr" sz="quarter" idx="10"/>
          </p:nvPr>
        </p:nvSpPr>
        <p:spPr/>
        <p:txBody>
          <a:bodyPr/>
          <a:lstStyle>
            <a:lvl1pPr>
              <a:defRPr/>
            </a:lvl1pPr>
          </a:lstStyle>
          <a:p>
            <a:r>
              <a:rPr lang="en-AU" smtClean="0"/>
              <a:t>Cox, Simons, Yu | Observable property ontology</a:t>
            </a:r>
            <a:endParaRPr lang="en-AU" dirty="0"/>
          </a:p>
        </p:txBody>
      </p:sp>
      <p:sp>
        <p:nvSpPr>
          <p:cNvPr id="5" name="Slide Number Placeholder 17"/>
          <p:cNvSpPr>
            <a:spLocks noGrp="1"/>
          </p:cNvSpPr>
          <p:nvPr>
            <p:ph type="sldNum" sz="quarter" idx="11"/>
          </p:nvPr>
        </p:nvSpPr>
        <p:spPr/>
        <p:txBody>
          <a:bodyPr/>
          <a:lstStyle>
            <a:lvl1pPr>
              <a:defRPr/>
            </a:lvl1pPr>
          </a:lstStyle>
          <a:p>
            <a:pPr>
              <a:defRPr/>
            </a:pPr>
            <a:fld id="{A111B642-03BA-413E-9BF3-A9DB15D631A2}" type="slidenum">
              <a:rPr lang="en-AU">
                <a:solidFill>
                  <a:srgbClr val="FFFFFF"/>
                </a:solidFill>
                <a:latin typeface="Calibri"/>
              </a:rPr>
              <a:pPr>
                <a:defRPr/>
              </a:pPr>
              <a:t>‹#›</a:t>
            </a:fld>
            <a:r>
              <a:rPr lang="en-AU" dirty="0">
                <a:solidFill>
                  <a:srgbClr val="FFFFFF"/>
                </a:solidFill>
                <a:latin typeface="Calibri"/>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Footer Placeholder 4"/>
          <p:cNvSpPr>
            <a:spLocks noGrp="1"/>
          </p:cNvSpPr>
          <p:nvPr>
            <p:ph type="ftr" sz="quarter" idx="10"/>
          </p:nvPr>
        </p:nvSpPr>
        <p:spPr/>
        <p:txBody>
          <a:bodyPr/>
          <a:lstStyle>
            <a:lvl1pPr>
              <a:defRPr/>
            </a:lvl1pPr>
          </a:lstStyle>
          <a:p>
            <a:r>
              <a:rPr lang="en-AU" smtClean="0"/>
              <a:t>Cox, Simons, Yu | Observable property ontology</a:t>
            </a:r>
            <a:endParaRPr lang="en-AU"/>
          </a:p>
        </p:txBody>
      </p:sp>
      <p:sp>
        <p:nvSpPr>
          <p:cNvPr id="5" name="Slide Number Placeholder 17"/>
          <p:cNvSpPr>
            <a:spLocks noGrp="1"/>
          </p:cNvSpPr>
          <p:nvPr>
            <p:ph type="sldNum" sz="quarter" idx="11"/>
          </p:nvPr>
        </p:nvSpPr>
        <p:spPr/>
        <p:txBody>
          <a:bodyPr/>
          <a:lstStyle>
            <a:lvl1pPr>
              <a:defRPr/>
            </a:lvl1pPr>
          </a:lstStyle>
          <a:p>
            <a:pPr>
              <a:defRPr/>
            </a:pPr>
            <a:fld id="{C1B567E1-F98A-4884-8788-C7EA2286B307}" type="slidenum">
              <a:rPr lang="en-AU">
                <a:solidFill>
                  <a:srgbClr val="FFFFFF"/>
                </a:solidFill>
                <a:latin typeface="Calibri"/>
              </a:rPr>
              <a:pPr>
                <a:defRPr/>
              </a:pPr>
              <a:t>‹#›</a:t>
            </a:fld>
            <a:r>
              <a:rPr lang="en-AU" dirty="0">
                <a:solidFill>
                  <a:srgbClr val="FFFFFF"/>
                </a:solidFill>
                <a:latin typeface="Calibri"/>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6" name="Text Placeholder 7"/>
          <p:cNvSpPr>
            <a:spLocks noGrp="1"/>
          </p:cNvSpPr>
          <p:nvPr>
            <p:ph type="body" sz="quarter" idx="13"/>
          </p:nvPr>
        </p:nvSpPr>
        <p:spPr>
          <a:xfrm>
            <a:off x="360363" y="270000"/>
            <a:ext cx="8460000" cy="853200"/>
          </a:xfrm>
        </p:spPr>
        <p:txBody>
          <a:bodyPr>
            <a:normAutofit/>
          </a:bodyPr>
          <a:lstStyle>
            <a:lvl1pPr marL="0" indent="0">
              <a:lnSpc>
                <a:spcPct val="100000"/>
              </a:lnSpc>
              <a:spcBef>
                <a:spcPts val="0"/>
              </a:spcBef>
              <a:spcAft>
                <a:spcPts val="300"/>
              </a:spcAft>
              <a:buNone/>
              <a:defRPr sz="32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4"/>
          </p:nvPr>
        </p:nvSpPr>
        <p:spPr/>
        <p:txBody>
          <a:bodyPr/>
          <a:lstStyle>
            <a:lvl1pPr>
              <a:defRPr/>
            </a:lvl1pPr>
          </a:lstStyle>
          <a:p>
            <a:r>
              <a:rPr lang="en-AU" smtClean="0"/>
              <a:t>Cox, Simons, Yu | Observable property ontology</a:t>
            </a:r>
            <a:endParaRPr lang="en-AU"/>
          </a:p>
        </p:txBody>
      </p:sp>
      <p:sp>
        <p:nvSpPr>
          <p:cNvPr id="5" name="Slide Number Placeholder 17"/>
          <p:cNvSpPr>
            <a:spLocks noGrp="1"/>
          </p:cNvSpPr>
          <p:nvPr>
            <p:ph type="sldNum" sz="quarter" idx="15"/>
          </p:nvPr>
        </p:nvSpPr>
        <p:spPr/>
        <p:txBody>
          <a:bodyPr/>
          <a:lstStyle>
            <a:lvl1pPr>
              <a:defRPr/>
            </a:lvl1pPr>
          </a:lstStyle>
          <a:p>
            <a:pPr>
              <a:defRPr/>
            </a:pPr>
            <a:fld id="{D844F3ED-1BEA-45E1-BB5A-D5272E67B4CE}" type="slidenum">
              <a:rPr lang="en-AU">
                <a:solidFill>
                  <a:srgbClr val="FFFFFF"/>
                </a:solidFill>
                <a:latin typeface="Calibri"/>
              </a:rPr>
              <a:pPr>
                <a:defRPr/>
              </a:pPr>
              <a:t>‹#›</a:t>
            </a:fld>
            <a:r>
              <a:rPr lang="en-AU" dirty="0">
                <a:solidFill>
                  <a:srgbClr val="FFFFFF"/>
                </a:solidFill>
                <a:latin typeface="Calibri"/>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58775"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781550"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10"/>
          </p:nvPr>
        </p:nvSpPr>
        <p:spPr/>
        <p:txBody>
          <a:bodyPr/>
          <a:lstStyle>
            <a:lvl1pPr>
              <a:defRPr/>
            </a:lvl1pPr>
          </a:lstStyle>
          <a:p>
            <a:r>
              <a:rPr lang="en-AU" smtClean="0"/>
              <a:t>Cox, Simons, Yu | Observable property ontology</a:t>
            </a:r>
            <a:endParaRPr lang="en-AU"/>
          </a:p>
        </p:txBody>
      </p:sp>
      <p:sp>
        <p:nvSpPr>
          <p:cNvPr id="6" name="Slide Number Placeholder 17"/>
          <p:cNvSpPr>
            <a:spLocks noGrp="1"/>
          </p:cNvSpPr>
          <p:nvPr>
            <p:ph type="sldNum" sz="quarter" idx="11"/>
          </p:nvPr>
        </p:nvSpPr>
        <p:spPr/>
        <p:txBody>
          <a:bodyPr/>
          <a:lstStyle>
            <a:lvl1pPr>
              <a:defRPr/>
            </a:lvl1pPr>
          </a:lstStyle>
          <a:p>
            <a:pPr>
              <a:defRPr/>
            </a:pPr>
            <a:fld id="{EFDC2610-573F-409D-8EEB-77423E5DF58A}" type="slidenum">
              <a:rPr lang="en-AU">
                <a:solidFill>
                  <a:srgbClr val="FFFFFF"/>
                </a:solidFill>
                <a:latin typeface="Calibri"/>
              </a:rPr>
              <a:pPr>
                <a:defRPr/>
              </a:pPr>
              <a:t>‹#›</a:t>
            </a:fld>
            <a:r>
              <a:rPr lang="en-AU" dirty="0">
                <a:solidFill>
                  <a:srgbClr val="FFFFFF"/>
                </a:solidFill>
                <a:latin typeface="Calibri"/>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4"/>
          <p:cNvSpPr>
            <a:spLocks noGrp="1"/>
          </p:cNvSpPr>
          <p:nvPr>
            <p:ph type="ftr" sz="quarter" idx="10"/>
          </p:nvPr>
        </p:nvSpPr>
        <p:spPr/>
        <p:txBody>
          <a:bodyPr/>
          <a:lstStyle>
            <a:lvl1pPr>
              <a:defRPr/>
            </a:lvl1pPr>
          </a:lstStyle>
          <a:p>
            <a:r>
              <a:rPr lang="en-AU" smtClean="0"/>
              <a:t>Cox, Simons, Yu | Observable property ontology</a:t>
            </a:r>
            <a:endParaRPr lang="en-AU"/>
          </a:p>
        </p:txBody>
      </p:sp>
      <p:sp>
        <p:nvSpPr>
          <p:cNvPr id="4" name="Slide Number Placeholder 17"/>
          <p:cNvSpPr>
            <a:spLocks noGrp="1"/>
          </p:cNvSpPr>
          <p:nvPr>
            <p:ph type="sldNum" sz="quarter" idx="11"/>
          </p:nvPr>
        </p:nvSpPr>
        <p:spPr/>
        <p:txBody>
          <a:bodyPr/>
          <a:lstStyle>
            <a:lvl1pPr>
              <a:defRPr/>
            </a:lvl1pPr>
          </a:lstStyle>
          <a:p>
            <a:pPr>
              <a:defRPr/>
            </a:pPr>
            <a:fld id="{5D797139-D64F-4654-960D-B46F379C7236}" type="slidenum">
              <a:rPr lang="en-AU">
                <a:solidFill>
                  <a:srgbClr val="FFFFFF"/>
                </a:solidFill>
                <a:latin typeface="Calibri"/>
              </a:rPr>
              <a:pPr>
                <a:defRPr/>
              </a:pPr>
              <a:t>‹#›</a:t>
            </a:fld>
            <a:r>
              <a:rPr lang="en-AU" dirty="0">
                <a:solidFill>
                  <a:srgbClr val="FFFFFF"/>
                </a:solidFill>
                <a:latin typeface="Calibri"/>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14475"/>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14475"/>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6778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r>
              <a:rPr lang="en-AU" smtClean="0"/>
              <a:t>Cox, Simons, Yu | Observable property ontology</a:t>
            </a:r>
            <a:endParaRPr lang="en-AU"/>
          </a:p>
        </p:txBody>
      </p:sp>
      <p:sp>
        <p:nvSpPr>
          <p:cNvPr id="3" name="Slide Number Placeholder 17"/>
          <p:cNvSpPr>
            <a:spLocks noGrp="1"/>
          </p:cNvSpPr>
          <p:nvPr>
            <p:ph type="sldNum" sz="quarter" idx="11"/>
          </p:nvPr>
        </p:nvSpPr>
        <p:spPr/>
        <p:txBody>
          <a:bodyPr/>
          <a:lstStyle>
            <a:lvl1pPr>
              <a:defRPr/>
            </a:lvl1pPr>
          </a:lstStyle>
          <a:p>
            <a:pPr>
              <a:defRPr/>
            </a:pPr>
            <a:fld id="{AAE0F9EA-6C01-410C-8E9C-954AFAADFC7A}" type="slidenum">
              <a:rPr lang="en-AU">
                <a:solidFill>
                  <a:srgbClr val="FFFFFF"/>
                </a:solidFill>
                <a:latin typeface="Calibri"/>
              </a:rPr>
              <a:pPr>
                <a:defRPr/>
              </a:pPr>
              <a:t>‹#›</a:t>
            </a:fld>
            <a:r>
              <a:rPr lang="en-AU" dirty="0">
                <a:solidFill>
                  <a:srgbClr val="FFFFFF"/>
                </a:solidFill>
                <a:latin typeface="Calibri"/>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5" name="Content Placeholder 2"/>
          <p:cNvSpPr>
            <a:spLocks noGrp="1"/>
          </p:cNvSpPr>
          <p:nvPr>
            <p:ph idx="1"/>
          </p:nvPr>
        </p:nvSpPr>
        <p:spPr>
          <a:xfrm>
            <a:off x="360000" y="1276350"/>
            <a:ext cx="8460000" cy="4559300"/>
          </a:xfrm>
        </p:spPr>
        <p:txBody>
          <a:bodyPr/>
          <a:lstStyle>
            <a:lvl1pPr>
              <a:lnSpc>
                <a:spcPct val="85000"/>
              </a:lnSpc>
              <a:spcAft>
                <a:spcPts val="0"/>
              </a:spcAft>
              <a:buFontTx/>
              <a:buNone/>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Footer Placeholder 4"/>
          <p:cNvSpPr>
            <a:spLocks noGrp="1"/>
          </p:cNvSpPr>
          <p:nvPr>
            <p:ph type="ftr" sz="quarter" idx="10"/>
          </p:nvPr>
        </p:nvSpPr>
        <p:spPr/>
        <p:txBody>
          <a:bodyPr/>
          <a:lstStyle>
            <a:lvl1pPr>
              <a:defRPr/>
            </a:lvl1pPr>
          </a:lstStyle>
          <a:p>
            <a:r>
              <a:rPr lang="en-AU" smtClean="0"/>
              <a:t>Cox, Simons, Yu | Observable property ontology</a:t>
            </a:r>
            <a:endParaRPr lang="en-AU"/>
          </a:p>
        </p:txBody>
      </p:sp>
      <p:sp>
        <p:nvSpPr>
          <p:cNvPr id="6" name="Slide Number Placeholder 17"/>
          <p:cNvSpPr>
            <a:spLocks noGrp="1"/>
          </p:cNvSpPr>
          <p:nvPr>
            <p:ph type="sldNum" sz="quarter" idx="11"/>
          </p:nvPr>
        </p:nvSpPr>
        <p:spPr/>
        <p:txBody>
          <a:bodyPr/>
          <a:lstStyle>
            <a:lvl1pPr>
              <a:defRPr/>
            </a:lvl1pPr>
          </a:lstStyle>
          <a:p>
            <a:pPr>
              <a:defRPr/>
            </a:pPr>
            <a:fld id="{76C9712D-9D14-4D50-993A-9DF224AD27BF}" type="slidenum">
              <a:rPr lang="en-AU">
                <a:solidFill>
                  <a:srgbClr val="FFFFFF"/>
                </a:solidFill>
                <a:latin typeface="Calibri"/>
              </a:rPr>
              <a:pPr>
                <a:defRPr/>
              </a:pPr>
              <a:t>‹#›</a:t>
            </a:fld>
            <a:r>
              <a:rPr lang="en-AU" dirty="0">
                <a:solidFill>
                  <a:srgbClr val="FFFFFF"/>
                </a:solidFill>
                <a:latin typeface="Calibri"/>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3" name="Group 14"/>
          <p:cNvGrpSpPr>
            <a:grpSpLocks/>
          </p:cNvGrpSpPr>
          <p:nvPr/>
        </p:nvGrpSpPr>
        <p:grpSpPr bwMode="auto">
          <a:xfrm>
            <a:off x="-7938" y="6056313"/>
            <a:ext cx="9161463" cy="801687"/>
            <a:chOff x="-7938" y="6056313"/>
            <a:chExt cx="9161463" cy="801687"/>
          </a:xfrm>
        </p:grpSpPr>
        <p:sp>
          <p:nvSpPr>
            <p:cNvPr id="4" name="AutoShape 4"/>
            <p:cNvSpPr>
              <a:spLocks noChangeAspect="1" noChangeArrowheads="1" noTextEdit="1"/>
            </p:cNvSpPr>
            <p:nvPr/>
          </p:nvSpPr>
          <p:spPr bwMode="auto">
            <a:xfrm>
              <a:off x="-7938" y="6056313"/>
              <a:ext cx="9161463" cy="801687"/>
            </a:xfrm>
            <a:prstGeom prst="rect">
              <a:avLst/>
            </a:prstGeom>
            <a:noFill/>
            <a:ln>
              <a:noFill/>
            </a:ln>
            <a:extLst/>
          </p:spPr>
          <p:txBody>
            <a:bodyPr/>
            <a:lstStyle/>
            <a:p>
              <a:pPr defTabSz="457200" eaLnBrk="1" hangingPunct="1">
                <a:defRPr/>
              </a:pPr>
              <a:endParaRPr lang="en-AU">
                <a:solidFill>
                  <a:srgbClr val="000000"/>
                </a:solidFill>
                <a:latin typeface="Arial" charset="0"/>
                <a:ea typeface="+mn-ea"/>
                <a:cs typeface="+mn-cs"/>
              </a:endParaRPr>
            </a:p>
          </p:txBody>
        </p:sp>
        <p:grpSp>
          <p:nvGrpSpPr>
            <p:cNvPr id="5" name="Group 1"/>
            <p:cNvGrpSpPr>
              <a:grpSpLocks/>
            </p:cNvGrpSpPr>
            <p:nvPr/>
          </p:nvGrpSpPr>
          <p:grpSpPr bwMode="auto">
            <a:xfrm>
              <a:off x="1588" y="6065838"/>
              <a:ext cx="9142412" cy="690562"/>
              <a:chOff x="1495" y="6065893"/>
              <a:chExt cx="9143026" cy="690563"/>
            </a:xfrm>
          </p:grpSpPr>
          <p:sp>
            <p:nvSpPr>
              <p:cNvPr id="7" name="Freeform 8"/>
              <p:cNvSpPr>
                <a:spLocks noEditPoints="1"/>
              </p:cNvSpPr>
              <p:nvPr/>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defTabSz="457200" eaLnBrk="1" hangingPunct="1">
                  <a:defRPr/>
                </a:pPr>
                <a:endParaRPr lang="en-AU">
                  <a:solidFill>
                    <a:srgbClr val="000000"/>
                  </a:solidFill>
                  <a:latin typeface="Arial" charset="0"/>
                  <a:ea typeface="+mn-ea"/>
                  <a:cs typeface="+mn-cs"/>
                </a:endParaRPr>
              </a:p>
            </p:txBody>
          </p:sp>
          <p:sp>
            <p:nvSpPr>
              <p:cNvPr id="8" name="Freeform 9"/>
              <p:cNvSpPr>
                <a:spLocks noEditPoints="1"/>
              </p:cNvSpPr>
              <p:nvPr/>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9" name="Freeform 10"/>
              <p:cNvSpPr>
                <a:spLocks/>
              </p:cNvSpPr>
              <p:nvPr/>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10" name="Freeform 11"/>
              <p:cNvSpPr>
                <a:spLocks/>
              </p:cNvSpPr>
              <p:nvPr/>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defTabSz="457200" eaLnBrk="1" hangingPunct="1">
                  <a:defRPr/>
                </a:pPr>
                <a:endParaRPr lang="en-AU">
                  <a:solidFill>
                    <a:srgbClr val="000000"/>
                  </a:solidFill>
                  <a:latin typeface="Arial" charset="0"/>
                  <a:ea typeface="+mn-ea"/>
                  <a:cs typeface="+mn-cs"/>
                </a:endParaRPr>
              </a:p>
            </p:txBody>
          </p:sp>
        </p:grpSp>
        <p:pic>
          <p:nvPicPr>
            <p:cNvPr id="6" name="Picture 78"/>
            <p:cNvPicPr>
              <a:picLocks noChangeAspect="1" noChangeArrowheads="1"/>
            </p:cNvPicPr>
            <p:nvPr/>
          </p:nvPicPr>
          <p:blipFill>
            <a:blip r:embed="rId3" cstate="print"/>
            <a:srcRect/>
            <a:stretch>
              <a:fillRect/>
            </a:stretch>
          </p:blipFill>
          <p:spPr bwMode="auto">
            <a:xfrm>
              <a:off x="8459788" y="6191250"/>
              <a:ext cx="454025" cy="454025"/>
            </a:xfrm>
            <a:prstGeom prst="rect">
              <a:avLst/>
            </a:prstGeom>
            <a:noFill/>
            <a:ln w="9525">
              <a:noFill/>
              <a:miter lim="800000"/>
              <a:headEnd/>
              <a:tailEnd/>
            </a:ln>
          </p:spPr>
        </p:pic>
      </p:grpSp>
      <p:sp>
        <p:nvSpPr>
          <p:cNvPr id="39" name="Text Placeholder 8"/>
          <p:cNvSpPr>
            <a:spLocks noGrp="1"/>
          </p:cNvSpPr>
          <p:nvPr>
            <p:ph type="body" sz="quarter" idx="10"/>
          </p:nvPr>
        </p:nvSpPr>
        <p:spPr>
          <a:xfrm>
            <a:off x="360000" y="1276350"/>
            <a:ext cx="7477125" cy="4559301"/>
          </a:xfrm>
        </p:spPr>
        <p:txBody>
          <a:bodyPr/>
          <a:lstStyle>
            <a:lvl1pPr>
              <a:spcAft>
                <a:spcPts val="0"/>
              </a:spcAft>
              <a:buFontTx/>
              <a:buNone/>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11" name="Footer Placeholder 3"/>
          <p:cNvSpPr>
            <a:spLocks noGrp="1"/>
          </p:cNvSpPr>
          <p:nvPr>
            <p:ph type="ftr" sz="quarter" idx="11"/>
          </p:nvPr>
        </p:nvSpPr>
        <p:spPr/>
        <p:txBody>
          <a:bodyPr/>
          <a:lstStyle>
            <a:lvl1pPr>
              <a:defRPr/>
            </a:lvl1pPr>
          </a:lstStyle>
          <a:p>
            <a:r>
              <a:rPr lang="en-AU" smtClean="0"/>
              <a:t>Cox, Simons, Yu | Observable property ontology</a:t>
            </a:r>
            <a:endParaRPr lang="en-AU"/>
          </a:p>
        </p:txBody>
      </p:sp>
      <p:sp>
        <p:nvSpPr>
          <p:cNvPr id="12" name="Slide Number Placeholder 17"/>
          <p:cNvSpPr>
            <a:spLocks noGrp="1"/>
          </p:cNvSpPr>
          <p:nvPr>
            <p:ph type="sldNum" sz="quarter" idx="12"/>
          </p:nvPr>
        </p:nvSpPr>
        <p:spPr/>
        <p:txBody>
          <a:bodyPr/>
          <a:lstStyle>
            <a:lvl1pPr algn="r">
              <a:defRPr sz="900" smtClean="0">
                <a:solidFill>
                  <a:schemeClr val="bg1"/>
                </a:solidFill>
              </a:defRPr>
            </a:lvl1pPr>
          </a:lstStyle>
          <a:p>
            <a:pPr>
              <a:defRPr/>
            </a:pPr>
            <a:fld id="{44485D46-5146-4123-AF90-ABC009F0FE32}" type="slidenum">
              <a:rPr lang="en-AU">
                <a:solidFill>
                  <a:srgbClr val="FFFFFF"/>
                </a:solidFill>
                <a:latin typeface="Calibri"/>
              </a:rPr>
              <a:pPr>
                <a:defRPr/>
              </a:pPr>
              <a:t>‹#›</a:t>
            </a:fld>
            <a:r>
              <a:rPr lang="en-AU" dirty="0">
                <a:solidFill>
                  <a:srgbClr val="FFFFFF"/>
                </a:solidFill>
                <a:latin typeface="Calibri"/>
              </a:rPr>
              <a:t>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0808" y="1304926"/>
            <a:ext cx="8229600" cy="4932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28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11" name="Text Placeholder 10"/>
          <p:cNvSpPr>
            <a:spLocks noGrp="1"/>
          </p:cNvSpPr>
          <p:nvPr>
            <p:ph type="body" sz="quarter" idx="15"/>
          </p:nvPr>
        </p:nvSpPr>
        <p:spPr>
          <a:xfrm>
            <a:off x="360363" y="1276350"/>
            <a:ext cx="8459787" cy="4559300"/>
          </a:xfrm>
        </p:spPr>
        <p:txBody>
          <a:bodyPr>
            <a:noAutofit/>
          </a:bodyPr>
          <a:lstStyle>
            <a:lvl1pPr marL="378000" indent="-378000">
              <a:buFont typeface="+mj-lt"/>
              <a:buAutoNum type="arabicPeriod"/>
              <a:defRPr/>
            </a:lvl1pPr>
            <a:lvl2pPr marL="648000" indent="-270000">
              <a:defRPr/>
            </a:lvl2pPr>
            <a:lvl3pPr marL="648000" indent="-270000">
              <a:defRPr/>
            </a:lvl3pPr>
            <a:lvl4pPr marL="648000" indent="-270000">
              <a:defRPr/>
            </a:lvl4pPr>
            <a:lvl5pPr marL="648000" indent="-270000">
              <a:defRPr/>
            </a:lvl5pPr>
            <a:lvl6pPr marL="648000" indent="-270000">
              <a:defRPr/>
            </a:lvl6pPr>
            <a:lvl7pPr marL="648000" indent="-270000">
              <a:defRPr/>
            </a:lvl7pPr>
            <a:lvl8pPr marL="648000" indent="-270000">
              <a:defRPr/>
            </a:lvl8pPr>
            <a:lvl9pPr marL="648000" indent="-270000">
              <a:defRPr/>
            </a:lvl9pPr>
          </a:lstStyle>
          <a:p>
            <a:pPr lvl="0"/>
            <a:r>
              <a:rPr lang="en-US" smtClean="0"/>
              <a:t>Click to edit Master text styles</a:t>
            </a:r>
          </a:p>
          <a:p>
            <a:pPr lvl="1"/>
            <a:r>
              <a:rPr lang="en-US" smtClean="0"/>
              <a:t>Second level</a:t>
            </a:r>
          </a:p>
        </p:txBody>
      </p:sp>
      <p:sp>
        <p:nvSpPr>
          <p:cNvPr id="5" name="Footer Placeholder 3"/>
          <p:cNvSpPr txBox="1">
            <a:spLocks/>
          </p:cNvSpPr>
          <p:nvPr userDrawn="1"/>
        </p:nvSpPr>
        <p:spPr>
          <a:xfrm>
            <a:off x="394013" y="6574088"/>
            <a:ext cx="6119812" cy="107950"/>
          </a:xfrm>
          <a:prstGeom prst="rect">
            <a:avLst/>
          </a:prstGeom>
        </p:spPr>
        <p:txBody>
          <a:bodyPr vert="horz" lIns="0" tIns="0" rIns="0" bIns="0" rtlCol="0" anchor="ctr"/>
          <a:lstStyle/>
          <a:p>
            <a:pPr defTabSz="457200" eaLnBrk="1" fontAlgn="auto" hangingPunct="1">
              <a:spcBef>
                <a:spcPts val="0"/>
              </a:spcBef>
              <a:spcAft>
                <a:spcPts val="0"/>
              </a:spcAft>
              <a:defRPr/>
            </a:pPr>
            <a:r>
              <a:rPr lang="en-AU" sz="900" dirty="0" smtClean="0">
                <a:solidFill>
                  <a:srgbClr val="FFFFFF"/>
                </a:solidFill>
                <a:latin typeface="Calibri"/>
                <a:ea typeface="+mn-ea"/>
                <a:cs typeface="+mn-cs"/>
              </a:rPr>
              <a:t>AGU Fall 2013  |  IN52B-08  |  Cox, Simons, Yu  |  Vocabulary re-use</a:t>
            </a:r>
            <a:endParaRPr lang="en-US" sz="900" dirty="0">
              <a:solidFill>
                <a:srgbClr val="FFFFFF"/>
              </a:solidFill>
              <a:latin typeface="Calibri"/>
              <a:ea typeface="+mn-ea"/>
              <a:cs typeface="+mn-cs"/>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451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6939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68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5370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55409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 Id="rId11"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4.emf"/><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
          <p:cNvSpPr>
            <a:spLocks noGrp="1" noChangeArrowheads="1"/>
          </p:cNvSpPr>
          <p:nvPr>
            <p:ph type="body" idx="1"/>
          </p:nvPr>
        </p:nvSpPr>
        <p:spPr bwMode="auto">
          <a:xfrm>
            <a:off x="685800" y="1514475"/>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3"/>
          <p:cNvSpPr>
            <a:spLocks noGrp="1" noChangeArrowheads="1"/>
          </p:cNvSpPr>
          <p:nvPr>
            <p:ph type="title"/>
          </p:nvPr>
        </p:nvSpPr>
        <p:spPr bwMode="auto">
          <a:xfrm>
            <a:off x="685800" y="838200"/>
            <a:ext cx="77724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904"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hf hdr="0" dt="0"/>
  <p:txStyles>
    <p:titleStyle>
      <a:lvl1pPr algn="l" rtl="0" eaLnBrk="0" fontAlgn="base" hangingPunct="0">
        <a:spcBef>
          <a:spcPct val="0"/>
        </a:spcBef>
        <a:spcAft>
          <a:spcPct val="0"/>
        </a:spcAft>
        <a:defRPr sz="2800" b="1">
          <a:solidFill>
            <a:srgbClr val="005FAA"/>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rgbClr val="005FAA"/>
          </a:solidFill>
          <a:latin typeface="Arial" pitchFamily="-65" charset="0"/>
        </a:defRPr>
      </a:lvl6pPr>
      <a:lvl7pPr marL="914400" algn="l" rtl="0" eaLnBrk="1" fontAlgn="base" hangingPunct="1">
        <a:spcBef>
          <a:spcPct val="0"/>
        </a:spcBef>
        <a:spcAft>
          <a:spcPct val="0"/>
        </a:spcAft>
        <a:defRPr sz="2800" b="1">
          <a:solidFill>
            <a:srgbClr val="005FAA"/>
          </a:solidFill>
          <a:latin typeface="Arial" pitchFamily="-65" charset="0"/>
        </a:defRPr>
      </a:lvl7pPr>
      <a:lvl8pPr marL="1371600" algn="l" rtl="0" eaLnBrk="1" fontAlgn="base" hangingPunct="1">
        <a:spcBef>
          <a:spcPct val="0"/>
        </a:spcBef>
        <a:spcAft>
          <a:spcPct val="0"/>
        </a:spcAft>
        <a:defRPr sz="2800" b="1">
          <a:solidFill>
            <a:srgbClr val="005FAA"/>
          </a:solidFill>
          <a:latin typeface="Arial" pitchFamily="-65" charset="0"/>
        </a:defRPr>
      </a:lvl8pPr>
      <a:lvl9pPr marL="1828800" algn="l" rtl="0" eaLnBrk="1" fontAlgn="base" hangingPunct="1">
        <a:spcBef>
          <a:spcPct val="0"/>
        </a:spcBef>
        <a:spcAft>
          <a:spcPct val="0"/>
        </a:spcAft>
        <a:defRPr sz="2800" b="1">
          <a:solidFill>
            <a:srgbClr val="005FAA"/>
          </a:solidFill>
          <a:latin typeface="Arial" pitchFamily="-65"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685800" y="457200"/>
            <a:ext cx="7315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685800" y="1601788"/>
            <a:ext cx="5486400" cy="2743200"/>
          </a:xfrm>
          <a:prstGeom prst="rect">
            <a:avLst/>
          </a:prstGeom>
        </p:spPr>
        <p:txBody>
          <a:bodyPr vert="horz" lIns="0" tIns="0" rIns="0" bIns="0" rtlCol="0">
            <a:noAutofit/>
          </a:bodyPr>
          <a:lstStyle/>
          <a:p>
            <a:pPr lvl="0"/>
            <a:r>
              <a:rPr lang="en-US" noProof="0" dirty="0"/>
              <a:t>Click to edit master text styles</a:t>
            </a:r>
          </a:p>
          <a:p>
            <a:pPr lvl="2"/>
            <a:r>
              <a:rPr lang="en-US" dirty="0"/>
              <a:t>Second level</a:t>
            </a:r>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defTabSz="457200" rtl="0" fontAlgn="base">
        <a:spcBef>
          <a:spcPct val="0"/>
        </a:spcBef>
        <a:spcAft>
          <a:spcPct val="0"/>
        </a:spcAft>
        <a:defRPr sz="2800" b="1" kern="1200">
          <a:solidFill>
            <a:schemeClr val="tx1"/>
          </a:solidFill>
          <a:latin typeface="+mj-lt"/>
          <a:ea typeface="+mj-ea"/>
          <a:cs typeface="Avenir LT Std 55 Roman" pitchFamily="34" charset="0"/>
        </a:defRPr>
      </a:lvl1pPr>
      <a:lvl2pPr algn="l" defTabSz="457200" rtl="0" fontAlgn="base">
        <a:spcBef>
          <a:spcPct val="0"/>
        </a:spcBef>
        <a:spcAft>
          <a:spcPct val="0"/>
        </a:spcAft>
        <a:defRPr sz="2800" b="1">
          <a:solidFill>
            <a:schemeClr val="tx1"/>
          </a:solidFill>
          <a:latin typeface="Arial" charset="0"/>
          <a:ea typeface="ＭＳ Ｐゴシック" charset="0"/>
        </a:defRPr>
      </a:lvl2pPr>
      <a:lvl3pPr algn="l" defTabSz="457200" rtl="0" fontAlgn="base">
        <a:spcBef>
          <a:spcPct val="0"/>
        </a:spcBef>
        <a:spcAft>
          <a:spcPct val="0"/>
        </a:spcAft>
        <a:defRPr sz="2800" b="1">
          <a:solidFill>
            <a:schemeClr val="tx1"/>
          </a:solidFill>
          <a:latin typeface="Arial" charset="0"/>
          <a:ea typeface="ＭＳ Ｐゴシック" charset="0"/>
        </a:defRPr>
      </a:lvl3pPr>
      <a:lvl4pPr algn="l" defTabSz="457200" rtl="0" fontAlgn="base">
        <a:spcBef>
          <a:spcPct val="0"/>
        </a:spcBef>
        <a:spcAft>
          <a:spcPct val="0"/>
        </a:spcAft>
        <a:defRPr sz="2800" b="1">
          <a:solidFill>
            <a:schemeClr val="tx1"/>
          </a:solidFill>
          <a:latin typeface="Arial" charset="0"/>
          <a:ea typeface="ＭＳ Ｐゴシック" charset="0"/>
        </a:defRPr>
      </a:lvl4pPr>
      <a:lvl5pPr algn="l" defTabSz="457200" rtl="0" fontAlgn="base">
        <a:spcBef>
          <a:spcPct val="0"/>
        </a:spcBef>
        <a:spcAft>
          <a:spcPct val="0"/>
        </a:spcAft>
        <a:defRPr sz="2800" b="1">
          <a:solidFill>
            <a:schemeClr val="tx1"/>
          </a:solidFill>
          <a:latin typeface="Arial" charset="0"/>
          <a:ea typeface="ＭＳ Ｐゴシック" charset="0"/>
        </a:defRPr>
      </a:lvl5pPr>
      <a:lvl6pPr marL="457200" algn="l" defTabSz="457200" rtl="0" fontAlgn="base">
        <a:spcBef>
          <a:spcPct val="0"/>
        </a:spcBef>
        <a:spcAft>
          <a:spcPct val="0"/>
        </a:spcAft>
        <a:defRPr sz="2800" b="1">
          <a:solidFill>
            <a:schemeClr val="tx1"/>
          </a:solidFill>
          <a:latin typeface="Arial" charset="0"/>
          <a:ea typeface="ＭＳ Ｐゴシック" charset="0"/>
        </a:defRPr>
      </a:lvl6pPr>
      <a:lvl7pPr marL="914400" algn="l" defTabSz="457200" rtl="0" fontAlgn="base">
        <a:spcBef>
          <a:spcPct val="0"/>
        </a:spcBef>
        <a:spcAft>
          <a:spcPct val="0"/>
        </a:spcAft>
        <a:defRPr sz="2800" b="1">
          <a:solidFill>
            <a:schemeClr val="tx1"/>
          </a:solidFill>
          <a:latin typeface="Arial" charset="0"/>
          <a:ea typeface="ＭＳ Ｐゴシック" charset="0"/>
        </a:defRPr>
      </a:lvl7pPr>
      <a:lvl8pPr marL="1371600" algn="l" defTabSz="457200" rtl="0" fontAlgn="base">
        <a:spcBef>
          <a:spcPct val="0"/>
        </a:spcBef>
        <a:spcAft>
          <a:spcPct val="0"/>
        </a:spcAft>
        <a:defRPr sz="2800" b="1">
          <a:solidFill>
            <a:schemeClr val="tx1"/>
          </a:solidFill>
          <a:latin typeface="Arial" charset="0"/>
          <a:ea typeface="ＭＳ Ｐゴシック" charset="0"/>
        </a:defRPr>
      </a:lvl8pPr>
      <a:lvl9pPr marL="1828800" algn="l" defTabSz="457200" rtl="0" fontAlgn="base">
        <a:spcBef>
          <a:spcPct val="0"/>
        </a:spcBef>
        <a:spcAft>
          <a:spcPct val="0"/>
        </a:spcAft>
        <a:defRPr sz="2800" b="1">
          <a:solidFill>
            <a:schemeClr val="tx1"/>
          </a:solidFill>
          <a:latin typeface="Arial" charset="0"/>
          <a:ea typeface="ＭＳ Ｐゴシック" charset="0"/>
        </a:defRPr>
      </a:lvl9pPr>
    </p:titleStyle>
    <p:bodyStyle>
      <a:lvl1pPr marL="173038" indent="-173038" algn="l" defTabSz="457200" rtl="0" fontAlgn="base">
        <a:spcBef>
          <a:spcPts val="300"/>
        </a:spcBef>
        <a:spcAft>
          <a:spcPts val="1200"/>
        </a:spcAft>
        <a:buSzPct val="80000"/>
        <a:buFont typeface="Arial" charset="0"/>
        <a:buChar char="•"/>
        <a:defRPr lang="en-US" sz="2600" kern="1200">
          <a:solidFill>
            <a:schemeClr val="tx1"/>
          </a:solidFill>
          <a:latin typeface="+mn-lt"/>
          <a:ea typeface="+mn-ea"/>
          <a:cs typeface="Avenir LT Std 55 Roman"/>
        </a:defRPr>
      </a:lvl1pPr>
      <a:lvl2pPr marL="173038" indent="-173038" algn="l" defTabSz="457200" rtl="0" fontAlgn="base">
        <a:lnSpc>
          <a:spcPts val="2200"/>
        </a:lnSpc>
        <a:spcBef>
          <a:spcPct val="0"/>
        </a:spcBef>
        <a:spcAft>
          <a:spcPts val="600"/>
        </a:spcAft>
        <a:buClr>
          <a:srgbClr val="000000"/>
        </a:buClr>
        <a:buSzPct val="80000"/>
        <a:buFont typeface="Lucida Grande" charset="0"/>
        <a:buChar char="-"/>
        <a:defRPr sz="2200" kern="1200">
          <a:solidFill>
            <a:schemeClr val="tx1"/>
          </a:solidFill>
          <a:latin typeface="Avenir LT Std 55 Roman"/>
          <a:ea typeface="+mn-ea"/>
          <a:cs typeface="Avenir LT Std 55 Roman"/>
        </a:defRPr>
      </a:lvl2pPr>
      <a:lvl3pPr marL="401638" indent="-173038" algn="l" defTabSz="457200" rtl="0" fontAlgn="base">
        <a:lnSpc>
          <a:spcPts val="2700"/>
        </a:lnSpc>
        <a:spcBef>
          <a:spcPct val="0"/>
        </a:spcBef>
        <a:spcAft>
          <a:spcPts val="1200"/>
        </a:spcAft>
        <a:buClr>
          <a:srgbClr val="000000"/>
        </a:buClr>
        <a:buSzPct val="80000"/>
        <a:buFont typeface="Lucida Grande" charset="0"/>
        <a:buChar char="-"/>
        <a:defRPr sz="2400" kern="1200">
          <a:solidFill>
            <a:schemeClr val="tx1"/>
          </a:solidFill>
          <a:latin typeface="+mn-lt"/>
          <a:ea typeface="+mn-ea"/>
          <a:cs typeface="Avenir LT Std 65 Medium"/>
        </a:defRPr>
      </a:lvl3pPr>
      <a:lvl4pPr marL="742950" indent="-173038" algn="l" defTabSz="457200" rtl="0" fontAlgn="base">
        <a:lnSpc>
          <a:spcPts val="1800"/>
        </a:lnSpc>
        <a:spcBef>
          <a:spcPct val="0"/>
        </a:spcBef>
        <a:spcAft>
          <a:spcPts val="600"/>
        </a:spcAft>
        <a:buClr>
          <a:srgbClr val="000000"/>
        </a:buClr>
        <a:buSzPct val="80000"/>
        <a:buFont typeface="Lucida Grande" charset="0"/>
        <a:buChar char="-"/>
        <a:defRPr kern="1200">
          <a:solidFill>
            <a:schemeClr val="tx1"/>
          </a:solidFill>
          <a:latin typeface="Avenir LT Std 55 Roman"/>
          <a:ea typeface="Avenir LT Std 55 Roman" charset="0"/>
          <a:cs typeface="Avenir LT Std 55 Roman"/>
        </a:defRPr>
      </a:lvl4pPr>
      <a:lvl5pPr marL="1082675" indent="-176213" algn="l" defTabSz="457200" rtl="0" fontAlgn="base">
        <a:lnSpc>
          <a:spcPts val="1900"/>
        </a:lnSpc>
        <a:spcBef>
          <a:spcPct val="0"/>
        </a:spcBef>
        <a:spcAft>
          <a:spcPts val="600"/>
        </a:spcAft>
        <a:buClr>
          <a:srgbClr val="000000"/>
        </a:buClr>
        <a:buSzPct val="80000"/>
        <a:buFont typeface="Lucida Grande" charset="0"/>
        <a:buChar char="-"/>
        <a:defRPr sz="1600" kern="1200">
          <a:solidFill>
            <a:schemeClr val="tx1"/>
          </a:solidFill>
          <a:latin typeface="Avenir LT Std 55 Roman"/>
          <a:ea typeface="Avenir LT Std 55 Roman" charset="0"/>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b="0" smtClean="0">
                <a:solidFill>
                  <a:prstClr val="black">
                    <a:tint val="75000"/>
                  </a:prstClr>
                </a:solidFill>
                <a:latin typeface="Calibri"/>
                <a:ea typeface="+mn-ea"/>
                <a:cs typeface="+mn-cs"/>
              </a:defRPr>
            </a:lvl1pPr>
          </a:lstStyle>
          <a:p>
            <a:pPr eaLnBrk="1" hangingPunct="1">
              <a:defRPr/>
            </a:pPr>
            <a:fld id="{A3AFFCE8-39F0-1843-A896-1FD51439E2E4}" type="datetimeFigureOut">
              <a:rPr lang="en-US"/>
              <a:pPr eaLnBrk="1" hangingPunct="1">
                <a:defRPr/>
              </a:pPr>
              <a:t>2/12/15</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b="0" smtClean="0">
                <a:solidFill>
                  <a:prstClr val="black">
                    <a:tint val="75000"/>
                  </a:prstClr>
                </a:solidFill>
                <a:latin typeface="Calibri"/>
                <a:ea typeface="+mn-ea"/>
                <a:cs typeface="+mn-cs"/>
              </a:defRPr>
            </a:lvl1pPr>
          </a:lstStyle>
          <a:p>
            <a:pPr eaLnBrk="1" hangingPunct="1">
              <a:defRPr/>
            </a:pPr>
            <a:fld id="{51C363C5-10ED-984F-8364-EA059BB8FD14}" type="slidenum">
              <a:rPr lang="en-US"/>
              <a:pPr eaLnBrk="1" hangingPunct="1">
                <a:defRPr/>
              </a:pPr>
              <a:t>‹#›</a:t>
            </a:fld>
            <a:endParaRPr lang="en-US"/>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1" name="Group 21"/>
          <p:cNvGrpSpPr>
            <a:grpSpLocks/>
          </p:cNvGrpSpPr>
          <p:nvPr/>
        </p:nvGrpSpPr>
        <p:grpSpPr bwMode="auto">
          <a:xfrm>
            <a:off x="-71438" y="6051550"/>
            <a:ext cx="9317038" cy="858838"/>
            <a:chOff x="-45" y="3812"/>
            <a:chExt cx="5869" cy="541"/>
          </a:xfrm>
        </p:grpSpPr>
        <p:sp>
          <p:nvSpPr>
            <p:cNvPr id="3" name="AutoShape 4"/>
            <p:cNvSpPr>
              <a:spLocks noChangeAspect="1" noChangeArrowheads="1" noTextEdit="1"/>
            </p:cNvSpPr>
            <p:nvPr/>
          </p:nvSpPr>
          <p:spPr bwMode="auto">
            <a:xfrm>
              <a:off x="-5" y="3815"/>
              <a:ext cx="5771" cy="505"/>
            </a:xfrm>
            <a:prstGeom prst="rect">
              <a:avLst/>
            </a:prstGeom>
            <a:no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4" name="Rectangle 6"/>
            <p:cNvSpPr>
              <a:spLocks noChangeArrowheads="1"/>
            </p:cNvSpPr>
            <p:nvPr/>
          </p:nvSpPr>
          <p:spPr bwMode="auto">
            <a:xfrm>
              <a:off x="1" y="4011"/>
              <a:ext cx="5759" cy="309"/>
            </a:xfrm>
            <a:prstGeom prst="rect">
              <a:avLst/>
            </a:prstGeom>
            <a:solidFill>
              <a:schemeClr val="accent2"/>
            </a:solid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6" name="Rectangle 7"/>
            <p:cNvSpPr>
              <a:spLocks noChangeArrowheads="1"/>
            </p:cNvSpPr>
            <p:nvPr/>
          </p:nvSpPr>
          <p:spPr bwMode="auto">
            <a:xfrm>
              <a:off x="1" y="4011"/>
              <a:ext cx="5759" cy="309"/>
            </a:xfrm>
            <a:prstGeom prst="rect">
              <a:avLst/>
            </a:prstGeom>
            <a:no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7" name="Freeform 8"/>
            <p:cNvSpPr>
              <a:spLocks noEditPoints="1"/>
            </p:cNvSpPr>
            <p:nvPr/>
          </p:nvSpPr>
          <p:spPr bwMode="auto">
            <a:xfrm>
              <a:off x="1" y="3821"/>
              <a:ext cx="5759" cy="435"/>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8" name="Freeform 9"/>
            <p:cNvSpPr>
              <a:spLocks noEditPoints="1"/>
            </p:cNvSpPr>
            <p:nvPr/>
          </p:nvSpPr>
          <p:spPr bwMode="auto">
            <a:xfrm>
              <a:off x="1" y="4011"/>
              <a:ext cx="5759" cy="245"/>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9" name="Freeform 10"/>
            <p:cNvSpPr>
              <a:spLocks/>
            </p:cNvSpPr>
            <p:nvPr/>
          </p:nvSpPr>
          <p:spPr bwMode="auto">
            <a:xfrm>
              <a:off x="1" y="3849"/>
              <a:ext cx="4971" cy="188"/>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defTabSz="457200" eaLnBrk="1" hangingPunct="1">
                <a:defRPr/>
              </a:pPr>
              <a:endParaRPr lang="en-AU">
                <a:solidFill>
                  <a:srgbClr val="000000"/>
                </a:solidFill>
                <a:latin typeface="Arial" charset="0"/>
                <a:ea typeface="+mn-ea"/>
                <a:cs typeface="+mn-cs"/>
              </a:endParaRPr>
            </a:p>
          </p:txBody>
        </p:sp>
        <p:sp>
          <p:nvSpPr>
            <p:cNvPr id="10" name="Freeform 11"/>
            <p:cNvSpPr>
              <a:spLocks/>
            </p:cNvSpPr>
            <p:nvPr/>
          </p:nvSpPr>
          <p:spPr bwMode="auto">
            <a:xfrm>
              <a:off x="4972" y="3849"/>
              <a:ext cx="788" cy="379"/>
            </a:xfrm>
            <a:custGeom>
              <a:avLst/>
              <a:gdLst>
                <a:gd name="T0" fmla="*/ 1050925 w 394"/>
                <a:gd name="T1" fmla="*/ 0 h 189"/>
                <a:gd name="T2" fmla="*/ 0 w 394"/>
                <a:gd name="T3" fmla="*/ 257855 h 189"/>
                <a:gd name="T4" fmla="*/ 1038225 w 394"/>
                <a:gd name="T5" fmla="*/ 601662 h 189"/>
                <a:gd name="T6" fmla="*/ 1250950 w 394"/>
                <a:gd name="T7" fmla="*/ 601662 h 189"/>
                <a:gd name="T8" fmla="*/ 1250950 w 394"/>
                <a:gd name="T9" fmla="*/ 0 h 189"/>
                <a:gd name="T10" fmla="*/ 1050925 w 394"/>
                <a:gd name="T11" fmla="*/ 0 h 189"/>
                <a:gd name="T12" fmla="*/ 0 60000 65536"/>
                <a:gd name="T13" fmla="*/ 0 60000 65536"/>
                <a:gd name="T14" fmla="*/ 0 60000 65536"/>
                <a:gd name="T15" fmla="*/ 0 60000 65536"/>
                <a:gd name="T16" fmla="*/ 0 60000 65536"/>
                <a:gd name="T17" fmla="*/ 0 60000 65536"/>
                <a:gd name="T18" fmla="*/ 0 w 394"/>
                <a:gd name="T19" fmla="*/ 0 h 189"/>
                <a:gd name="T20" fmla="*/ 394 w 394"/>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w="9525">
              <a:noFill/>
              <a:round/>
              <a:headEnd/>
              <a:tailEnd/>
            </a:ln>
          </p:spPr>
          <p:txBody>
            <a:bodyPr/>
            <a:lstStyle/>
            <a:p>
              <a:pPr eaLnBrk="1" hangingPunct="1"/>
              <a:endParaRPr lang="en-AU">
                <a:solidFill>
                  <a:srgbClr val="000000"/>
                </a:solidFill>
                <a:latin typeface="Arial" charset="0"/>
                <a:ea typeface="+mn-ea"/>
                <a:cs typeface="+mn-cs"/>
              </a:endParaRPr>
            </a:p>
          </p:txBody>
        </p:sp>
        <p:sp>
          <p:nvSpPr>
            <p:cNvPr id="1105" name="AutoShape 81"/>
            <p:cNvSpPr>
              <a:spLocks noChangeAspect="1" noChangeArrowheads="1" noTextEdit="1"/>
            </p:cNvSpPr>
            <p:nvPr/>
          </p:nvSpPr>
          <p:spPr bwMode="auto">
            <a:xfrm>
              <a:off x="-6" y="3812"/>
              <a:ext cx="5776" cy="535"/>
            </a:xfrm>
            <a:prstGeom prst="rect">
              <a:avLst/>
            </a:prstGeom>
            <a:noFill/>
            <a:ln w="9525">
              <a:noFill/>
              <a:miter lim="800000"/>
              <a:headEnd/>
              <a:tailEnd/>
            </a:ln>
          </p:spPr>
          <p:txBody>
            <a:bodyPr/>
            <a:lstStyle/>
            <a:p>
              <a:pPr defTabSz="457200" eaLnBrk="1" hangingPunct="1">
                <a:defRPr/>
              </a:pPr>
              <a:endParaRPr lang="en-US">
                <a:solidFill>
                  <a:srgbClr val="000000"/>
                </a:solidFill>
                <a:latin typeface="Arial" charset="0"/>
                <a:ea typeface="+mn-ea"/>
                <a:cs typeface="+mn-cs"/>
              </a:endParaRPr>
            </a:p>
          </p:txBody>
        </p:sp>
        <p:sp>
          <p:nvSpPr>
            <p:cNvPr id="1108" name="Rectangle 84"/>
            <p:cNvSpPr>
              <a:spLocks noChangeArrowheads="1"/>
            </p:cNvSpPr>
            <p:nvPr/>
          </p:nvSpPr>
          <p:spPr bwMode="auto">
            <a:xfrm>
              <a:off x="-6" y="4004"/>
              <a:ext cx="5775" cy="343"/>
            </a:xfrm>
            <a:prstGeom prst="rect">
              <a:avLst/>
            </a:prstGeom>
            <a:noFill/>
            <a:ln w="9525">
              <a:noFill/>
              <a:miter lim="800000"/>
              <a:headEnd/>
              <a:tailEnd/>
            </a:ln>
          </p:spPr>
          <p:txBody>
            <a:bodyPr/>
            <a:lstStyle/>
            <a:p>
              <a:pPr defTabSz="457200" eaLnBrk="1" hangingPunct="1">
                <a:defRPr/>
              </a:pPr>
              <a:endParaRPr lang="en-US">
                <a:solidFill>
                  <a:srgbClr val="000000"/>
                </a:solidFill>
                <a:latin typeface="Arial" charset="0"/>
                <a:ea typeface="+mn-ea"/>
                <a:cs typeface="+mn-cs"/>
              </a:endParaRPr>
            </a:p>
          </p:txBody>
        </p:sp>
        <p:pic>
          <p:nvPicPr>
            <p:cNvPr id="30751" name="Picture 78"/>
            <p:cNvPicPr>
              <a:picLocks noChangeAspect="1" noChangeArrowheads="1"/>
            </p:cNvPicPr>
            <p:nvPr/>
          </p:nvPicPr>
          <p:blipFill>
            <a:blip r:embed="rId13" cstate="print"/>
            <a:srcRect/>
            <a:stretch>
              <a:fillRect/>
            </a:stretch>
          </p:blipFill>
          <p:spPr bwMode="auto">
            <a:xfrm>
              <a:off x="5329" y="3900"/>
              <a:ext cx="286" cy="286"/>
            </a:xfrm>
            <a:prstGeom prst="rect">
              <a:avLst/>
            </a:prstGeom>
            <a:noFill/>
            <a:ln w="9525">
              <a:noFill/>
              <a:miter lim="800000"/>
              <a:headEnd/>
              <a:tailEnd/>
            </a:ln>
          </p:spPr>
        </p:pic>
        <p:sp>
          <p:nvSpPr>
            <p:cNvPr id="1070" name="Rectangle 46"/>
            <p:cNvSpPr>
              <a:spLocks noChangeArrowheads="1"/>
            </p:cNvSpPr>
            <p:nvPr/>
          </p:nvSpPr>
          <p:spPr bwMode="auto">
            <a:xfrm>
              <a:off x="-45" y="4010"/>
              <a:ext cx="5869" cy="343"/>
            </a:xfrm>
            <a:prstGeom prst="rect">
              <a:avLst/>
            </a:prstGeom>
            <a:noFill/>
            <a:ln w="9525">
              <a:noFill/>
              <a:miter lim="800000"/>
              <a:headEnd/>
              <a:tailEnd/>
            </a:ln>
          </p:spPr>
          <p:txBody>
            <a:bodyPr/>
            <a:lstStyle/>
            <a:p>
              <a:pPr defTabSz="457200" eaLnBrk="1" hangingPunct="1">
                <a:defRPr/>
              </a:pPr>
              <a:endParaRPr lang="en-US">
                <a:solidFill>
                  <a:srgbClr val="000000"/>
                </a:solidFill>
                <a:latin typeface="Arial" charset="0"/>
                <a:ea typeface="+mn-ea"/>
                <a:cs typeface="+mn-cs"/>
              </a:endParaRPr>
            </a:p>
          </p:txBody>
        </p:sp>
      </p:grpSp>
      <p:sp>
        <p:nvSpPr>
          <p:cNvPr id="30723" name="Title Placeholder 1"/>
          <p:cNvSpPr>
            <a:spLocks noGrp="1"/>
          </p:cNvSpPr>
          <p:nvPr>
            <p:ph type="title"/>
          </p:nvPr>
        </p:nvSpPr>
        <p:spPr bwMode="auto">
          <a:xfrm>
            <a:off x="358775" y="274638"/>
            <a:ext cx="8461375" cy="8524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en-AU" smtClean="0"/>
          </a:p>
        </p:txBody>
      </p:sp>
      <p:sp>
        <p:nvSpPr>
          <p:cNvPr id="30724" name="Text Placeholder 2"/>
          <p:cNvSpPr>
            <a:spLocks noGrp="1"/>
          </p:cNvSpPr>
          <p:nvPr>
            <p:ph type="body" idx="1"/>
          </p:nvPr>
        </p:nvSpPr>
        <p:spPr bwMode="auto">
          <a:xfrm>
            <a:off x="358775" y="1268413"/>
            <a:ext cx="8461375" cy="45735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5" name="Footer Placeholder 4"/>
          <p:cNvSpPr>
            <a:spLocks noGrp="1"/>
          </p:cNvSpPr>
          <p:nvPr>
            <p:ph type="ftr" sz="quarter" idx="3"/>
          </p:nvPr>
        </p:nvSpPr>
        <p:spPr>
          <a:xfrm>
            <a:off x="677863" y="6503988"/>
            <a:ext cx="6083300" cy="123825"/>
          </a:xfrm>
          <a:prstGeom prst="rect">
            <a:avLst/>
          </a:prstGeom>
        </p:spPr>
        <p:txBody>
          <a:bodyPr vert="horz" wrap="square" lIns="0" tIns="0" rIns="0" bIns="0" numCol="1" anchor="ctr" anchorCtr="0" compatLnSpc="1">
            <a:prstTxWarp prst="textNoShape">
              <a:avLst/>
            </a:prstTxWarp>
          </a:bodyPr>
          <a:lstStyle>
            <a:lvl1pPr>
              <a:defRPr sz="900">
                <a:solidFill>
                  <a:srgbClr val="FFFFFF"/>
                </a:solidFill>
                <a:latin typeface="Calibri" pitchFamily="34" charset="0"/>
              </a:defRPr>
            </a:lvl1pPr>
          </a:lstStyle>
          <a:p>
            <a:pPr eaLnBrk="1" hangingPunct="1"/>
            <a:r>
              <a:rPr lang="en-AU" smtClean="0">
                <a:ea typeface="+mn-ea"/>
                <a:cs typeface="+mn-cs"/>
              </a:rPr>
              <a:t>Cox, Simons, Yu | Observable property ontology</a:t>
            </a:r>
            <a:endParaRPr lang="en-AU">
              <a:ea typeface="+mn-ea"/>
              <a:cs typeface="+mn-cs"/>
            </a:endParaRPr>
          </a:p>
        </p:txBody>
      </p:sp>
      <p:sp>
        <p:nvSpPr>
          <p:cNvPr id="18" name="Slide Number Placeholder 17"/>
          <p:cNvSpPr>
            <a:spLocks noGrp="1"/>
          </p:cNvSpPr>
          <p:nvPr>
            <p:ph type="sldNum" sz="quarter" idx="4"/>
          </p:nvPr>
        </p:nvSpPr>
        <p:spPr>
          <a:xfrm>
            <a:off x="330200" y="6503988"/>
            <a:ext cx="288925" cy="127000"/>
          </a:xfrm>
          <a:prstGeom prst="rect">
            <a:avLst/>
          </a:prstGeom>
        </p:spPr>
        <p:txBody>
          <a:bodyPr vert="horz" lIns="0" tIns="0" rIns="0" bIns="0" rtlCol="0" anchor="ctr"/>
          <a:lstStyle>
            <a:lvl1pPr algn="r" fontAlgn="auto">
              <a:spcBef>
                <a:spcPts val="0"/>
              </a:spcBef>
              <a:spcAft>
                <a:spcPts val="0"/>
              </a:spcAft>
              <a:defRPr sz="900" smtClean="0">
                <a:solidFill>
                  <a:schemeClr val="bg1"/>
                </a:solidFill>
                <a:latin typeface="+mn-lt"/>
              </a:defRPr>
            </a:lvl1pPr>
          </a:lstStyle>
          <a:p>
            <a:pPr eaLnBrk="1" hangingPunct="1">
              <a:defRPr/>
            </a:pPr>
            <a:fld id="{CF931A3B-F406-4BF3-9CB0-9C1A1E1EA5A9}" type="slidenum">
              <a:rPr lang="en-AU">
                <a:solidFill>
                  <a:srgbClr val="FFFFFF"/>
                </a:solidFill>
                <a:latin typeface="Calibri"/>
                <a:ea typeface="+mn-ea"/>
                <a:cs typeface="+mn-cs"/>
              </a:rPr>
              <a:pPr eaLnBrk="1" hangingPunct="1">
                <a:defRPr/>
              </a:pPr>
              <a:t>‹#›</a:t>
            </a:fld>
            <a:r>
              <a:rPr lang="en-AU" dirty="0">
                <a:solidFill>
                  <a:srgbClr val="FFFFFF"/>
                </a:solidFill>
                <a:latin typeface="Calibri"/>
                <a:ea typeface="+mn-ea"/>
                <a:cs typeface="+mn-cs"/>
              </a:rPr>
              <a:t>  |</a:t>
            </a:r>
          </a:p>
        </p:txBody>
      </p:sp>
      <p:sp>
        <p:nvSpPr>
          <p:cNvPr id="36" name="AutoShape 4"/>
          <p:cNvSpPr>
            <a:spLocks noChangeAspect="1" noChangeArrowheads="1" noTextEdit="1"/>
          </p:cNvSpPr>
          <p:nvPr/>
        </p:nvSpPr>
        <p:spPr bwMode="auto">
          <a:xfrm>
            <a:off x="3175" y="3325813"/>
            <a:ext cx="9161463" cy="801687"/>
          </a:xfrm>
          <a:prstGeom prst="rect">
            <a:avLst/>
          </a:prstGeom>
          <a:noFill/>
          <a:ln>
            <a:noFill/>
          </a:ln>
          <a:extLst/>
        </p:spPr>
        <p:txBody>
          <a:bodyPr/>
          <a:lstStyle/>
          <a:p>
            <a:pPr eaLnBrk="1" fontAlgn="auto" hangingPunct="1">
              <a:spcBef>
                <a:spcPts val="0"/>
              </a:spcBef>
              <a:spcAft>
                <a:spcPts val="0"/>
              </a:spcAft>
              <a:defRPr/>
            </a:pPr>
            <a:endParaRPr lang="en-AU">
              <a:solidFill>
                <a:srgbClr val="000000"/>
              </a:solidFill>
              <a:latin typeface="Calibri"/>
              <a:ea typeface="+mn-ea"/>
              <a:cs typeface="+mn-cs"/>
            </a:endParaRPr>
          </a:p>
        </p:txBody>
      </p:sp>
      <p:sp>
        <p:nvSpPr>
          <p:cNvPr id="38" name="Rectangle 7"/>
          <p:cNvSpPr>
            <a:spLocks noChangeArrowheads="1"/>
          </p:cNvSpPr>
          <p:nvPr/>
        </p:nvSpPr>
        <p:spPr bwMode="auto">
          <a:xfrm>
            <a:off x="12700" y="3636963"/>
            <a:ext cx="9142413" cy="490537"/>
          </a:xfrm>
          <a:prstGeom prst="rect">
            <a:avLst/>
          </a:prstGeom>
          <a:noFill/>
          <a:ln>
            <a:noFill/>
          </a:ln>
          <a:extLst/>
        </p:spPr>
        <p:txBody>
          <a:bodyPr/>
          <a:lstStyle/>
          <a:p>
            <a:pPr eaLnBrk="1" fontAlgn="auto" hangingPunct="1">
              <a:spcBef>
                <a:spcPts val="0"/>
              </a:spcBef>
              <a:spcAft>
                <a:spcPts val="0"/>
              </a:spcAft>
              <a:defRPr/>
            </a:pPr>
            <a:endParaRPr lang="en-AU">
              <a:solidFill>
                <a:srgbClr val="000000"/>
              </a:solidFill>
              <a:latin typeface="Calibri"/>
              <a:ea typeface="+mn-ea"/>
              <a:cs typeface="+mn-cs"/>
            </a:endParaRPr>
          </a:p>
        </p:txBody>
      </p:sp>
      <p:sp>
        <p:nvSpPr>
          <p:cNvPr id="43" name="AutoShape 81"/>
          <p:cNvSpPr>
            <a:spLocks noChangeAspect="1" noChangeArrowheads="1" noTextEdit="1"/>
          </p:cNvSpPr>
          <p:nvPr/>
        </p:nvSpPr>
        <p:spPr bwMode="auto">
          <a:xfrm>
            <a:off x="1588" y="3321050"/>
            <a:ext cx="9169400" cy="849313"/>
          </a:xfrm>
          <a:prstGeom prst="rect">
            <a:avLst/>
          </a:prstGeom>
          <a:noFill/>
          <a:ln w="9525">
            <a:noFill/>
            <a:miter lim="800000"/>
            <a:headEnd/>
            <a:tailEnd/>
          </a:ln>
        </p:spPr>
        <p:txBody>
          <a:bodyPr/>
          <a:lstStyle/>
          <a:p>
            <a:pPr eaLnBrk="1" fontAlgn="auto" hangingPunct="1">
              <a:spcBef>
                <a:spcPts val="0"/>
              </a:spcBef>
              <a:spcAft>
                <a:spcPts val="0"/>
              </a:spcAft>
              <a:defRPr/>
            </a:pPr>
            <a:endParaRPr lang="en-US">
              <a:solidFill>
                <a:srgbClr val="000000"/>
              </a:solidFill>
              <a:latin typeface="Calibri"/>
              <a:ea typeface="+mn-ea"/>
              <a:cs typeface="+mn-cs"/>
            </a:endParaRPr>
          </a:p>
        </p:txBody>
      </p:sp>
      <p:sp>
        <p:nvSpPr>
          <p:cNvPr id="44" name="Rectangle 84"/>
          <p:cNvSpPr>
            <a:spLocks noChangeArrowheads="1"/>
          </p:cNvSpPr>
          <p:nvPr/>
        </p:nvSpPr>
        <p:spPr bwMode="auto">
          <a:xfrm>
            <a:off x="1588" y="3625850"/>
            <a:ext cx="9167812" cy="544513"/>
          </a:xfrm>
          <a:prstGeom prst="rect">
            <a:avLst/>
          </a:prstGeom>
          <a:noFill/>
          <a:ln w="9525">
            <a:noFill/>
            <a:miter lim="800000"/>
            <a:headEnd/>
            <a:tailEnd/>
          </a:ln>
        </p:spPr>
        <p:txBody>
          <a:bodyPr/>
          <a:lstStyle/>
          <a:p>
            <a:pPr eaLnBrk="1" fontAlgn="auto" hangingPunct="1">
              <a:spcBef>
                <a:spcPts val="0"/>
              </a:spcBef>
              <a:spcAft>
                <a:spcPts val="0"/>
              </a:spcAft>
              <a:defRPr/>
            </a:pPr>
            <a:endParaRPr lang="en-US">
              <a:solidFill>
                <a:srgbClr val="000000"/>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ransition xmlns:p14="http://schemas.microsoft.com/office/powerpoint/2010/main">
    <p:fade/>
  </p:transition>
  <p:timing>
    <p:tnLst>
      <p:par>
        <p:cTn xmlns:p14="http://schemas.microsoft.com/office/powerpoint/2010/main" id="1" dur="indefinite" restart="never" nodeType="tmRoot"/>
      </p:par>
    </p:tnLst>
  </p:timing>
  <p:hf hdr="0" dt="0"/>
  <p:txStyles>
    <p:titleStyle>
      <a:lvl1pPr algn="l" rtl="0" eaLnBrk="1" fontAlgn="base" hangingPunct="1">
        <a:spcBef>
          <a:spcPct val="0"/>
        </a:spcBef>
        <a:spcAft>
          <a:spcPct val="0"/>
        </a:spcAft>
        <a:defRPr sz="3600" b="1" kern="1200">
          <a:solidFill>
            <a:schemeClr val="accent2"/>
          </a:solidFill>
          <a:latin typeface="+mj-lt"/>
          <a:ea typeface="+mj-ea"/>
          <a:cs typeface="+mj-cs"/>
        </a:defRPr>
      </a:lvl1pPr>
      <a:lvl2pPr algn="l" rtl="0" eaLnBrk="1" fontAlgn="base" hangingPunct="1">
        <a:spcBef>
          <a:spcPct val="0"/>
        </a:spcBef>
        <a:spcAft>
          <a:spcPct val="0"/>
        </a:spcAft>
        <a:defRPr sz="3600" b="1">
          <a:solidFill>
            <a:schemeClr val="accent2"/>
          </a:solidFill>
          <a:latin typeface="Calibri" pitchFamily="34" charset="0"/>
        </a:defRPr>
      </a:lvl2pPr>
      <a:lvl3pPr algn="l" rtl="0" eaLnBrk="1" fontAlgn="base" hangingPunct="1">
        <a:spcBef>
          <a:spcPct val="0"/>
        </a:spcBef>
        <a:spcAft>
          <a:spcPct val="0"/>
        </a:spcAft>
        <a:defRPr sz="3600" b="1">
          <a:solidFill>
            <a:schemeClr val="accent2"/>
          </a:solidFill>
          <a:latin typeface="Calibri" pitchFamily="34" charset="0"/>
        </a:defRPr>
      </a:lvl3pPr>
      <a:lvl4pPr algn="l" rtl="0" eaLnBrk="1" fontAlgn="base" hangingPunct="1">
        <a:spcBef>
          <a:spcPct val="0"/>
        </a:spcBef>
        <a:spcAft>
          <a:spcPct val="0"/>
        </a:spcAft>
        <a:defRPr sz="3600" b="1">
          <a:solidFill>
            <a:schemeClr val="accent2"/>
          </a:solidFill>
          <a:latin typeface="Calibri" pitchFamily="34" charset="0"/>
        </a:defRPr>
      </a:lvl4pPr>
      <a:lvl5pPr algn="l" rtl="0" eaLnBrk="1" fontAlgn="base" hangingPunct="1">
        <a:spcBef>
          <a:spcPct val="0"/>
        </a:spcBef>
        <a:spcAft>
          <a:spcPct val="0"/>
        </a:spcAft>
        <a:defRPr sz="3600" b="1">
          <a:solidFill>
            <a:schemeClr val="accent2"/>
          </a:solidFill>
          <a:latin typeface="Calibri" pitchFamily="34" charset="0"/>
        </a:defRPr>
      </a:lvl5pPr>
      <a:lvl6pPr marL="457200" algn="l" rtl="0" eaLnBrk="1" fontAlgn="base" hangingPunct="1">
        <a:spcBef>
          <a:spcPct val="0"/>
        </a:spcBef>
        <a:spcAft>
          <a:spcPct val="0"/>
        </a:spcAft>
        <a:defRPr sz="3600" b="1">
          <a:solidFill>
            <a:schemeClr val="accent2"/>
          </a:solidFill>
          <a:latin typeface="Calibri" pitchFamily="34" charset="0"/>
        </a:defRPr>
      </a:lvl6pPr>
      <a:lvl7pPr marL="914400" algn="l" rtl="0" eaLnBrk="1" fontAlgn="base" hangingPunct="1">
        <a:spcBef>
          <a:spcPct val="0"/>
        </a:spcBef>
        <a:spcAft>
          <a:spcPct val="0"/>
        </a:spcAft>
        <a:defRPr sz="3600" b="1">
          <a:solidFill>
            <a:schemeClr val="accent2"/>
          </a:solidFill>
          <a:latin typeface="Calibri" pitchFamily="34" charset="0"/>
        </a:defRPr>
      </a:lvl7pPr>
      <a:lvl8pPr marL="1371600" algn="l" rtl="0" eaLnBrk="1" fontAlgn="base" hangingPunct="1">
        <a:spcBef>
          <a:spcPct val="0"/>
        </a:spcBef>
        <a:spcAft>
          <a:spcPct val="0"/>
        </a:spcAft>
        <a:defRPr sz="3600" b="1">
          <a:solidFill>
            <a:schemeClr val="accent2"/>
          </a:solidFill>
          <a:latin typeface="Calibri" pitchFamily="34" charset="0"/>
        </a:defRPr>
      </a:lvl8pPr>
      <a:lvl9pPr marL="1828800" algn="l" rtl="0" eaLnBrk="1" fontAlgn="base" hangingPunct="1">
        <a:spcBef>
          <a:spcPct val="0"/>
        </a:spcBef>
        <a:spcAft>
          <a:spcPct val="0"/>
        </a:spcAft>
        <a:defRPr sz="3600" b="1">
          <a:solidFill>
            <a:schemeClr val="accent2"/>
          </a:solidFill>
          <a:latin typeface="Calibri" pitchFamily="34" charset="0"/>
        </a:defRPr>
      </a:lvl9pPr>
    </p:titleStyle>
    <p:bodyStyle>
      <a:lvl1pPr marL="215900" indent="-215900" algn="l" rtl="0" eaLnBrk="1" fontAlgn="base" hangingPunct="1">
        <a:lnSpc>
          <a:spcPct val="90000"/>
        </a:lnSpc>
        <a:spcBef>
          <a:spcPts val="600"/>
        </a:spcBef>
        <a:spcAft>
          <a:spcPct val="0"/>
        </a:spcAft>
        <a:buFont typeface="Arial" charset="0"/>
        <a:buChar char="•"/>
        <a:defRPr sz="2400" kern="1200">
          <a:solidFill>
            <a:schemeClr val="tx1"/>
          </a:solidFill>
          <a:latin typeface="+mn-lt"/>
          <a:ea typeface="+mn-ea"/>
          <a:cs typeface="+mn-cs"/>
        </a:defRPr>
      </a:lvl1pPr>
      <a:lvl2pPr marL="431800" indent="-215900" algn="l" rtl="0" eaLnBrk="1" fontAlgn="base" hangingPunct="1">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2pPr>
      <a:lvl3pPr marL="647700" indent="-215900" algn="l" rtl="0" eaLnBrk="1" fontAlgn="base" hangingPunct="1">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3pPr>
      <a:lvl4pPr marL="863600" indent="-215900" algn="l" rtl="0" eaLnBrk="1" fontAlgn="base" hangingPunct="1">
        <a:lnSpc>
          <a:spcPct val="90000"/>
        </a:lnSpc>
        <a:spcBef>
          <a:spcPts val="600"/>
        </a:spcBef>
        <a:spcAft>
          <a:spcPct val="0"/>
        </a:spcAft>
        <a:buFont typeface="Calibri" pitchFamily="34" charset="0"/>
        <a:buChar char="–"/>
        <a:defRPr sz="2000" kern="1200">
          <a:solidFill>
            <a:schemeClr val="tx1"/>
          </a:solidFill>
          <a:latin typeface="+mn-lt"/>
          <a:ea typeface="+mn-ea"/>
          <a:cs typeface="+mn-cs"/>
        </a:defRPr>
      </a:lvl4pPr>
      <a:lvl5pPr marL="1079500" indent="-215900" algn="l" rtl="0" eaLnBrk="1" fontAlgn="base" hangingPunct="1">
        <a:lnSpc>
          <a:spcPct val="90000"/>
        </a:lnSpc>
        <a:spcBef>
          <a:spcPts val="600"/>
        </a:spcBef>
        <a:spcAft>
          <a:spcPct val="0"/>
        </a:spcAft>
        <a:buFont typeface="Calibri" pitchFamily="34" charset="0"/>
        <a:buChar char="•"/>
        <a:defRPr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vid.arctur@utexas.edu" TargetMode="External"/><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hyperlink" Target="http://www.bom.gov.au/water" TargetMode="External"/><Relationship Id="rId4" Type="http://schemas.openxmlformats.org/officeDocument/2006/relationships/hyperlink" Target="http://www.waterinfo.be" TargetMode="External"/><Relationship Id="rId5" Type="http://schemas.openxmlformats.org/officeDocument/2006/relationships/hyperlink" Target="http://www.lawa.org.nz" TargetMode="External"/><Relationship Id="rId6" Type="http://schemas.openxmlformats.org/officeDocument/2006/relationships/hyperlink" Target="http://waterdata.usgs.gov/nwis" TargetMode="External"/><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8.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jpg"/><Relationship Id="rId3"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hyperlink" Target="http://bit.ly/19fV1Tz" TargetMode="External"/><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18.xml"/><Relationship Id="rId2"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18.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7" Type="http://schemas.openxmlformats.org/officeDocument/2006/relationships/image" Target="../media/image12.jpg"/><Relationship Id="rId8" Type="http://schemas.openxmlformats.org/officeDocument/2006/relationships/image" Target="../media/image13.jpg"/><Relationship Id="rId9" Type="http://schemas.openxmlformats.org/officeDocument/2006/relationships/image" Target="../media/image14.jpg"/><Relationship Id="rId10" Type="http://schemas.openxmlformats.org/officeDocument/2006/relationships/hyperlink" Target="http://geoss.maps.arcgis.com/home/webmap/viewer.html?webmap=5efcdfb27d744e3ea65eaf58c06f9d0c" TargetMode="External"/><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9.jpg"/><Relationship Id="rId7" Type="http://schemas.openxmlformats.org/officeDocument/2006/relationships/image" Target="../media/image50.jpg"/><Relationship Id="rId8" Type="http://schemas.openxmlformats.org/officeDocument/2006/relationships/image" Target="../media/image51.jpg"/><Relationship Id="rId9" Type="http://schemas.openxmlformats.org/officeDocument/2006/relationships/image" Target="../media/image52.jpg"/><Relationship Id="rId10" Type="http://schemas.openxmlformats.org/officeDocument/2006/relationships/hyperlink" Target="http://ec2-54-225-249-9.compute-1.amazonaws.com/MultidimensionalTemplate/index.html?appid=d73011dceb0e41d0af334912355bddd5http://bit.ly/J2I43m" TargetMode="External"/><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bit.ly/1HFcGlO" TargetMode="External"/><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hyperlink" Target="http://bit.ly/1tkgyPi" TargetMode="External"/><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7.jpg"/><Relationship Id="rId6" Type="http://schemas.openxmlformats.org/officeDocument/2006/relationships/hyperlink" Target="mailto:david.arctur@utexas.edu" TargetMode="External"/><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hyperlink" Target="http://www.opengis.net/spec/GML/3.3" TargetMode="External"/><Relationship Id="rId4" Type="http://schemas.openxmlformats.org/officeDocument/2006/relationships/hyperlink" Target="http://www.opengis.net/doc/IS/OMXML/2.0" TargetMode="External"/><Relationship Id="rId5" Type="http://schemas.openxmlformats.org/officeDocument/2006/relationships/hyperlink" Target="http://www.opengis.net/doc/IS/SensorML/2.0" TargetMode="External"/><Relationship Id="rId1" Type="http://schemas.openxmlformats.org/officeDocument/2006/relationships/slideLayout" Target="../slideLayouts/slideLayout18.xml"/><Relationship Id="rId2" Type="http://schemas.openxmlformats.org/officeDocument/2006/relationships/hyperlink" Target="http://www.opengeospatial.org/standards/g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opengis.net/doc/IS/waterml/2.0" TargetMode="External"/><Relationship Id="rId4" Type="http://schemas.openxmlformats.org/officeDocument/2006/relationships/hyperlink" Target="http://www.opengis.net/doc/ie/swie" TargetMode="External"/><Relationship Id="rId5" Type="http://schemas.openxmlformats.org/officeDocument/2006/relationships/hyperlink" Target="http://www.opengis.net/doc/BP/sos-hydrology/1.0" TargetMode="External"/><Relationship Id="rId6" Type="http://schemas.openxmlformats.org/officeDocument/2006/relationships/hyperlink" Target="http://www.ogcnetwork.net/SOS_2_0/" TargetMode="External"/><Relationship Id="rId1" Type="http://schemas.openxmlformats.org/officeDocument/2006/relationships/slideLayout" Target="../slideLayouts/slideLayout18.xml"/><Relationship Id="rId2" Type="http://schemas.openxmlformats.org/officeDocument/2006/relationships/hyperlink" Target="http://www.opengis.net/doc/IS/SOS/2.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www.geoportal.org" TargetMode="External"/><Relationship Id="rId5"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www.earthobservations.org/" TargetMode="External"/><Relationship Id="rId4" Type="http://schemas.openxmlformats.org/officeDocument/2006/relationships/hyperlink" Target="http://www.geoportal.org/" TargetMode="External"/><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3"/>
          <p:cNvSpPr>
            <a:spLocks noGrp="1"/>
          </p:cNvSpPr>
          <p:nvPr>
            <p:ph type="ctrTitle"/>
          </p:nvPr>
        </p:nvSpPr>
        <p:spPr>
          <a:xfrm>
            <a:off x="293777" y="2038903"/>
            <a:ext cx="8690006" cy="1200041"/>
          </a:xfrm>
        </p:spPr>
        <p:txBody>
          <a:bodyPr/>
          <a:lstStyle/>
          <a:p>
            <a:pPr eaLnBrk="1" hangingPunct="1"/>
            <a:r>
              <a:rPr lang="en-US" sz="2800" b="0" dirty="0">
                <a:solidFill>
                  <a:schemeClr val="tx1"/>
                </a:solidFill>
                <a:latin typeface="Arial Black"/>
                <a:ea typeface="ＭＳ Ｐゴシック" charset="0"/>
                <a:cs typeface="Arial Black"/>
              </a:rPr>
              <a:t>Standards and Practices </a:t>
            </a:r>
            <a:r>
              <a:rPr lang="en-US" sz="2800" b="0" dirty="0" smtClean="0">
                <a:solidFill>
                  <a:schemeClr val="tx1"/>
                </a:solidFill>
                <a:latin typeface="Arial Black"/>
                <a:ea typeface="ＭＳ Ｐゴシック" charset="0"/>
                <a:cs typeface="Arial Black"/>
              </a:rPr>
              <a:t>for </a:t>
            </a:r>
            <a:r>
              <a:rPr lang="en-US" b="0" dirty="0">
                <a:latin typeface="Arial Black"/>
                <a:ea typeface="ＭＳ Ｐゴシック" charset="0"/>
                <a:cs typeface="Arial Black"/>
              </a:rPr>
              <a:t>Global </a:t>
            </a:r>
            <a:br>
              <a:rPr lang="en-US" b="0" dirty="0">
                <a:latin typeface="Arial Black"/>
                <a:ea typeface="ＭＳ Ｐゴシック" charset="0"/>
                <a:cs typeface="Arial Black"/>
              </a:rPr>
            </a:br>
            <a:r>
              <a:rPr lang="en-US" b="0" dirty="0" smtClean="0">
                <a:latin typeface="Arial Black"/>
                <a:ea typeface="ＭＳ Ｐゴシック" charset="0"/>
                <a:cs typeface="Arial Black"/>
              </a:rPr>
              <a:t>Water Resources Data Exchange</a:t>
            </a:r>
            <a:br>
              <a:rPr lang="en-US" b="0" dirty="0" smtClean="0">
                <a:latin typeface="Arial Black"/>
                <a:ea typeface="ＭＳ Ｐゴシック" charset="0"/>
                <a:cs typeface="Arial Black"/>
              </a:rPr>
            </a:br>
            <a:endParaRPr lang="en-US" sz="4000" b="0" dirty="0">
              <a:solidFill>
                <a:schemeClr val="tx1"/>
              </a:solidFill>
              <a:latin typeface="Arial Black"/>
              <a:ea typeface="ＭＳ Ｐゴシック" charset="0"/>
              <a:cs typeface="Arial Black"/>
            </a:endParaRPr>
          </a:p>
        </p:txBody>
      </p:sp>
      <p:sp>
        <p:nvSpPr>
          <p:cNvPr id="5122" name="Subtitle 4"/>
          <p:cNvSpPr>
            <a:spLocks noGrp="1"/>
          </p:cNvSpPr>
          <p:nvPr>
            <p:ph type="subTitle" idx="1"/>
          </p:nvPr>
        </p:nvSpPr>
        <p:spPr>
          <a:xfrm>
            <a:off x="301034" y="3448660"/>
            <a:ext cx="8485810" cy="3166243"/>
          </a:xfrm>
        </p:spPr>
        <p:txBody>
          <a:bodyPr/>
          <a:lstStyle/>
          <a:p>
            <a:pPr eaLnBrk="1" hangingPunct="1"/>
            <a:r>
              <a:rPr lang="en-CA" b="1" dirty="0" smtClean="0">
                <a:solidFill>
                  <a:srgbClr val="000000"/>
                </a:solidFill>
                <a:latin typeface="Calibri"/>
                <a:ea typeface="ＭＳ Ｐゴシック" charset="0"/>
                <a:cs typeface="Calibri"/>
              </a:rPr>
              <a:t>David K. Arctur</a:t>
            </a:r>
            <a:r>
              <a:rPr lang="en-CA" dirty="0" smtClean="0">
                <a:solidFill>
                  <a:srgbClr val="000000"/>
                </a:solidFill>
                <a:latin typeface="Calibri"/>
                <a:ea typeface="ＭＳ Ｐゴシック" charset="0"/>
                <a:cs typeface="Calibri"/>
              </a:rPr>
              <a:t>, PhD</a:t>
            </a:r>
            <a:r>
              <a:rPr lang="en-CA" b="1" dirty="0" smtClean="0">
                <a:solidFill>
                  <a:srgbClr val="000000"/>
                </a:solidFill>
                <a:latin typeface="Calibri"/>
                <a:ea typeface="ＭＳ Ｐゴシック" charset="0"/>
                <a:cs typeface="Calibri"/>
              </a:rPr>
              <a:t>		</a:t>
            </a:r>
            <a:endParaRPr lang="en-CA" dirty="0" smtClean="0">
              <a:solidFill>
                <a:srgbClr val="000000"/>
              </a:solidFill>
              <a:latin typeface="Calibri"/>
              <a:ea typeface="ＭＳ Ｐゴシック" charset="0"/>
              <a:cs typeface="Calibri"/>
            </a:endParaRPr>
          </a:p>
          <a:p>
            <a:pPr eaLnBrk="1" hangingPunct="1"/>
            <a:r>
              <a:rPr lang="en-CA" sz="1400" dirty="0" smtClean="0">
                <a:solidFill>
                  <a:schemeClr val="bg2">
                    <a:lumMod val="75000"/>
                  </a:schemeClr>
                </a:solidFill>
                <a:latin typeface="Calibri"/>
                <a:ea typeface="ＭＳ Ｐゴシック" charset="0"/>
                <a:cs typeface="Calibri"/>
                <a:hlinkClick r:id="rId3"/>
              </a:rPr>
              <a:t>david.arctur@utexas.edu</a:t>
            </a:r>
            <a:r>
              <a:rPr lang="en-CA" sz="1400" dirty="0" smtClean="0">
                <a:solidFill>
                  <a:schemeClr val="bg2">
                    <a:lumMod val="75000"/>
                  </a:schemeClr>
                </a:solidFill>
                <a:latin typeface="Calibri"/>
                <a:ea typeface="ＭＳ Ｐゴシック" charset="0"/>
                <a:cs typeface="Calibri"/>
              </a:rPr>
              <a:t>			</a:t>
            </a:r>
          </a:p>
          <a:p>
            <a:pPr eaLnBrk="1" hangingPunct="1"/>
            <a:r>
              <a:rPr lang="en-CA" sz="1400" dirty="0" smtClean="0">
                <a:solidFill>
                  <a:schemeClr val="bg2">
                    <a:lumMod val="75000"/>
                  </a:schemeClr>
                </a:solidFill>
                <a:latin typeface="Calibri"/>
                <a:ea typeface="ＭＳ Ｐゴシック" charset="0"/>
                <a:cs typeface="Calibri"/>
              </a:rPr>
              <a:t>University of Texas at Austin</a:t>
            </a:r>
          </a:p>
          <a:p>
            <a:pPr eaLnBrk="1" hangingPunct="1"/>
            <a:r>
              <a:rPr lang="en-CA" sz="1400" dirty="0" smtClean="0">
                <a:solidFill>
                  <a:schemeClr val="bg2">
                    <a:lumMod val="75000"/>
                  </a:schemeClr>
                </a:solidFill>
                <a:latin typeface="Calibri"/>
                <a:ea typeface="ＭＳ Ｐゴシック" charset="0"/>
                <a:cs typeface="Calibri"/>
              </a:rPr>
              <a:t>Open Geospatial Consortium (OGC)</a:t>
            </a:r>
            <a:endParaRPr lang="en-CA" sz="900" dirty="0" smtClean="0">
              <a:solidFill>
                <a:srgbClr val="606060"/>
              </a:solidFill>
              <a:latin typeface="Calibri"/>
              <a:ea typeface="ＭＳ Ｐゴシック" charset="0"/>
              <a:cs typeface="Calibri"/>
            </a:endParaRPr>
          </a:p>
          <a:p>
            <a:pPr eaLnBrk="1" hangingPunct="1"/>
            <a:endParaRPr lang="en-CA" sz="900" dirty="0" smtClean="0">
              <a:solidFill>
                <a:srgbClr val="606060"/>
              </a:solidFill>
              <a:latin typeface="Calibri"/>
              <a:ea typeface="ＭＳ Ｐゴシック" charset="0"/>
              <a:cs typeface="Calibri"/>
            </a:endParaRPr>
          </a:p>
          <a:p>
            <a:pPr eaLnBrk="1" hangingPunct="1"/>
            <a:endParaRPr lang="en-CA" sz="1400" dirty="0" smtClean="0">
              <a:solidFill>
                <a:srgbClr val="606060"/>
              </a:solidFill>
              <a:latin typeface="Calibri"/>
              <a:ea typeface="ＭＳ Ｐゴシック" charset="0"/>
              <a:cs typeface="Calibri"/>
            </a:endParaRPr>
          </a:p>
          <a:p>
            <a:pPr eaLnBrk="1" hangingPunct="1"/>
            <a:endParaRPr lang="en-CA" sz="1400" dirty="0">
              <a:solidFill>
                <a:srgbClr val="606060"/>
              </a:solidFill>
              <a:latin typeface="Calibri"/>
              <a:ea typeface="ＭＳ Ｐゴシック" charset="0"/>
              <a:cs typeface="Calibri"/>
            </a:endParaRPr>
          </a:p>
          <a:p>
            <a:pPr eaLnBrk="1" hangingPunct="1"/>
            <a:r>
              <a:rPr lang="en-CA" sz="1400" dirty="0" smtClean="0">
                <a:solidFill>
                  <a:srgbClr val="606060"/>
                </a:solidFill>
                <a:latin typeface="Calibri"/>
                <a:ea typeface="ＭＳ Ｐゴシック" charset="0"/>
                <a:cs typeface="Calibri"/>
              </a:rPr>
              <a:t>CE 397 – Flood Forecasting </a:t>
            </a:r>
          </a:p>
          <a:p>
            <a:pPr eaLnBrk="1" hangingPunct="1"/>
            <a:r>
              <a:rPr lang="en-CA" sz="1400" dirty="0" smtClean="0">
                <a:solidFill>
                  <a:srgbClr val="606060"/>
                </a:solidFill>
                <a:latin typeface="Calibri"/>
                <a:ea typeface="ＭＳ Ｐゴシック" charset="0"/>
                <a:cs typeface="Calibri"/>
              </a:rPr>
              <a:t>University of Texas at Austin</a:t>
            </a:r>
          </a:p>
          <a:p>
            <a:pPr eaLnBrk="1" hangingPunct="1"/>
            <a:r>
              <a:rPr lang="en-CA" sz="1400" dirty="0" smtClean="0">
                <a:solidFill>
                  <a:srgbClr val="606060"/>
                </a:solidFill>
                <a:latin typeface="Calibri"/>
                <a:ea typeface="ＭＳ Ｐゴシック" charset="0"/>
                <a:cs typeface="Calibri"/>
              </a:rPr>
              <a:t>February 2015</a:t>
            </a:r>
            <a:endParaRPr lang="en-CA" sz="1400" dirty="0">
              <a:solidFill>
                <a:srgbClr val="606060"/>
              </a:solidFill>
              <a:latin typeface="Calibri"/>
              <a:ea typeface="ＭＳ Ｐゴシック" charset="0"/>
              <a:cs typeface="Calibri"/>
            </a:endParaRPr>
          </a:p>
        </p:txBody>
      </p:sp>
      <p:grpSp>
        <p:nvGrpSpPr>
          <p:cNvPr id="7" name="Group 6"/>
          <p:cNvGrpSpPr/>
          <p:nvPr/>
        </p:nvGrpSpPr>
        <p:grpSpPr>
          <a:xfrm>
            <a:off x="0" y="793885"/>
            <a:ext cx="9155652" cy="1019772"/>
            <a:chOff x="0" y="285109"/>
            <a:chExt cx="9144000" cy="1019772"/>
          </a:xfrm>
        </p:grpSpPr>
        <p:pic>
          <p:nvPicPr>
            <p:cNvPr id="8" name="Picture 7" descr="masthead2 2.jpg"/>
            <p:cNvPicPr>
              <a:picLocks noChangeAspect="1"/>
            </p:cNvPicPr>
            <p:nvPr/>
          </p:nvPicPr>
          <p:blipFill rotWithShape="1">
            <a:blip r:embed="rId4">
              <a:extLst>
                <a:ext uri="{28A0092B-C50C-407E-A947-70E740481C1C}">
                  <a14:useLocalDpi xmlns:a14="http://schemas.microsoft.com/office/drawing/2010/main" val="0"/>
                </a:ext>
              </a:extLst>
            </a:blip>
            <a:srcRect l="7113" t="17110" r="2345" b="7310"/>
            <a:stretch/>
          </p:blipFill>
          <p:spPr>
            <a:xfrm>
              <a:off x="0" y="454019"/>
              <a:ext cx="9144000" cy="763279"/>
            </a:xfrm>
            <a:prstGeom prst="rect">
              <a:avLst/>
            </a:prstGeom>
          </p:spPr>
        </p:pic>
        <p:pic>
          <p:nvPicPr>
            <p:cNvPr id="9" name="Picture 8" descr="cuahsi-gw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35" y="285109"/>
              <a:ext cx="1035788" cy="1019772"/>
            </a:xfrm>
            <a:prstGeom prst="rect">
              <a:avLst/>
            </a:prstGeom>
          </p:spPr>
        </p:pic>
      </p:grpSp>
      <p:pic>
        <p:nvPicPr>
          <p:cNvPr id="2" name="Picture 1" descr="OGC simple 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0695" y="233017"/>
            <a:ext cx="1492671" cy="5549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4"/>
          <p:cNvSpPr>
            <a:spLocks noGrp="1" noChangeArrowheads="1"/>
          </p:cNvSpPr>
          <p:nvPr>
            <p:ph type="title"/>
          </p:nvPr>
        </p:nvSpPr>
        <p:spPr/>
        <p:txBody>
          <a:bodyPr/>
          <a:lstStyle/>
          <a:p>
            <a:r>
              <a:rPr lang="en-US" dirty="0" smtClean="0"/>
              <a:t>GEOSS Water Services: Key Concepts</a:t>
            </a:r>
            <a:endParaRPr lang="en-US" dirty="0"/>
          </a:p>
        </p:txBody>
      </p:sp>
      <p:sp>
        <p:nvSpPr>
          <p:cNvPr id="8194" name="Rectangle 5"/>
          <p:cNvSpPr>
            <a:spLocks noGrp="1" noChangeArrowheads="1"/>
          </p:cNvSpPr>
          <p:nvPr>
            <p:ph idx="1"/>
          </p:nvPr>
        </p:nvSpPr>
        <p:spPr>
          <a:xfrm>
            <a:off x="672970" y="1687946"/>
            <a:ext cx="8239723" cy="4345778"/>
          </a:xfrm>
        </p:spPr>
        <p:txBody>
          <a:bodyPr/>
          <a:lstStyle/>
          <a:p>
            <a:pPr marL="0" indent="0">
              <a:lnSpc>
                <a:spcPct val="90000"/>
              </a:lnSpc>
              <a:buNone/>
            </a:pPr>
            <a:r>
              <a:rPr lang="en-US" sz="2000" b="1" dirty="0" smtClean="0">
                <a:solidFill>
                  <a:srgbClr val="005FAA"/>
                </a:solidFill>
                <a:latin typeface="+mj-lt"/>
              </a:rPr>
              <a:t>International, voluntary project for building &amp; spreading </a:t>
            </a:r>
            <a:br>
              <a:rPr lang="en-US" sz="2000" b="1" dirty="0" smtClean="0">
                <a:solidFill>
                  <a:srgbClr val="005FAA"/>
                </a:solidFill>
                <a:latin typeface="+mj-lt"/>
              </a:rPr>
            </a:br>
            <a:r>
              <a:rPr lang="en-US" sz="2000" b="1" dirty="0" smtClean="0">
                <a:solidFill>
                  <a:srgbClr val="005FAA"/>
                </a:solidFill>
                <a:latin typeface="+mj-lt"/>
              </a:rPr>
              <a:t>community conventions, to enable:</a:t>
            </a:r>
            <a:endParaRPr lang="en-US" sz="2000" b="1" dirty="0">
              <a:solidFill>
                <a:srgbClr val="005FAA"/>
              </a:solidFill>
              <a:latin typeface="+mj-lt"/>
            </a:endParaRPr>
          </a:p>
          <a:p>
            <a:pPr marL="457200" indent="-457200">
              <a:lnSpc>
                <a:spcPct val="90000"/>
              </a:lnSpc>
              <a:buFont typeface="+mj-lt"/>
              <a:buAutoNum type="arabicPeriod"/>
            </a:pPr>
            <a:r>
              <a:rPr lang="en-US" sz="2000" dirty="0" smtClean="0"/>
              <a:t>Organizing regional </a:t>
            </a:r>
            <a:r>
              <a:rPr lang="en-US" sz="2000" dirty="0"/>
              <a:t>&amp; national water data around a </a:t>
            </a:r>
            <a:r>
              <a:rPr lang="en-US" sz="2000" dirty="0" smtClean="0"/>
              <a:t/>
            </a:r>
            <a:br>
              <a:rPr lang="en-US" sz="2000" dirty="0" smtClean="0"/>
            </a:br>
            <a:r>
              <a:rPr lang="en-US" sz="2000" dirty="0" smtClean="0"/>
              <a:t>common </a:t>
            </a:r>
            <a:r>
              <a:rPr lang="en-US" sz="2000" dirty="0"/>
              <a:t>information model and service </a:t>
            </a:r>
            <a:r>
              <a:rPr lang="en-US" sz="2000" dirty="0" smtClean="0"/>
              <a:t>architecture</a:t>
            </a:r>
          </a:p>
          <a:p>
            <a:pPr marL="854075" lvl="2" indent="-457200">
              <a:lnSpc>
                <a:spcPct val="90000"/>
              </a:lnSpc>
            </a:pPr>
            <a:r>
              <a:rPr lang="en-US" sz="1800" dirty="0" smtClean="0"/>
              <a:t>Cuts costs of development, training, maintenance </a:t>
            </a:r>
            <a:endParaRPr lang="en-US" sz="1800" dirty="0"/>
          </a:p>
          <a:p>
            <a:pPr marL="457200" indent="-457200">
              <a:lnSpc>
                <a:spcPct val="90000"/>
              </a:lnSpc>
              <a:buFont typeface="+mj-lt"/>
              <a:buAutoNum type="arabicPeriod"/>
            </a:pPr>
            <a:r>
              <a:rPr lang="en-US" sz="2000" dirty="0" smtClean="0"/>
              <a:t>Integration of gridded &amp; time series data sources</a:t>
            </a:r>
          </a:p>
          <a:p>
            <a:pPr marL="457200" indent="-457200">
              <a:lnSpc>
                <a:spcPct val="90000"/>
              </a:lnSpc>
              <a:buFont typeface="+mj-lt"/>
              <a:buAutoNum type="arabicPeriod"/>
            </a:pPr>
            <a:r>
              <a:rPr lang="en-US" sz="2000" dirty="0" smtClean="0"/>
              <a:t>Education, mentoring, and internationalization support</a:t>
            </a:r>
            <a:endParaRPr lang="en-US" sz="2000" b="1" dirty="0" smtClean="0">
              <a:solidFill>
                <a:srgbClr val="005FAA"/>
              </a:solidFill>
              <a:latin typeface="+mj-lt"/>
            </a:endParaRPr>
          </a:p>
          <a:p>
            <a:pPr marL="0" indent="0">
              <a:lnSpc>
                <a:spcPct val="90000"/>
              </a:lnSpc>
              <a:buNone/>
            </a:pPr>
            <a:endParaRPr lang="en-US" sz="2000" b="1" dirty="0" smtClean="0">
              <a:solidFill>
                <a:srgbClr val="005FAA"/>
              </a:solidFill>
              <a:latin typeface="+mj-lt"/>
            </a:endParaRPr>
          </a:p>
          <a:p>
            <a:pPr marL="0" indent="0">
              <a:lnSpc>
                <a:spcPct val="90000"/>
              </a:lnSpc>
              <a:buNone/>
            </a:pPr>
            <a:r>
              <a:rPr lang="en-US" sz="2000" b="1" dirty="0" smtClean="0">
                <a:solidFill>
                  <a:srgbClr val="005FAA"/>
                </a:solidFill>
                <a:latin typeface="+mj-lt"/>
              </a:rPr>
              <a:t>In last 3 years we </a:t>
            </a:r>
            <a:r>
              <a:rPr lang="en-US" sz="2000" b="1" dirty="0">
                <a:solidFill>
                  <a:srgbClr val="005FAA"/>
                </a:solidFill>
                <a:latin typeface="+mj-lt"/>
              </a:rPr>
              <a:t>have engaged participation in </a:t>
            </a:r>
            <a:r>
              <a:rPr lang="en-US" sz="2000" b="1" dirty="0" smtClean="0">
                <a:solidFill>
                  <a:srgbClr val="005FAA"/>
                </a:solidFill>
                <a:latin typeface="+mj-lt"/>
              </a:rPr>
              <a:t>over 12 countries</a:t>
            </a:r>
            <a:endParaRPr lang="en-US" sz="2000" b="1" dirty="0">
              <a:solidFill>
                <a:srgbClr val="005FAA"/>
              </a:solidFill>
              <a:latin typeface="+mj-lt"/>
            </a:endParaRPr>
          </a:p>
          <a:p>
            <a:pPr>
              <a:lnSpc>
                <a:spcPct val="90000"/>
              </a:lnSpc>
            </a:pPr>
            <a:r>
              <a:rPr lang="en-US" sz="2000" dirty="0" smtClean="0">
                <a:solidFill>
                  <a:srgbClr val="FFFFFF"/>
                </a:solidFill>
              </a:rPr>
              <a:t>National agencies – data producers</a:t>
            </a:r>
          </a:p>
          <a:p>
            <a:pPr>
              <a:lnSpc>
                <a:spcPct val="90000"/>
              </a:lnSpc>
            </a:pPr>
            <a:r>
              <a:rPr lang="en-US" sz="2000" dirty="0" smtClean="0">
                <a:solidFill>
                  <a:srgbClr val="FFFFFF"/>
                </a:solidFill>
              </a:rPr>
              <a:t>Vendors – commercial products</a:t>
            </a:r>
          </a:p>
          <a:p>
            <a:pPr>
              <a:lnSpc>
                <a:spcPct val="90000"/>
              </a:lnSpc>
            </a:pPr>
            <a:r>
              <a:rPr lang="en-US" sz="2000" dirty="0" smtClean="0">
                <a:solidFill>
                  <a:srgbClr val="FFFFFF"/>
                </a:solidFill>
              </a:rPr>
              <a:t>Academia – research centers</a:t>
            </a:r>
          </a:p>
          <a:p>
            <a:pPr marL="57150" indent="0">
              <a:lnSpc>
                <a:spcPct val="90000"/>
              </a:lnSpc>
              <a:buNone/>
            </a:pPr>
            <a:endParaRPr lang="en-US" sz="2000" dirty="0" smtClean="0"/>
          </a:p>
        </p:txBody>
      </p:sp>
    </p:spTree>
    <p:extLst>
      <p:ext uri="{BB962C8B-B14F-4D97-AF65-F5344CB8AC3E}">
        <p14:creationId xmlns:p14="http://schemas.microsoft.com/office/powerpoint/2010/main" val="39835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4"/>
          <p:cNvSpPr>
            <a:spLocks noGrp="1" noChangeArrowheads="1"/>
          </p:cNvSpPr>
          <p:nvPr>
            <p:ph type="title"/>
          </p:nvPr>
        </p:nvSpPr>
        <p:spPr>
          <a:xfrm>
            <a:off x="685799" y="341748"/>
            <a:ext cx="8063703" cy="484188"/>
          </a:xfrm>
        </p:spPr>
        <p:txBody>
          <a:bodyPr/>
          <a:lstStyle/>
          <a:p>
            <a:r>
              <a:rPr lang="en-US" sz="2800" dirty="0" smtClean="0"/>
              <a:t>Now using WaterML and related web services:</a:t>
            </a:r>
            <a:endParaRPr lang="en-US" sz="2800" dirty="0"/>
          </a:p>
        </p:txBody>
      </p:sp>
      <p:sp>
        <p:nvSpPr>
          <p:cNvPr id="8194" name="Rectangle 5"/>
          <p:cNvSpPr>
            <a:spLocks noGrp="1" noChangeArrowheads="1"/>
          </p:cNvSpPr>
          <p:nvPr>
            <p:ph idx="1"/>
          </p:nvPr>
        </p:nvSpPr>
        <p:spPr>
          <a:xfrm>
            <a:off x="641458" y="1418587"/>
            <a:ext cx="8287652" cy="5085057"/>
          </a:xfrm>
        </p:spPr>
        <p:txBody>
          <a:bodyPr/>
          <a:lstStyle/>
          <a:p>
            <a:pPr marL="400050" indent="-342900">
              <a:lnSpc>
                <a:spcPct val="90000"/>
              </a:lnSpc>
            </a:pPr>
            <a:r>
              <a:rPr lang="en-US" sz="1800" dirty="0" smtClean="0"/>
              <a:t>CSIRO &amp; Bureau of Meteorology </a:t>
            </a:r>
            <a:r>
              <a:rPr lang="en-US" sz="1800" b="1" dirty="0"/>
              <a:t>Australia  </a:t>
            </a:r>
            <a:r>
              <a:rPr lang="en-US" sz="1800" dirty="0">
                <a:hlinkClick r:id="rId3"/>
              </a:rPr>
              <a:t>http://www.bom.gov.au/</a:t>
            </a:r>
            <a:r>
              <a:rPr lang="en-US" sz="1800" dirty="0" smtClean="0">
                <a:hlinkClick r:id="rId3"/>
              </a:rPr>
              <a:t>water</a:t>
            </a:r>
            <a:r>
              <a:rPr lang="en-US" sz="1800" dirty="0"/>
              <a:t> </a:t>
            </a:r>
            <a:endParaRPr lang="en-US" sz="1800" dirty="0" smtClean="0"/>
          </a:p>
          <a:p>
            <a:pPr marL="400050" indent="-342900">
              <a:lnSpc>
                <a:spcPct val="90000"/>
              </a:lnSpc>
            </a:pPr>
            <a:r>
              <a:rPr lang="en-US" sz="1800" dirty="0" smtClean="0"/>
              <a:t>CUAHSI </a:t>
            </a:r>
            <a:r>
              <a:rPr lang="en-US" sz="1800" dirty="0"/>
              <a:t>Water Data </a:t>
            </a:r>
            <a:r>
              <a:rPr lang="en-US" sz="1800" dirty="0" smtClean="0"/>
              <a:t>Center, </a:t>
            </a:r>
            <a:r>
              <a:rPr lang="en-US" sz="1800" b="1" dirty="0" smtClean="0"/>
              <a:t>USA </a:t>
            </a:r>
            <a:endParaRPr lang="en-US" sz="1800" b="1" dirty="0"/>
          </a:p>
          <a:p>
            <a:pPr marL="400050" indent="-342900">
              <a:lnSpc>
                <a:spcPct val="90000"/>
              </a:lnSpc>
            </a:pPr>
            <a:r>
              <a:rPr lang="en-US" sz="1800" dirty="0" smtClean="0"/>
              <a:t>Environment </a:t>
            </a:r>
            <a:r>
              <a:rPr lang="en-US" sz="1800" b="1" dirty="0" smtClean="0"/>
              <a:t>Canada</a:t>
            </a:r>
            <a:r>
              <a:rPr lang="en-US" sz="1800" dirty="0" smtClean="0"/>
              <a:t>: Rainfall </a:t>
            </a:r>
            <a:r>
              <a:rPr lang="en-US" sz="1800" dirty="0"/>
              <a:t>Monitoring Network</a:t>
            </a:r>
          </a:p>
          <a:p>
            <a:pPr marL="400050" indent="-342900">
              <a:lnSpc>
                <a:spcPct val="90000"/>
              </a:lnSpc>
            </a:pPr>
            <a:r>
              <a:rPr lang="en-US" sz="1800" dirty="0" smtClean="0"/>
              <a:t>Flemish </a:t>
            </a:r>
            <a:r>
              <a:rPr lang="en-US" sz="1800" dirty="0"/>
              <a:t>Water Portal (</a:t>
            </a:r>
            <a:r>
              <a:rPr lang="en-US" sz="1800" b="1" dirty="0"/>
              <a:t>Belgium</a:t>
            </a:r>
            <a:r>
              <a:rPr lang="en-US" sz="1800" dirty="0"/>
              <a:t>) </a:t>
            </a:r>
            <a:r>
              <a:rPr lang="en-US" sz="1800" dirty="0" smtClean="0"/>
              <a:t> </a:t>
            </a:r>
            <a:r>
              <a:rPr lang="en-US" sz="1800" dirty="0" smtClean="0">
                <a:hlinkClick r:id="rId4"/>
              </a:rPr>
              <a:t>http</a:t>
            </a:r>
            <a:r>
              <a:rPr lang="en-US" sz="1800" dirty="0">
                <a:hlinkClick r:id="rId4"/>
              </a:rPr>
              <a:t>://</a:t>
            </a:r>
            <a:r>
              <a:rPr lang="en-US" sz="1800" dirty="0" smtClean="0">
                <a:hlinkClick r:id="rId4"/>
              </a:rPr>
              <a:t>www.waterinfo.be</a:t>
            </a:r>
            <a:r>
              <a:rPr lang="en-US" sz="1800" dirty="0" smtClean="0"/>
              <a:t>  </a:t>
            </a:r>
            <a:endParaRPr lang="en-US" sz="1800" dirty="0"/>
          </a:p>
          <a:p>
            <a:pPr marL="400050" indent="-342900">
              <a:lnSpc>
                <a:spcPct val="90000"/>
              </a:lnSpc>
            </a:pPr>
            <a:r>
              <a:rPr lang="en-US" sz="1800" b="1" dirty="0"/>
              <a:t>French</a:t>
            </a:r>
            <a:r>
              <a:rPr lang="en-US" sz="1800" dirty="0"/>
              <a:t> Geological Survey (BRGM) Groundwater Level Monitoring Network</a:t>
            </a:r>
          </a:p>
          <a:p>
            <a:pPr marL="400050" indent="-342900">
              <a:lnSpc>
                <a:spcPct val="90000"/>
              </a:lnSpc>
            </a:pPr>
            <a:r>
              <a:rPr lang="en-US" sz="1800" b="1" dirty="0"/>
              <a:t>Italian</a:t>
            </a:r>
            <a:r>
              <a:rPr lang="en-US" sz="1800" dirty="0"/>
              <a:t> National Water Agency (ISPRA)</a:t>
            </a:r>
          </a:p>
          <a:p>
            <a:pPr marL="400050" indent="-342900">
              <a:lnSpc>
                <a:spcPct val="90000"/>
              </a:lnSpc>
            </a:pPr>
            <a:r>
              <a:rPr lang="en-US" sz="1800" b="1" dirty="0"/>
              <a:t>New Zealand </a:t>
            </a:r>
            <a:r>
              <a:rPr lang="en-US" sz="1800" dirty="0"/>
              <a:t>National Water Agency (NIWA) </a:t>
            </a:r>
            <a:r>
              <a:rPr lang="en-US" sz="1800" dirty="0">
                <a:hlinkClick r:id="rId5"/>
              </a:rPr>
              <a:t>http://</a:t>
            </a:r>
            <a:r>
              <a:rPr lang="en-US" sz="1800" dirty="0" smtClean="0">
                <a:hlinkClick r:id="rId5"/>
              </a:rPr>
              <a:t>www.lawa.org.nz</a:t>
            </a:r>
            <a:r>
              <a:rPr lang="en-US" sz="1800" dirty="0" smtClean="0"/>
              <a:t> </a:t>
            </a:r>
            <a:endParaRPr lang="en-US" sz="1800" dirty="0"/>
          </a:p>
          <a:p>
            <a:pPr marL="400050" indent="-342900">
              <a:lnSpc>
                <a:spcPct val="90000"/>
              </a:lnSpc>
            </a:pPr>
            <a:r>
              <a:rPr lang="en-US" sz="1800" b="1" dirty="0" smtClean="0"/>
              <a:t>Taiwan</a:t>
            </a:r>
            <a:r>
              <a:rPr lang="en-US" sz="1800" dirty="0" smtClean="0"/>
              <a:t> Monitoring Network (</a:t>
            </a:r>
            <a:r>
              <a:rPr lang="en-US" sz="1800" dirty="0" err="1" smtClean="0"/>
              <a:t>Feng</a:t>
            </a:r>
            <a:r>
              <a:rPr lang="en-US" sz="1800" dirty="0" smtClean="0"/>
              <a:t> Chia </a:t>
            </a:r>
            <a:r>
              <a:rPr lang="en-US" sz="1800" dirty="0" err="1" smtClean="0"/>
              <a:t>Univ</a:t>
            </a:r>
            <a:r>
              <a:rPr lang="en-US" sz="1800" dirty="0" smtClean="0"/>
              <a:t>)</a:t>
            </a:r>
          </a:p>
          <a:p>
            <a:pPr marL="400050" indent="-342900">
              <a:lnSpc>
                <a:spcPct val="90000"/>
              </a:lnSpc>
            </a:pPr>
            <a:r>
              <a:rPr lang="en-US" sz="1800" b="1" dirty="0" smtClean="0"/>
              <a:t>USGS</a:t>
            </a:r>
            <a:r>
              <a:rPr lang="en-US" sz="1800" dirty="0" smtClean="0"/>
              <a:t> </a:t>
            </a:r>
            <a:r>
              <a:rPr lang="en-US" sz="1800" dirty="0"/>
              <a:t>National Water Info System (NWIS) </a:t>
            </a:r>
            <a:r>
              <a:rPr lang="en-US" sz="1800" dirty="0" smtClean="0"/>
              <a:t> </a:t>
            </a:r>
            <a:r>
              <a:rPr lang="en-US" sz="1800" dirty="0" smtClean="0">
                <a:hlinkClick r:id="rId6"/>
              </a:rPr>
              <a:t>http</a:t>
            </a:r>
            <a:r>
              <a:rPr lang="en-US" sz="1800" dirty="0">
                <a:hlinkClick r:id="rId6"/>
              </a:rPr>
              <a:t>://waterdata.usgs.gov/</a:t>
            </a:r>
            <a:r>
              <a:rPr lang="en-US" sz="1800" dirty="0" smtClean="0">
                <a:hlinkClick r:id="rId6"/>
              </a:rPr>
              <a:t>nwis</a:t>
            </a:r>
            <a:r>
              <a:rPr lang="en-US" sz="1800" dirty="0" smtClean="0"/>
              <a:t>  </a:t>
            </a:r>
            <a:endParaRPr lang="en-US" sz="1800" dirty="0"/>
          </a:p>
          <a:p>
            <a:pPr marL="400050" indent="-342900">
              <a:lnSpc>
                <a:spcPct val="90000"/>
              </a:lnSpc>
            </a:pPr>
            <a:r>
              <a:rPr lang="en-US" sz="1800" b="1" dirty="0" smtClean="0">
                <a:solidFill>
                  <a:schemeClr val="bg1"/>
                </a:solidFill>
              </a:rPr>
              <a:t>Commercial &amp; open source</a:t>
            </a:r>
            <a:r>
              <a:rPr lang="en-US" sz="1800" dirty="0" smtClean="0">
                <a:solidFill>
                  <a:schemeClr val="bg1"/>
                </a:solidFill>
              </a:rPr>
              <a:t>: Esri, Kisters, 52North</a:t>
            </a:r>
          </a:p>
          <a:p>
            <a:pPr marL="400050" indent="-342900">
              <a:lnSpc>
                <a:spcPct val="90000"/>
              </a:lnSpc>
            </a:pPr>
            <a:r>
              <a:rPr lang="en-US" sz="1800" i="1" dirty="0" smtClean="0">
                <a:solidFill>
                  <a:schemeClr val="bg1"/>
                </a:solidFill>
              </a:rPr>
              <a:t>and many others… </a:t>
            </a:r>
          </a:p>
          <a:p>
            <a:pPr marL="400050" indent="-342900">
              <a:lnSpc>
                <a:spcPct val="90000"/>
              </a:lnSpc>
            </a:pPr>
            <a:endParaRPr lang="en-US" sz="1800" dirty="0" smtClean="0"/>
          </a:p>
        </p:txBody>
      </p:sp>
    </p:spTree>
    <p:extLst>
      <p:ext uri="{BB962C8B-B14F-4D97-AF65-F5344CB8AC3E}">
        <p14:creationId xmlns:p14="http://schemas.microsoft.com/office/powerpoint/2010/main" val="76176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896923" cy="484632"/>
          </a:xfrm>
        </p:spPr>
        <p:txBody>
          <a:bodyPr/>
          <a:lstStyle/>
          <a:p>
            <a:r>
              <a:rPr lang="en-US" dirty="0" smtClean="0"/>
              <a:t>Behind the map, the graph and WaterML…</a:t>
            </a:r>
            <a:endParaRPr lang="en-US" dirty="0"/>
          </a:p>
        </p:txBody>
      </p:sp>
      <p:grpSp>
        <p:nvGrpSpPr>
          <p:cNvPr id="17" name="Group 16"/>
          <p:cNvGrpSpPr/>
          <p:nvPr/>
        </p:nvGrpSpPr>
        <p:grpSpPr>
          <a:xfrm>
            <a:off x="413454" y="1096951"/>
            <a:ext cx="7781813" cy="5094022"/>
            <a:chOff x="413454" y="1096951"/>
            <a:chExt cx="7781813" cy="5094022"/>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541" y="1626046"/>
              <a:ext cx="669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194" y="2143993"/>
              <a:ext cx="838200" cy="111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413" y="4400084"/>
              <a:ext cx="713090" cy="124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4"/>
            <p:cNvSpPr txBox="1">
              <a:spLocks noChangeArrowheads="1"/>
            </p:cNvSpPr>
            <p:nvPr/>
          </p:nvSpPr>
          <p:spPr bwMode="auto">
            <a:xfrm>
              <a:off x="849489" y="5175310"/>
              <a:ext cx="152787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r>
                <a:rPr lang="en-GB" dirty="0" smtClean="0">
                  <a:solidFill>
                    <a:srgbClr val="800000"/>
                  </a:solidFill>
                  <a:latin typeface="Calibri"/>
                  <a:cs typeface="Calibri"/>
                </a:rPr>
                <a:t>(CSW)</a:t>
              </a:r>
              <a:endParaRPr lang="en-GB" dirty="0">
                <a:solidFill>
                  <a:srgbClr val="800000"/>
                </a:solidFill>
                <a:latin typeface="Calibri"/>
                <a:cs typeface="Calibri"/>
              </a:endParaRPr>
            </a:p>
            <a:p>
              <a:pPr algn="r" fontAlgn="base">
                <a:spcBef>
                  <a:spcPct val="0"/>
                </a:spcBef>
                <a:spcAft>
                  <a:spcPct val="0"/>
                </a:spcAft>
              </a:pPr>
              <a:r>
                <a:rPr lang="en-GB" sz="1400" b="1" i="1" dirty="0" err="1" smtClean="0">
                  <a:solidFill>
                    <a:srgbClr val="800000"/>
                  </a:solidFill>
                  <a:latin typeface="Calibri"/>
                  <a:ea typeface="MS PGothic" pitchFamily="34" charset="-128"/>
                  <a:cs typeface="Calibri"/>
                </a:rPr>
                <a:t>Catalog</a:t>
              </a:r>
              <a:r>
                <a:rPr lang="en-GB" sz="1400" b="1" i="1" dirty="0" smtClean="0">
                  <a:solidFill>
                    <a:srgbClr val="800000"/>
                  </a:solidFill>
                  <a:latin typeface="Calibri"/>
                  <a:ea typeface="MS PGothic" pitchFamily="34" charset="-128"/>
                  <a:cs typeface="Calibri"/>
                </a:rPr>
                <a:t> of</a:t>
              </a:r>
            </a:p>
            <a:p>
              <a:pPr algn="r" fontAlgn="base">
                <a:spcBef>
                  <a:spcPct val="0"/>
                </a:spcBef>
                <a:spcAft>
                  <a:spcPct val="0"/>
                </a:spcAft>
              </a:pPr>
              <a:r>
                <a:rPr lang="en-GB" sz="1400" b="1" i="1" dirty="0" smtClean="0">
                  <a:solidFill>
                    <a:srgbClr val="800000"/>
                  </a:solidFill>
                  <a:latin typeface="Calibri"/>
                  <a:ea typeface="MS PGothic" pitchFamily="34" charset="-128"/>
                  <a:cs typeface="Calibri"/>
                </a:rPr>
                <a:t> Data Providers’ gauge layers</a:t>
              </a:r>
              <a:endParaRPr lang="en-GB" sz="1400" b="1" i="1" dirty="0">
                <a:solidFill>
                  <a:srgbClr val="800000"/>
                </a:solidFill>
                <a:latin typeface="Calibri"/>
                <a:ea typeface="MS PGothic" pitchFamily="34" charset="-128"/>
                <a:cs typeface="Calibri"/>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7546" y="4332317"/>
              <a:ext cx="713090" cy="123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6"/>
            <p:cNvSpPr txBox="1">
              <a:spLocks noChangeArrowheads="1"/>
            </p:cNvSpPr>
            <p:nvPr/>
          </p:nvSpPr>
          <p:spPr bwMode="auto">
            <a:xfrm>
              <a:off x="6009862" y="5021375"/>
              <a:ext cx="218540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r">
                <a:defRPr/>
              </a:pPr>
              <a:r>
                <a:rPr lang="en-GB" sz="1800" dirty="0" smtClean="0">
                  <a:solidFill>
                    <a:srgbClr val="800000"/>
                  </a:solidFill>
                  <a:latin typeface="Calibri"/>
                  <a:cs typeface="Calibri"/>
                </a:rPr>
                <a:t>(WFS)</a:t>
              </a:r>
            </a:p>
            <a:p>
              <a:pPr algn="r">
                <a:defRPr/>
              </a:pPr>
              <a:r>
                <a:rPr lang="en-GB" sz="1400" b="1" i="1" dirty="0" smtClean="0">
                  <a:solidFill>
                    <a:srgbClr val="800000"/>
                  </a:solidFill>
                  <a:latin typeface="Calibri"/>
                  <a:cs typeface="Calibri"/>
                </a:rPr>
                <a:t>Map of gauges (one layer</a:t>
              </a:r>
            </a:p>
            <a:p>
              <a:pPr algn="r">
                <a:defRPr/>
              </a:pPr>
              <a:r>
                <a:rPr lang="en-GB" sz="1400" b="1" i="1" dirty="0" smtClean="0">
                  <a:solidFill>
                    <a:srgbClr val="800000"/>
                  </a:solidFill>
                  <a:latin typeface="Calibri"/>
                  <a:cs typeface="Calibri"/>
                </a:rPr>
                <a:t> per observed property) for</a:t>
              </a:r>
            </a:p>
            <a:p>
              <a:pPr algn="r">
                <a:defRPr/>
              </a:pPr>
              <a:r>
                <a:rPr lang="en-GB" sz="1400" b="1" i="1" dirty="0" smtClean="0">
                  <a:solidFill>
                    <a:srgbClr val="800000"/>
                  </a:solidFill>
                  <a:latin typeface="Calibri"/>
                  <a:cs typeface="Calibri"/>
                </a:rPr>
                <a:t> one Data Provider</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4621" y="1324314"/>
              <a:ext cx="713090" cy="123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6"/>
            <p:cNvSpPr txBox="1">
              <a:spLocks noChangeArrowheads="1"/>
            </p:cNvSpPr>
            <p:nvPr/>
          </p:nvSpPr>
          <p:spPr bwMode="auto">
            <a:xfrm>
              <a:off x="6630045" y="2013372"/>
              <a:ext cx="14222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r">
                <a:defRPr/>
              </a:pPr>
              <a:r>
                <a:rPr lang="en-GB" sz="1800" dirty="0" smtClean="0">
                  <a:solidFill>
                    <a:srgbClr val="800000"/>
                  </a:solidFill>
                  <a:latin typeface="Calibri"/>
                  <a:cs typeface="Calibri"/>
                </a:rPr>
                <a:t>(SOS)</a:t>
              </a:r>
            </a:p>
            <a:p>
              <a:pPr algn="r">
                <a:defRPr/>
              </a:pPr>
              <a:r>
                <a:rPr lang="en-GB" sz="1400" b="1" i="1" dirty="0" smtClean="0">
                  <a:solidFill>
                    <a:srgbClr val="800000"/>
                  </a:solidFill>
                  <a:latin typeface="Calibri"/>
                  <a:cs typeface="Calibri"/>
                </a:rPr>
                <a:t>Data service</a:t>
              </a:r>
            </a:p>
            <a:p>
              <a:pPr algn="r">
                <a:defRPr/>
              </a:pPr>
              <a:r>
                <a:rPr lang="en-GB" sz="1400" b="1" i="1" dirty="0" smtClean="0">
                  <a:solidFill>
                    <a:srgbClr val="800000"/>
                  </a:solidFill>
                  <a:latin typeface="Calibri"/>
                  <a:cs typeface="Calibri"/>
                </a:rPr>
                <a:t> for time series</a:t>
              </a:r>
            </a:p>
            <a:p>
              <a:pPr algn="r">
                <a:defRPr/>
              </a:pPr>
              <a:r>
                <a:rPr lang="en-GB" sz="1400" b="1" i="1" dirty="0" smtClean="0">
                  <a:solidFill>
                    <a:srgbClr val="800000"/>
                  </a:solidFill>
                  <a:latin typeface="Calibri"/>
                  <a:cs typeface="Calibri"/>
                </a:rPr>
                <a:t> at one gauge </a:t>
              </a:r>
            </a:p>
          </p:txBody>
        </p:sp>
        <p:cxnSp>
          <p:nvCxnSpPr>
            <p:cNvPr id="14" name="Straight Arrow Connector 13" title="01 - Search request"/>
            <p:cNvCxnSpPr>
              <a:endCxn id="7" idx="0"/>
            </p:cNvCxnSpPr>
            <p:nvPr/>
          </p:nvCxnSpPr>
          <p:spPr bwMode="auto">
            <a:xfrm flipH="1">
              <a:off x="1434958" y="3411463"/>
              <a:ext cx="1252499" cy="988621"/>
            </a:xfrm>
            <a:prstGeom prst="straightConnector1">
              <a:avLst/>
            </a:prstGeom>
            <a:solidFill>
              <a:schemeClr val="accent1"/>
            </a:solidFill>
            <a:ln w="28575" cap="flat" cmpd="sng" algn="ctr">
              <a:solidFill>
                <a:schemeClr val="accent2"/>
              </a:solidFill>
              <a:prstDash val="solid"/>
              <a:round/>
              <a:headEnd type="none" w="med" len="med"/>
              <a:tailEnd type="stealth" w="lg" len="lg"/>
            </a:ln>
            <a:effectLst/>
          </p:spPr>
        </p:cxnSp>
        <p:cxnSp>
          <p:nvCxnSpPr>
            <p:cNvPr id="16" name="Straight Arrow Connector 15" title="01 - Search request"/>
            <p:cNvCxnSpPr>
              <a:endCxn id="9" idx="1"/>
            </p:cNvCxnSpPr>
            <p:nvPr/>
          </p:nvCxnSpPr>
          <p:spPr bwMode="auto">
            <a:xfrm>
              <a:off x="3809692" y="3529609"/>
              <a:ext cx="2997854" cy="1420953"/>
            </a:xfrm>
            <a:prstGeom prst="straightConnector1">
              <a:avLst/>
            </a:prstGeom>
            <a:solidFill>
              <a:schemeClr val="accent1"/>
            </a:solidFill>
            <a:ln w="28575" cap="flat" cmpd="sng" algn="ctr">
              <a:solidFill>
                <a:schemeClr val="accent2"/>
              </a:solidFill>
              <a:prstDash val="solid"/>
              <a:round/>
              <a:headEnd type="none" w="med" len="med"/>
              <a:tailEnd type="stealth" w="lg" len="lg"/>
            </a:ln>
            <a:effectLst/>
          </p:spPr>
        </p:cxnSp>
        <p:cxnSp>
          <p:nvCxnSpPr>
            <p:cNvPr id="20" name="Straight Arrow Connector 19" title="01 - Search request"/>
            <p:cNvCxnSpPr/>
            <p:nvPr/>
          </p:nvCxnSpPr>
          <p:spPr bwMode="auto">
            <a:xfrm flipH="1" flipV="1">
              <a:off x="3942589" y="3278549"/>
              <a:ext cx="2820353" cy="1358677"/>
            </a:xfrm>
            <a:prstGeom prst="straightConnector1">
              <a:avLst/>
            </a:prstGeom>
            <a:solidFill>
              <a:schemeClr val="accent1"/>
            </a:solidFill>
            <a:ln w="28575" cap="flat" cmpd="sng" algn="ctr">
              <a:solidFill>
                <a:schemeClr val="accent2"/>
              </a:solidFill>
              <a:prstDash val="solid"/>
              <a:round/>
              <a:headEnd type="none" w="med" len="med"/>
              <a:tailEnd type="stealth" w="lg" len="lg"/>
            </a:ln>
            <a:effectLst/>
          </p:spPr>
        </p:cxnSp>
        <p:cxnSp>
          <p:nvCxnSpPr>
            <p:cNvPr id="23" name="Straight Arrow Connector 22" title="01 - Search request"/>
            <p:cNvCxnSpPr/>
            <p:nvPr/>
          </p:nvCxnSpPr>
          <p:spPr bwMode="auto">
            <a:xfrm flipV="1">
              <a:off x="4045952" y="2016399"/>
              <a:ext cx="2618669" cy="671419"/>
            </a:xfrm>
            <a:prstGeom prst="straightConnector1">
              <a:avLst/>
            </a:prstGeom>
            <a:solidFill>
              <a:schemeClr val="accent1"/>
            </a:solidFill>
            <a:ln w="28575" cap="flat" cmpd="sng" algn="ctr">
              <a:solidFill>
                <a:schemeClr val="accent2"/>
              </a:solidFill>
              <a:prstDash val="solid"/>
              <a:round/>
              <a:headEnd type="none" w="med" len="med"/>
              <a:tailEnd type="stealth" w="lg" len="lg"/>
            </a:ln>
            <a:effectLst/>
          </p:spPr>
        </p:cxnSp>
        <p:sp>
          <p:nvSpPr>
            <p:cNvPr id="24" name="TextBox 23"/>
            <p:cNvSpPr txBox="1"/>
            <p:nvPr/>
          </p:nvSpPr>
          <p:spPr>
            <a:xfrm>
              <a:off x="4011130" y="4055931"/>
              <a:ext cx="1939670" cy="954107"/>
            </a:xfrm>
            <a:prstGeom prst="rect">
              <a:avLst/>
            </a:prstGeom>
            <a:solidFill>
              <a:schemeClr val="accent4">
                <a:lumMod val="20000"/>
                <a:lumOff val="80000"/>
              </a:schemeClr>
            </a:solidFill>
          </p:spPr>
          <p:txBody>
            <a:bodyPr wrap="square" rtlCol="0">
              <a:spAutoFit/>
            </a:bodyPr>
            <a:lstStyle/>
            <a:p>
              <a:pPr algn="ctr"/>
              <a:r>
                <a:rPr lang="en-US" sz="1400" i="1" dirty="0" smtClean="0">
                  <a:latin typeface="Calibri"/>
                  <a:cs typeface="Calibri"/>
                </a:rPr>
                <a:t>3</a:t>
              </a:r>
            </a:p>
            <a:p>
              <a:pPr algn="ctr"/>
              <a:r>
                <a:rPr lang="en-US" sz="1400" i="1" dirty="0" smtClean="0">
                  <a:latin typeface="Calibri"/>
                  <a:cs typeface="Calibri"/>
                </a:rPr>
                <a:t>Request map from each</a:t>
              </a:r>
            </a:p>
            <a:p>
              <a:pPr algn="ctr"/>
              <a:r>
                <a:rPr lang="en-US" sz="1400" i="1" dirty="0" smtClean="0">
                  <a:latin typeface="Calibri"/>
                  <a:cs typeface="Calibri"/>
                </a:rPr>
                <a:t>Data Provider about </a:t>
              </a:r>
            </a:p>
            <a:p>
              <a:pPr algn="ctr"/>
              <a:r>
                <a:rPr lang="en-US" sz="1400" i="1" dirty="0" smtClean="0">
                  <a:latin typeface="Calibri"/>
                  <a:cs typeface="Calibri"/>
                </a:rPr>
                <a:t>[observed property]</a:t>
              </a:r>
              <a:endParaRPr lang="en-US" sz="1400" i="1" dirty="0">
                <a:latin typeface="Calibri"/>
                <a:cs typeface="Calibri"/>
              </a:endParaRPr>
            </a:p>
          </p:txBody>
        </p:sp>
        <p:sp>
          <p:nvSpPr>
            <p:cNvPr id="30" name="TextBox 29"/>
            <p:cNvSpPr txBox="1"/>
            <p:nvPr/>
          </p:nvSpPr>
          <p:spPr>
            <a:xfrm>
              <a:off x="4768946" y="2229386"/>
              <a:ext cx="1728204" cy="954107"/>
            </a:xfrm>
            <a:prstGeom prst="rect">
              <a:avLst/>
            </a:prstGeom>
            <a:solidFill>
              <a:schemeClr val="accent4">
                <a:lumMod val="20000"/>
                <a:lumOff val="80000"/>
              </a:schemeClr>
            </a:solidFill>
          </p:spPr>
          <p:txBody>
            <a:bodyPr wrap="square" rtlCol="0">
              <a:spAutoFit/>
            </a:bodyPr>
            <a:lstStyle/>
            <a:p>
              <a:pPr algn="ctr"/>
              <a:r>
                <a:rPr lang="en-US" sz="1400" i="1" dirty="0" smtClean="0">
                  <a:latin typeface="Calibri"/>
                  <a:cs typeface="Calibri"/>
                </a:rPr>
                <a:t>5</a:t>
              </a:r>
            </a:p>
            <a:p>
              <a:pPr algn="ctr"/>
              <a:r>
                <a:rPr lang="en-US" sz="1400" i="1" dirty="0" smtClean="0">
                  <a:latin typeface="Calibri"/>
                  <a:cs typeface="Calibri"/>
                </a:rPr>
                <a:t>Request data service for time series of selected gauge</a:t>
              </a:r>
              <a:endParaRPr lang="en-US" sz="1400" i="1" dirty="0">
                <a:latin typeface="Calibri"/>
                <a:cs typeface="Calibri"/>
              </a:endParaRPr>
            </a:p>
          </p:txBody>
        </p:sp>
        <p:cxnSp>
          <p:nvCxnSpPr>
            <p:cNvPr id="33" name="Straight Arrow Connector 32" title="01 - Search request"/>
            <p:cNvCxnSpPr/>
            <p:nvPr/>
          </p:nvCxnSpPr>
          <p:spPr bwMode="auto">
            <a:xfrm flipH="1">
              <a:off x="3957355" y="1772188"/>
              <a:ext cx="2525030" cy="649803"/>
            </a:xfrm>
            <a:prstGeom prst="straightConnector1">
              <a:avLst/>
            </a:prstGeom>
            <a:solidFill>
              <a:schemeClr val="accent1"/>
            </a:solidFill>
            <a:ln w="28575" cap="flat" cmpd="sng" algn="ctr">
              <a:solidFill>
                <a:schemeClr val="accent2"/>
              </a:solidFill>
              <a:prstDash val="solid"/>
              <a:round/>
              <a:headEnd type="none" w="med" len="med"/>
              <a:tailEnd type="stealth" w="lg" len="lg"/>
            </a:ln>
            <a:effectLst/>
          </p:spPr>
        </p:cxnSp>
        <p:sp>
          <p:nvSpPr>
            <p:cNvPr id="37" name="TextBox 36"/>
            <p:cNvSpPr txBox="1"/>
            <p:nvPr/>
          </p:nvSpPr>
          <p:spPr>
            <a:xfrm>
              <a:off x="4256864" y="1096951"/>
              <a:ext cx="1546272" cy="984885"/>
            </a:xfrm>
            <a:prstGeom prst="rect">
              <a:avLst/>
            </a:prstGeom>
            <a:solidFill>
              <a:schemeClr val="accent4">
                <a:lumMod val="20000"/>
                <a:lumOff val="80000"/>
              </a:schemeClr>
            </a:solidFill>
          </p:spPr>
          <p:txBody>
            <a:bodyPr wrap="square" rtlCol="0">
              <a:spAutoFit/>
            </a:bodyPr>
            <a:lstStyle/>
            <a:p>
              <a:pPr algn="ctr"/>
              <a:r>
                <a:rPr lang="en-US" sz="1400" i="1" dirty="0" smtClean="0">
                  <a:latin typeface="Calibri"/>
                  <a:cs typeface="Calibri"/>
                </a:rPr>
                <a:t>6</a:t>
              </a:r>
            </a:p>
            <a:p>
              <a:pPr algn="ctr"/>
              <a:r>
                <a:rPr lang="en-US" sz="1400" i="1" dirty="0" smtClean="0">
                  <a:latin typeface="Calibri"/>
                  <a:cs typeface="Calibri"/>
                </a:rPr>
                <a:t>Return time series data or graph </a:t>
              </a:r>
              <a:r>
                <a:rPr lang="en-US" sz="1600" i="1" dirty="0" smtClean="0">
                  <a:latin typeface="Calibri"/>
                  <a:cs typeface="Calibri"/>
                </a:rPr>
                <a:t>(WaterML, CSV)</a:t>
              </a:r>
              <a:endParaRPr lang="en-US" sz="1600" i="1" dirty="0">
                <a:latin typeface="Calibri"/>
                <a:cs typeface="Calibri"/>
              </a:endParaRPr>
            </a:p>
          </p:txBody>
        </p:sp>
        <p:cxnSp>
          <p:nvCxnSpPr>
            <p:cNvPr id="43" name="Straight Arrow Connector 42" title="01 - Search request"/>
            <p:cNvCxnSpPr/>
            <p:nvPr/>
          </p:nvCxnSpPr>
          <p:spPr bwMode="auto">
            <a:xfrm flipV="1">
              <a:off x="1875314" y="3440999"/>
              <a:ext cx="1255131" cy="1048546"/>
            </a:xfrm>
            <a:prstGeom prst="straightConnector1">
              <a:avLst/>
            </a:prstGeom>
            <a:solidFill>
              <a:schemeClr val="accent1"/>
            </a:solidFill>
            <a:ln w="28575" cap="flat" cmpd="sng" algn="ctr">
              <a:solidFill>
                <a:schemeClr val="accent2"/>
              </a:solidFill>
              <a:prstDash val="solid"/>
              <a:round/>
              <a:headEnd type="none" w="med" len="med"/>
              <a:tailEnd type="stealth" w="lg" len="lg"/>
            </a:ln>
            <a:effectLst/>
          </p:spPr>
        </p:cxnSp>
        <p:sp>
          <p:nvSpPr>
            <p:cNvPr id="47" name="TextBox 46"/>
            <p:cNvSpPr txBox="1"/>
            <p:nvPr/>
          </p:nvSpPr>
          <p:spPr>
            <a:xfrm>
              <a:off x="2042481" y="3711547"/>
              <a:ext cx="1771950" cy="738664"/>
            </a:xfrm>
            <a:prstGeom prst="rect">
              <a:avLst/>
            </a:prstGeom>
            <a:solidFill>
              <a:schemeClr val="accent4">
                <a:lumMod val="20000"/>
                <a:lumOff val="80000"/>
              </a:schemeClr>
            </a:solidFill>
          </p:spPr>
          <p:txBody>
            <a:bodyPr wrap="square" rtlCol="0">
              <a:spAutoFit/>
            </a:bodyPr>
            <a:lstStyle/>
            <a:p>
              <a:pPr algn="ctr"/>
              <a:r>
                <a:rPr lang="en-US" sz="1400" i="1" dirty="0" smtClean="0">
                  <a:latin typeface="Calibri"/>
                  <a:cs typeface="Calibri"/>
                </a:rPr>
                <a:t>2</a:t>
              </a:r>
            </a:p>
            <a:p>
              <a:pPr algn="ctr"/>
              <a:r>
                <a:rPr lang="en-US" sz="1400" i="1" dirty="0" smtClean="0">
                  <a:latin typeface="Calibri"/>
                  <a:cs typeface="Calibri"/>
                </a:rPr>
                <a:t>Return list of Data Providers’ map layers</a:t>
              </a:r>
              <a:endParaRPr lang="en-US" sz="1400" i="1" dirty="0">
                <a:latin typeface="Calibri"/>
                <a:cs typeface="Calibri"/>
              </a:endParaRPr>
            </a:p>
          </p:txBody>
        </p:sp>
        <p:sp>
          <p:nvSpPr>
            <p:cNvPr id="15" name="TextBox 14"/>
            <p:cNvSpPr txBox="1"/>
            <p:nvPr/>
          </p:nvSpPr>
          <p:spPr>
            <a:xfrm>
              <a:off x="413454" y="3396696"/>
              <a:ext cx="1771950" cy="738664"/>
            </a:xfrm>
            <a:prstGeom prst="rect">
              <a:avLst/>
            </a:prstGeom>
            <a:solidFill>
              <a:schemeClr val="accent4">
                <a:lumMod val="20000"/>
                <a:lumOff val="80000"/>
              </a:schemeClr>
            </a:solidFill>
          </p:spPr>
          <p:txBody>
            <a:bodyPr wrap="square" rtlCol="0">
              <a:spAutoFit/>
            </a:bodyPr>
            <a:lstStyle/>
            <a:p>
              <a:pPr algn="ctr"/>
              <a:r>
                <a:rPr lang="en-US" sz="1400" i="1" dirty="0" smtClean="0">
                  <a:latin typeface="Calibri"/>
                  <a:cs typeface="Calibri"/>
                </a:rPr>
                <a:t>1</a:t>
              </a:r>
            </a:p>
            <a:p>
              <a:pPr algn="ctr"/>
              <a:r>
                <a:rPr lang="en-US" sz="1400" i="1" dirty="0" smtClean="0">
                  <a:latin typeface="Calibri"/>
                  <a:cs typeface="Calibri"/>
                </a:rPr>
                <a:t>Request data about [observed property]</a:t>
              </a:r>
              <a:endParaRPr lang="en-US" sz="1400" i="1" dirty="0">
                <a:latin typeface="Calibri"/>
                <a:cs typeface="Calibri"/>
              </a:endParaRPr>
            </a:p>
          </p:txBody>
        </p:sp>
        <p:sp>
          <p:nvSpPr>
            <p:cNvPr id="49" name="TextBox 48"/>
            <p:cNvSpPr txBox="1"/>
            <p:nvPr/>
          </p:nvSpPr>
          <p:spPr>
            <a:xfrm>
              <a:off x="5270997" y="3484684"/>
              <a:ext cx="2200728" cy="800219"/>
            </a:xfrm>
            <a:prstGeom prst="rect">
              <a:avLst/>
            </a:prstGeom>
            <a:solidFill>
              <a:schemeClr val="accent4">
                <a:lumMod val="20000"/>
                <a:lumOff val="80000"/>
              </a:schemeClr>
            </a:solidFill>
          </p:spPr>
          <p:txBody>
            <a:bodyPr wrap="square" rtlCol="0">
              <a:spAutoFit/>
            </a:bodyPr>
            <a:lstStyle/>
            <a:p>
              <a:pPr algn="ctr"/>
              <a:r>
                <a:rPr lang="en-US" sz="1400" i="1" dirty="0" smtClean="0">
                  <a:latin typeface="Calibri"/>
                  <a:cs typeface="Calibri"/>
                </a:rPr>
                <a:t>4</a:t>
              </a:r>
            </a:p>
            <a:p>
              <a:pPr algn="ctr"/>
              <a:r>
                <a:rPr lang="en-US" sz="1400" i="1" dirty="0" smtClean="0">
                  <a:latin typeface="Calibri"/>
                  <a:cs typeface="Calibri"/>
                </a:rPr>
                <a:t>Return gauge locations as a map layer </a:t>
              </a:r>
              <a:r>
                <a:rPr lang="en-US" i="1" dirty="0" smtClean="0">
                  <a:latin typeface="Calibri"/>
                  <a:cs typeface="Calibri"/>
                </a:rPr>
                <a:t>(GML SF)</a:t>
              </a:r>
              <a:endParaRPr lang="en-US" i="1" dirty="0">
                <a:latin typeface="Calibri"/>
                <a:cs typeface="Calibri"/>
              </a:endParaRPr>
            </a:p>
          </p:txBody>
        </p:sp>
        <p:sp>
          <p:nvSpPr>
            <p:cNvPr id="25" name="TextBox 24"/>
            <p:cNvSpPr txBox="1">
              <a:spLocks noChangeArrowheads="1"/>
            </p:cNvSpPr>
            <p:nvPr/>
          </p:nvSpPr>
          <p:spPr bwMode="auto">
            <a:xfrm>
              <a:off x="1952594" y="2298931"/>
              <a:ext cx="17832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b="1" dirty="0" smtClean="0">
                  <a:solidFill>
                    <a:srgbClr val="800000"/>
                  </a:solidFill>
                  <a:latin typeface="Calibri"/>
                  <a:cs typeface="Calibri"/>
                </a:rPr>
                <a:t>Community</a:t>
              </a:r>
            </a:p>
            <a:p>
              <a:pPr fontAlgn="base">
                <a:spcBef>
                  <a:spcPct val="0"/>
                </a:spcBef>
                <a:spcAft>
                  <a:spcPct val="0"/>
                </a:spcAft>
              </a:pPr>
              <a:r>
                <a:rPr lang="en-US" b="1" dirty="0" smtClean="0">
                  <a:solidFill>
                    <a:srgbClr val="800000"/>
                  </a:solidFill>
                  <a:latin typeface="Calibri"/>
                  <a:cs typeface="Calibri"/>
                </a:rPr>
                <a:t>Web Portal</a:t>
              </a:r>
            </a:p>
            <a:p>
              <a:pPr fontAlgn="base">
                <a:spcBef>
                  <a:spcPct val="0"/>
                </a:spcBef>
                <a:spcAft>
                  <a:spcPct val="0"/>
                </a:spcAft>
              </a:pPr>
              <a:r>
                <a:rPr lang="en-US" sz="1400" b="1" dirty="0" smtClean="0">
                  <a:solidFill>
                    <a:srgbClr val="800000"/>
                  </a:solidFill>
                  <a:latin typeface="Calibri"/>
                  <a:cs typeface="Calibri"/>
                </a:rPr>
                <a:t>Discovery, Access</a:t>
              </a:r>
            </a:p>
            <a:p>
              <a:pPr algn="r" fontAlgn="base">
                <a:spcBef>
                  <a:spcPct val="0"/>
                </a:spcBef>
                <a:spcAft>
                  <a:spcPct val="0"/>
                </a:spcAft>
              </a:pPr>
              <a:r>
                <a:rPr lang="en-US" sz="1400" b="1" dirty="0" smtClean="0">
                  <a:solidFill>
                    <a:srgbClr val="800000"/>
                  </a:solidFill>
                  <a:latin typeface="Calibri"/>
                  <a:cs typeface="Calibri"/>
                </a:rPr>
                <a:t>and Visualization</a:t>
              </a:r>
            </a:p>
          </p:txBody>
        </p:sp>
      </p:grpSp>
    </p:spTree>
    <p:extLst>
      <p:ext uri="{BB962C8B-B14F-4D97-AF65-F5344CB8AC3E}">
        <p14:creationId xmlns:p14="http://schemas.microsoft.com/office/powerpoint/2010/main" val="135820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600" dirty="0" smtClean="0"/>
              <a:t>Water Data Maps: Italian Stream Gauges</a:t>
            </a:r>
            <a:endParaRPr lang="en-US" sz="2600" dirty="0"/>
          </a:p>
        </p:txBody>
      </p:sp>
      <p:pic>
        <p:nvPicPr>
          <p:cNvPr id="8" name="Picture 7" descr="Italy streamg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5207"/>
            <a:ext cx="9144000" cy="5482793"/>
          </a:xfrm>
          <a:prstGeom prst="rect">
            <a:avLst/>
          </a:prstGeom>
        </p:spPr>
      </p:pic>
      <p:pic>
        <p:nvPicPr>
          <p:cNvPr id="9" name="Picture 8" descr="Italy streamgage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618"/>
            <a:ext cx="9144000" cy="5468382"/>
          </a:xfrm>
          <a:prstGeom prst="rect">
            <a:avLst/>
          </a:prstGeom>
        </p:spPr>
      </p:pic>
    </p:spTree>
    <p:extLst>
      <p:ext uri="{BB962C8B-B14F-4D97-AF65-F5344CB8AC3E}">
        <p14:creationId xmlns:p14="http://schemas.microsoft.com/office/powerpoint/2010/main" val="14038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Boret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slide24-Boretto w pop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1" y="457200"/>
            <a:ext cx="3811918" cy="940906"/>
          </a:xfrm>
          <a:solidFill>
            <a:schemeClr val="bg1">
              <a:alpha val="78000"/>
            </a:schemeClr>
          </a:solidFill>
        </p:spPr>
        <p:txBody>
          <a:bodyPr/>
          <a:lstStyle/>
          <a:p>
            <a:r>
              <a:rPr lang="en-US" dirty="0" smtClean="0"/>
              <a:t>Water Data Maps: </a:t>
            </a:r>
            <a:br>
              <a:rPr lang="en-US" dirty="0" smtClean="0"/>
            </a:br>
            <a:r>
              <a:rPr lang="en-US" dirty="0" smtClean="0"/>
              <a:t>Italian Stream Gauges</a:t>
            </a:r>
            <a:endParaRPr lang="en-US" dirty="0"/>
          </a:p>
        </p:txBody>
      </p:sp>
    </p:spTree>
    <p:extLst>
      <p:ext uri="{BB962C8B-B14F-4D97-AF65-F5344CB8AC3E}">
        <p14:creationId xmlns:p14="http://schemas.microsoft.com/office/powerpoint/2010/main" val="166171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Water Data Maps: </a:t>
            </a:r>
            <a:r>
              <a:rPr lang="en-US" sz="2600" dirty="0" smtClean="0"/>
              <a:t>Time Series Data Access</a:t>
            </a:r>
            <a:endParaRPr lang="en-US" sz="2600" dirty="0"/>
          </a:p>
        </p:txBody>
      </p:sp>
      <p:pic>
        <p:nvPicPr>
          <p:cNvPr id="4" name="Picture 3" descr="Italy-Po a Boretto-HIS grap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6460"/>
            <a:ext cx="9144000" cy="5241540"/>
          </a:xfrm>
          <a:prstGeom prst="rect">
            <a:avLst/>
          </a:prstGeom>
        </p:spPr>
      </p:pic>
    </p:spTree>
    <p:extLst>
      <p:ext uri="{BB962C8B-B14F-4D97-AF65-F5344CB8AC3E}">
        <p14:creationId xmlns:p14="http://schemas.microsoft.com/office/powerpoint/2010/main" val="249496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Water Data Maps: </a:t>
            </a:r>
            <a:r>
              <a:rPr lang="en-US" sz="2600" dirty="0" smtClean="0"/>
              <a:t>Global Precipitation Gauges</a:t>
            </a:r>
            <a:endParaRPr lang="en-US" sz="2600" dirty="0"/>
          </a:p>
        </p:txBody>
      </p:sp>
      <p:pic>
        <p:nvPicPr>
          <p:cNvPr id="4" name="Picture 3" descr="World Precip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6822"/>
            <a:ext cx="9144000" cy="5261178"/>
          </a:xfrm>
          <a:prstGeom prst="rect">
            <a:avLst/>
          </a:prstGeom>
        </p:spPr>
      </p:pic>
      <p:pic>
        <p:nvPicPr>
          <p:cNvPr id="5" name="Picture 4" descr="World Precip-Canada zoo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0651"/>
            <a:ext cx="9144000" cy="5257349"/>
          </a:xfrm>
          <a:prstGeom prst="rect">
            <a:avLst/>
          </a:prstGeom>
        </p:spPr>
      </p:pic>
      <p:sp>
        <p:nvSpPr>
          <p:cNvPr id="3" name="TextBox 2"/>
          <p:cNvSpPr txBox="1"/>
          <p:nvPr/>
        </p:nvSpPr>
        <p:spPr>
          <a:xfrm>
            <a:off x="6640562" y="6482604"/>
            <a:ext cx="1627070" cy="276999"/>
          </a:xfrm>
          <a:prstGeom prst="rect">
            <a:avLst/>
          </a:prstGeom>
          <a:noFill/>
        </p:spPr>
        <p:txBody>
          <a:bodyPr wrap="square" rtlCol="0">
            <a:spAutoFit/>
          </a:bodyPr>
          <a:lstStyle/>
          <a:p>
            <a:r>
              <a:rPr lang="nl-NL" sz="1200" dirty="0">
                <a:latin typeface="+mn-lt"/>
                <a:hlinkClick r:id="rId5"/>
              </a:rPr>
              <a:t>http://bit.ly/</a:t>
            </a:r>
            <a:r>
              <a:rPr lang="nl-NL" sz="1200" dirty="0" smtClean="0">
                <a:latin typeface="+mn-lt"/>
                <a:hlinkClick r:id="rId5"/>
              </a:rPr>
              <a:t>19fV1Tz</a:t>
            </a:r>
            <a:r>
              <a:rPr lang="nl-NL" sz="1200" dirty="0" smtClean="0">
                <a:latin typeface="+mn-lt"/>
              </a:rPr>
              <a:t> </a:t>
            </a:r>
            <a:endParaRPr lang="en-US" sz="1200" dirty="0">
              <a:latin typeface="+mn-lt"/>
            </a:endParaRPr>
          </a:p>
        </p:txBody>
      </p:sp>
    </p:spTree>
    <p:extLst>
      <p:ext uri="{BB962C8B-B14F-4D97-AF65-F5344CB8AC3E}">
        <p14:creationId xmlns:p14="http://schemas.microsoft.com/office/powerpoint/2010/main" val="362049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ld Precip-Canada zoom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5178"/>
            <a:ext cx="9144000" cy="5422822"/>
          </a:xfrm>
          <a:prstGeom prst="rect">
            <a:avLst/>
          </a:prstGeom>
        </p:spPr>
      </p:pic>
      <p:pic>
        <p:nvPicPr>
          <p:cNvPr id="5" name="Picture 4" descr="World Precip-Canada zoom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17"/>
            <a:ext cx="9144000" cy="5700283"/>
          </a:xfrm>
          <a:prstGeom prst="rect">
            <a:avLst/>
          </a:prstGeom>
        </p:spPr>
      </p:pic>
      <p:pic>
        <p:nvPicPr>
          <p:cNvPr id="6" name="Picture 5" descr="World Precip-Canada LoonLk met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1772"/>
            <a:ext cx="9144000" cy="5716228"/>
          </a:xfrm>
          <a:prstGeom prst="rect">
            <a:avLst/>
          </a:prstGeom>
        </p:spPr>
      </p:pic>
      <p:sp>
        <p:nvSpPr>
          <p:cNvPr id="2" name="Title 1"/>
          <p:cNvSpPr>
            <a:spLocks noGrp="1"/>
          </p:cNvSpPr>
          <p:nvPr>
            <p:ph type="title"/>
          </p:nvPr>
        </p:nvSpPr>
        <p:spPr>
          <a:xfrm>
            <a:off x="685800" y="457200"/>
            <a:ext cx="8029985" cy="484632"/>
          </a:xfrm>
        </p:spPr>
        <p:txBody>
          <a:bodyPr/>
          <a:lstStyle/>
          <a:p>
            <a:r>
              <a:rPr lang="en-US" sz="2600" dirty="0"/>
              <a:t>Water Data Maps: </a:t>
            </a:r>
            <a:r>
              <a:rPr lang="en-US" sz="2600" dirty="0" smtClean="0"/>
              <a:t>Canada Precipitation </a:t>
            </a:r>
            <a:r>
              <a:rPr lang="en-US" sz="2600" dirty="0"/>
              <a:t>Gauges</a:t>
            </a:r>
          </a:p>
        </p:txBody>
      </p:sp>
    </p:spTree>
    <p:extLst>
      <p:ext uri="{BB962C8B-B14F-4D97-AF65-F5344CB8AC3E}">
        <p14:creationId xmlns:p14="http://schemas.microsoft.com/office/powerpoint/2010/main" val="155128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Water Data Maps: Canada Precipitation </a:t>
            </a:r>
            <a:r>
              <a:rPr lang="en-US" sz="2600" dirty="0" smtClean="0"/>
              <a:t>Data</a:t>
            </a:r>
            <a:endParaRPr lang="en-US" sz="2600" dirty="0"/>
          </a:p>
        </p:txBody>
      </p:sp>
      <p:pic>
        <p:nvPicPr>
          <p:cNvPr id="3" name="Picture 2" descr="World Precip-Canada LoonLk grap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6873"/>
            <a:ext cx="9144000" cy="5281127"/>
          </a:xfrm>
          <a:prstGeom prst="rect">
            <a:avLst/>
          </a:prstGeom>
        </p:spPr>
      </p:pic>
    </p:spTree>
    <p:extLst>
      <p:ext uri="{BB962C8B-B14F-4D97-AF65-F5344CB8AC3E}">
        <p14:creationId xmlns:p14="http://schemas.microsoft.com/office/powerpoint/2010/main" val="345320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AWA map-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68" y="2420920"/>
            <a:ext cx="3618721" cy="4184954"/>
          </a:xfrm>
          <a:prstGeom prst="rect">
            <a:avLst/>
          </a:prstGeom>
        </p:spPr>
      </p:pic>
      <p:pic>
        <p:nvPicPr>
          <p:cNvPr id="10" name="Picture 9" descr="LAWA map-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571" y="2339950"/>
            <a:ext cx="2125905" cy="3313671"/>
          </a:xfrm>
          <a:prstGeom prst="rect">
            <a:avLst/>
          </a:prstGeom>
        </p:spPr>
      </p:pic>
      <p:pic>
        <p:nvPicPr>
          <p:cNvPr id="11" name="Picture 10" descr="LAWA map-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598" y="4857705"/>
            <a:ext cx="2928137" cy="2012074"/>
          </a:xfrm>
          <a:prstGeom prst="rect">
            <a:avLst/>
          </a:prstGeom>
        </p:spPr>
      </p:pic>
      <p:grpSp>
        <p:nvGrpSpPr>
          <p:cNvPr id="12" name="Group 11"/>
          <p:cNvGrpSpPr/>
          <p:nvPr/>
        </p:nvGrpSpPr>
        <p:grpSpPr>
          <a:xfrm>
            <a:off x="1895976" y="2530509"/>
            <a:ext cx="1994295" cy="1841326"/>
            <a:chOff x="1684862" y="1580285"/>
            <a:chExt cx="2066773" cy="2239545"/>
          </a:xfrm>
        </p:grpSpPr>
        <p:cxnSp>
          <p:nvCxnSpPr>
            <p:cNvPr id="20" name="Straight Connector 19"/>
            <p:cNvCxnSpPr/>
            <p:nvPr/>
          </p:nvCxnSpPr>
          <p:spPr bwMode="auto">
            <a:xfrm flipH="1">
              <a:off x="1684862" y="1580285"/>
              <a:ext cx="1863196" cy="1476898"/>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1" name="Straight Connector 20"/>
            <p:cNvCxnSpPr/>
            <p:nvPr/>
          </p:nvCxnSpPr>
          <p:spPr bwMode="auto">
            <a:xfrm flipH="1" flipV="1">
              <a:off x="1748118" y="3722723"/>
              <a:ext cx="2003517" cy="97107"/>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grpSp>
        <p:nvGrpSpPr>
          <p:cNvPr id="13" name="Group 12"/>
          <p:cNvGrpSpPr/>
          <p:nvPr/>
        </p:nvGrpSpPr>
        <p:grpSpPr>
          <a:xfrm>
            <a:off x="3291602" y="4124587"/>
            <a:ext cx="1711817" cy="1873353"/>
            <a:chOff x="3131208" y="3519110"/>
            <a:chExt cx="1774029" cy="2278499"/>
          </a:xfrm>
        </p:grpSpPr>
        <p:cxnSp>
          <p:nvCxnSpPr>
            <p:cNvPr id="18" name="Straight Connector 17"/>
            <p:cNvCxnSpPr/>
            <p:nvPr/>
          </p:nvCxnSpPr>
          <p:spPr bwMode="auto">
            <a:xfrm>
              <a:off x="4905236" y="3519110"/>
              <a:ext cx="1" cy="1803444"/>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flipH="1">
              <a:off x="3131208" y="3829525"/>
              <a:ext cx="610731" cy="1968084"/>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grpSp>
        <p:nvGrpSpPr>
          <p:cNvPr id="14" name="Group 13"/>
          <p:cNvGrpSpPr/>
          <p:nvPr/>
        </p:nvGrpSpPr>
        <p:grpSpPr>
          <a:xfrm>
            <a:off x="4030581" y="5054432"/>
            <a:ext cx="1587006" cy="616693"/>
            <a:chOff x="3897045" y="4659746"/>
            <a:chExt cx="1644682" cy="750064"/>
          </a:xfrm>
        </p:grpSpPr>
        <p:sp>
          <p:nvSpPr>
            <p:cNvPr id="16" name="Right Arrow 15"/>
            <p:cNvSpPr/>
            <p:nvPr/>
          </p:nvSpPr>
          <p:spPr bwMode="auto">
            <a:xfrm rot="20291016">
              <a:off x="4082770" y="4659746"/>
              <a:ext cx="1458957" cy="610785"/>
            </a:xfrm>
            <a:prstGeom prst="rightArrow">
              <a:avLst/>
            </a:prstGeom>
            <a:gradFill flip="none" rotWithShape="1">
              <a:gsLst>
                <a:gs pos="36000">
                  <a:schemeClr val="accent2">
                    <a:lumMod val="40000"/>
                    <a:lumOff val="60000"/>
                    <a:alpha val="72000"/>
                  </a:schemeClr>
                </a:gs>
                <a:gs pos="10000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kern="1200" cap="none" normalizeH="0" baseline="0">
                <a:ln>
                  <a:noFill/>
                </a:ln>
                <a:solidFill>
                  <a:schemeClr val="tx1"/>
                </a:solidFill>
                <a:effectLst/>
                <a:latin typeface="Arial" pitchFamily="-65" charset="0"/>
              </a:endParaRPr>
            </a:p>
          </p:txBody>
        </p:sp>
        <p:sp>
          <p:nvSpPr>
            <p:cNvPr id="17" name="Oval 16"/>
            <p:cNvSpPr/>
            <p:nvPr/>
          </p:nvSpPr>
          <p:spPr bwMode="auto">
            <a:xfrm>
              <a:off x="3897045" y="5225604"/>
              <a:ext cx="193883" cy="18420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kern="1200" cap="none" normalizeH="0" baseline="0">
                <a:ln>
                  <a:noFill/>
                </a:ln>
                <a:solidFill>
                  <a:schemeClr val="tx1"/>
                </a:solidFill>
                <a:effectLst/>
                <a:latin typeface="Arial" pitchFamily="-65" charset="0"/>
              </a:endParaRPr>
            </a:p>
          </p:txBody>
        </p:sp>
      </p:grpSp>
      <p:sp>
        <p:nvSpPr>
          <p:cNvPr id="15" name="TextBox 14"/>
          <p:cNvSpPr txBox="1"/>
          <p:nvPr/>
        </p:nvSpPr>
        <p:spPr>
          <a:xfrm>
            <a:off x="383799" y="6147578"/>
            <a:ext cx="3277910" cy="400110"/>
          </a:xfrm>
          <a:prstGeom prst="rect">
            <a:avLst/>
          </a:prstGeom>
          <a:noFill/>
        </p:spPr>
        <p:txBody>
          <a:bodyPr wrap="square" rtlCol="0">
            <a:spAutoFit/>
          </a:bodyPr>
          <a:lstStyle/>
          <a:p>
            <a:r>
              <a:rPr lang="en-US" sz="2000" kern="1200" dirty="0">
                <a:solidFill>
                  <a:srgbClr val="FFFFFF"/>
                </a:solidFill>
                <a:latin typeface="+mn-lt"/>
              </a:rPr>
              <a:t>http://www.lawa.org.nz</a:t>
            </a:r>
            <a:r>
              <a:rPr lang="en-US" sz="2000" kern="1200" dirty="0" smtClean="0">
                <a:solidFill>
                  <a:srgbClr val="FFFFFF"/>
                </a:solidFill>
                <a:latin typeface="+mn-lt"/>
              </a:rPr>
              <a:t>/ </a:t>
            </a:r>
            <a:endParaRPr lang="en-US" sz="2000" kern="1200" dirty="0">
              <a:solidFill>
                <a:srgbClr val="FFFFFF"/>
              </a:solidFill>
              <a:latin typeface="+mn-lt"/>
            </a:endParaRPr>
          </a:p>
        </p:txBody>
      </p:sp>
      <p:grpSp>
        <p:nvGrpSpPr>
          <p:cNvPr id="5" name="Group 4"/>
          <p:cNvGrpSpPr/>
          <p:nvPr/>
        </p:nvGrpSpPr>
        <p:grpSpPr>
          <a:xfrm>
            <a:off x="5737230" y="1725302"/>
            <a:ext cx="3406770" cy="5133384"/>
            <a:chOff x="28608652" y="23906660"/>
            <a:chExt cx="4750014" cy="8697326"/>
          </a:xfrm>
        </p:grpSpPr>
        <p:pic>
          <p:nvPicPr>
            <p:cNvPr id="7" name="Picture 6" descr="LAWA WQ-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08652" y="23906660"/>
              <a:ext cx="4744009" cy="7410196"/>
            </a:xfrm>
            <a:prstGeom prst="rect">
              <a:avLst/>
            </a:prstGeom>
          </p:spPr>
        </p:pic>
        <p:pic>
          <p:nvPicPr>
            <p:cNvPr id="8" name="Picture 7" descr="LAWA flow-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14657" y="28891814"/>
              <a:ext cx="4744009" cy="3712172"/>
            </a:xfrm>
            <a:prstGeom prst="rect">
              <a:avLst/>
            </a:prstGeom>
          </p:spPr>
        </p:pic>
      </p:grpSp>
      <p:pic>
        <p:nvPicPr>
          <p:cNvPr id="6" name="Picture 5"/>
          <p:cNvPicPr>
            <a:picLocks noChangeAspect="1"/>
          </p:cNvPicPr>
          <p:nvPr/>
        </p:nvPicPr>
        <p:blipFill>
          <a:blip r:embed="rId7"/>
          <a:stretch>
            <a:fillRect/>
          </a:stretch>
        </p:blipFill>
        <p:spPr>
          <a:xfrm>
            <a:off x="513005" y="894442"/>
            <a:ext cx="4148144" cy="1212662"/>
          </a:xfrm>
          <a:prstGeom prst="rect">
            <a:avLst/>
          </a:prstGeom>
        </p:spPr>
      </p:pic>
      <p:sp>
        <p:nvSpPr>
          <p:cNvPr id="24" name="Title 1"/>
          <p:cNvSpPr>
            <a:spLocks noGrp="1"/>
          </p:cNvSpPr>
          <p:nvPr>
            <p:ph type="title"/>
          </p:nvPr>
        </p:nvSpPr>
        <p:spPr>
          <a:xfrm>
            <a:off x="685800" y="457200"/>
            <a:ext cx="7312991" cy="484632"/>
          </a:xfrm>
        </p:spPr>
        <p:txBody>
          <a:bodyPr/>
          <a:lstStyle/>
          <a:p>
            <a:r>
              <a:rPr lang="en-US" sz="2600" dirty="0"/>
              <a:t>Water Data Maps: New Zealand Water Quality</a:t>
            </a:r>
          </a:p>
        </p:txBody>
      </p:sp>
    </p:spTree>
    <p:extLst>
      <p:ext uri="{BB962C8B-B14F-4D97-AF65-F5344CB8AC3E}">
        <p14:creationId xmlns:p14="http://schemas.microsoft.com/office/powerpoint/2010/main" val="13629229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1586434"/>
            <a:ext cx="9144000" cy="5271566"/>
            <a:chOff x="-2540096" y="1586434"/>
            <a:chExt cx="9144000" cy="5271566"/>
          </a:xfrm>
        </p:grpSpPr>
        <p:pic>
          <p:nvPicPr>
            <p:cNvPr id="7" name="Picture 6" descr="World Hydro R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96" y="1586434"/>
              <a:ext cx="9144000" cy="5271566"/>
            </a:xfrm>
            <a:prstGeom prst="rect">
              <a:avLst/>
            </a:prstGeom>
          </p:spPr>
        </p:pic>
        <p:sp>
          <p:nvSpPr>
            <p:cNvPr id="15" name="TextBox 14"/>
            <p:cNvSpPr txBox="1"/>
            <p:nvPr/>
          </p:nvSpPr>
          <p:spPr>
            <a:xfrm>
              <a:off x="-2029316" y="4100304"/>
              <a:ext cx="2980628" cy="461665"/>
            </a:xfrm>
            <a:prstGeom prst="rect">
              <a:avLst/>
            </a:prstGeom>
            <a:noFill/>
          </p:spPr>
          <p:txBody>
            <a:bodyPr wrap="none" rtlCol="0">
              <a:spAutoFit/>
            </a:bodyPr>
            <a:lstStyle/>
            <a:p>
              <a:r>
                <a:rPr lang="en-US" sz="2400" b="1" i="1" dirty="0" smtClean="0">
                  <a:solidFill>
                    <a:schemeClr val="bg2"/>
                  </a:solidFill>
                  <a:latin typeface="+mj-lt"/>
                </a:rPr>
                <a:t>Click to add layers</a:t>
              </a:r>
              <a:endParaRPr lang="en-US" sz="2400" b="1" i="1" dirty="0">
                <a:solidFill>
                  <a:schemeClr val="bg2"/>
                </a:solidFill>
                <a:latin typeface="+mj-lt"/>
              </a:endParaRPr>
            </a:p>
          </p:txBody>
        </p:sp>
      </p:grpSp>
      <p:pic>
        <p:nvPicPr>
          <p:cNvPr id="5" name="Picture 4" descr="World Discharge-GRDC onl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14839"/>
            <a:ext cx="9144000" cy="5243161"/>
          </a:xfrm>
          <a:prstGeom prst="rect">
            <a:avLst/>
          </a:prstGeom>
        </p:spPr>
      </p:pic>
      <p:pic>
        <p:nvPicPr>
          <p:cNvPr id="4" name="Picture 3" descr="World Discharge-GRDC coastal dat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14839"/>
            <a:ext cx="9144000" cy="5243161"/>
          </a:xfrm>
          <a:prstGeom prst="rect">
            <a:avLst/>
          </a:prstGeom>
        </p:spPr>
      </p:pic>
      <p:pic>
        <p:nvPicPr>
          <p:cNvPr id="6" name="Picture 5" descr="World Discharge-GRDC,USG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20000"/>
            <a:ext cx="9144000" cy="5238000"/>
          </a:xfrm>
          <a:prstGeom prst="rect">
            <a:avLst/>
          </a:prstGeom>
        </p:spPr>
      </p:pic>
      <p:pic>
        <p:nvPicPr>
          <p:cNvPr id="8" name="Picture 7" descr="World Discharge04-GRDC,USGS,CONAGU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11000"/>
            <a:ext cx="9144000" cy="5247000"/>
          </a:xfrm>
          <a:prstGeom prst="rect">
            <a:avLst/>
          </a:prstGeom>
        </p:spPr>
      </p:pic>
      <p:pic>
        <p:nvPicPr>
          <p:cNvPr id="9" name="Picture 8" descr="World Discharge05-plus DomRe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20000"/>
            <a:ext cx="9144000" cy="5238000"/>
          </a:xfrm>
          <a:prstGeom prst="rect">
            <a:avLst/>
          </a:prstGeom>
        </p:spPr>
      </p:pic>
      <p:pic>
        <p:nvPicPr>
          <p:cNvPr id="10" name="Picture 9" descr="World Discharge06-plus Italy,N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595461"/>
            <a:ext cx="9144000" cy="5262539"/>
          </a:xfrm>
          <a:prstGeom prst="rect">
            <a:avLst/>
          </a:prstGeom>
        </p:spPr>
      </p:pic>
      <p:sp>
        <p:nvSpPr>
          <p:cNvPr id="13" name="Title 6"/>
          <p:cNvSpPr>
            <a:spLocks noGrp="1"/>
          </p:cNvSpPr>
          <p:nvPr>
            <p:ph type="title"/>
          </p:nvPr>
        </p:nvSpPr>
        <p:spPr>
          <a:xfrm>
            <a:off x="673931" y="160445"/>
            <a:ext cx="7824663" cy="919741"/>
          </a:xfrm>
        </p:spPr>
        <p:txBody>
          <a:bodyPr/>
          <a:lstStyle/>
          <a:p>
            <a:r>
              <a:rPr lang="en-US" sz="2600" dirty="0" smtClean="0"/>
              <a:t>Example: Global map of stream gauges </a:t>
            </a:r>
            <a:r>
              <a:rPr lang="en-US" sz="2600" dirty="0" smtClean="0">
                <a:sym typeface="Wingdings"/>
              </a:rPr>
              <a:t>for getting </a:t>
            </a:r>
            <a:r>
              <a:rPr lang="en-US" sz="2600" dirty="0">
                <a:sym typeface="Wingdings"/>
              </a:rPr>
              <a:t>d</a:t>
            </a:r>
            <a:r>
              <a:rPr lang="en-US" sz="2600" dirty="0" smtClean="0">
                <a:sym typeface="Wingdings"/>
              </a:rPr>
              <a:t>ata and hydrograph at one gauge </a:t>
            </a:r>
            <a:endParaRPr lang="en-US" sz="2600" dirty="0"/>
          </a:p>
        </p:txBody>
      </p:sp>
      <p:sp>
        <p:nvSpPr>
          <p:cNvPr id="14" name="Content Placeholder 9"/>
          <p:cNvSpPr txBox="1">
            <a:spLocks/>
          </p:cNvSpPr>
          <p:nvPr/>
        </p:nvSpPr>
        <p:spPr>
          <a:xfrm>
            <a:off x="591711" y="985225"/>
            <a:ext cx="7772400" cy="2306267"/>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9pPr>
          </a:lstStyle>
          <a:p>
            <a:pPr marL="0" indent="0">
              <a:buNone/>
            </a:pPr>
            <a:r>
              <a:rPr lang="en-US" sz="1100" u="sng" dirty="0">
                <a:solidFill>
                  <a:schemeClr val="tx2">
                    <a:lumMod val="10000"/>
                    <a:lumOff val="90000"/>
                  </a:schemeClr>
                </a:solidFill>
                <a:hlinkClick r:id="rId10"/>
              </a:rPr>
              <a:t>http://geoss.maps.arcgis.com/home/webmap/viewer.html?webmap=</a:t>
            </a:r>
            <a:r>
              <a:rPr lang="en-US" sz="1100" u="sng" dirty="0" smtClean="0">
                <a:solidFill>
                  <a:schemeClr val="tx2">
                    <a:lumMod val="10000"/>
                    <a:lumOff val="90000"/>
                  </a:schemeClr>
                </a:solidFill>
                <a:hlinkClick r:id="rId10"/>
              </a:rPr>
              <a:t>5efcdfb27d744e3ea65eaf58c06f9d0c</a:t>
            </a:r>
            <a:r>
              <a:rPr lang="en-US" sz="1100" u="sng" dirty="0" smtClean="0">
                <a:solidFill>
                  <a:schemeClr val="tx2">
                    <a:lumMod val="10000"/>
                    <a:lumOff val="90000"/>
                  </a:schemeClr>
                </a:solidFill>
              </a:rPr>
              <a:t> </a:t>
            </a:r>
            <a:endParaRPr lang="en-US" sz="1600" i="1" dirty="0">
              <a:solidFill>
                <a:schemeClr val="tx2">
                  <a:lumMod val="10000"/>
                  <a:lumOff val="90000"/>
                </a:schemeClr>
              </a:solidFill>
            </a:endParaRPr>
          </a:p>
          <a:p>
            <a:pPr marL="0" indent="0">
              <a:buFontTx/>
              <a:buNone/>
            </a:pPr>
            <a:r>
              <a:rPr lang="en-US" sz="2000" i="1" dirty="0" smtClean="0">
                <a:solidFill>
                  <a:schemeClr val="tx1">
                    <a:lumMod val="65000"/>
                    <a:lumOff val="35000"/>
                  </a:schemeClr>
                </a:solidFill>
              </a:rPr>
              <a:t>Esri ArcGIS Online web map viewer</a:t>
            </a:r>
            <a:endParaRPr lang="en-US" sz="2000" i="1" dirty="0">
              <a:solidFill>
                <a:schemeClr val="tx1">
                  <a:lumMod val="65000"/>
                  <a:lumOff val="35000"/>
                </a:schemeClr>
              </a:solidFill>
            </a:endParaRPr>
          </a:p>
        </p:txBody>
      </p:sp>
      <p:sp>
        <p:nvSpPr>
          <p:cNvPr id="2" name="TextBox 1"/>
          <p:cNvSpPr txBox="1"/>
          <p:nvPr/>
        </p:nvSpPr>
        <p:spPr>
          <a:xfrm>
            <a:off x="6667017" y="6482604"/>
            <a:ext cx="1600614" cy="276999"/>
          </a:xfrm>
          <a:prstGeom prst="rect">
            <a:avLst/>
          </a:prstGeom>
          <a:noFill/>
        </p:spPr>
        <p:txBody>
          <a:bodyPr wrap="square" rtlCol="0">
            <a:spAutoFit/>
          </a:bodyPr>
          <a:lstStyle/>
          <a:p>
            <a:r>
              <a:rPr lang="en-US" sz="1200" dirty="0">
                <a:solidFill>
                  <a:schemeClr val="accent4"/>
                </a:solidFill>
                <a:latin typeface="+mn-lt"/>
              </a:rPr>
              <a:t>http://</a:t>
            </a:r>
            <a:r>
              <a:rPr lang="en-US" sz="1200" dirty="0" err="1">
                <a:solidFill>
                  <a:schemeClr val="accent4"/>
                </a:solidFill>
                <a:latin typeface="+mn-lt"/>
              </a:rPr>
              <a:t>bit.ly</a:t>
            </a:r>
            <a:r>
              <a:rPr lang="en-US" sz="1200" dirty="0">
                <a:solidFill>
                  <a:schemeClr val="accent4"/>
                </a:solidFill>
                <a:latin typeface="+mn-lt"/>
              </a:rPr>
              <a:t>/1ERSyva </a:t>
            </a:r>
          </a:p>
        </p:txBody>
      </p:sp>
      <p:sp>
        <p:nvSpPr>
          <p:cNvPr id="3" name="TextBox 2"/>
          <p:cNvSpPr txBox="1"/>
          <p:nvPr/>
        </p:nvSpPr>
        <p:spPr>
          <a:xfrm>
            <a:off x="124245" y="5191698"/>
            <a:ext cx="6466387" cy="1569660"/>
          </a:xfrm>
          <a:prstGeom prst="rect">
            <a:avLst/>
          </a:prstGeom>
          <a:solidFill>
            <a:schemeClr val="tx1">
              <a:lumMod val="50000"/>
              <a:lumOff val="50000"/>
              <a:alpha val="48000"/>
            </a:schemeClr>
          </a:solidFill>
        </p:spPr>
        <p:txBody>
          <a:bodyPr wrap="square" rtlCol="0">
            <a:spAutoFit/>
          </a:bodyPr>
          <a:lstStyle/>
          <a:p>
            <a:pPr marL="342900" indent="-342900">
              <a:buAutoNum type="arabicPeriod"/>
            </a:pPr>
            <a:r>
              <a:rPr lang="en-US" sz="1600" b="1" dirty="0" smtClean="0">
                <a:solidFill>
                  <a:srgbClr val="FFFF00"/>
                </a:solidFill>
                <a:latin typeface="+mj-lt"/>
              </a:rPr>
              <a:t>WMO GRDC (gauge descriptions only, no water data)</a:t>
            </a:r>
          </a:p>
          <a:p>
            <a:pPr marL="342900" indent="-342900">
              <a:buAutoNum type="arabicPeriod"/>
            </a:pPr>
            <a:r>
              <a:rPr lang="en-US" sz="1600" b="1" dirty="0" smtClean="0">
                <a:solidFill>
                  <a:srgbClr val="660066"/>
                </a:solidFill>
                <a:latin typeface="+mj-lt"/>
              </a:rPr>
              <a:t>Kisters GRDC (WaterML 2 data for OGC Surface Water IE) </a:t>
            </a:r>
          </a:p>
          <a:p>
            <a:pPr marL="342900" indent="-342900">
              <a:buAutoNum type="arabicPeriod"/>
            </a:pPr>
            <a:r>
              <a:rPr lang="en-US" sz="1600" b="1" dirty="0" smtClean="0">
                <a:solidFill>
                  <a:srgbClr val="000090"/>
                </a:solidFill>
                <a:latin typeface="+mj-lt"/>
              </a:rPr>
              <a:t>USGS NWIS (most have real-time data)</a:t>
            </a:r>
          </a:p>
          <a:p>
            <a:pPr marL="342900" indent="-342900">
              <a:buAutoNum type="arabicPeriod"/>
            </a:pPr>
            <a:r>
              <a:rPr lang="en-US" sz="1600" b="1" dirty="0" smtClean="0">
                <a:solidFill>
                  <a:srgbClr val="008000"/>
                </a:solidFill>
                <a:latin typeface="+mj-lt"/>
              </a:rPr>
              <a:t>Mexico (some with historical data, hosted by </a:t>
            </a:r>
            <a:r>
              <a:rPr lang="en-US" sz="1600" b="1" dirty="0" err="1" smtClean="0">
                <a:solidFill>
                  <a:srgbClr val="008000"/>
                </a:solidFill>
                <a:latin typeface="+mj-lt"/>
              </a:rPr>
              <a:t>Univ</a:t>
            </a:r>
            <a:r>
              <a:rPr lang="en-US" sz="1600" b="1" dirty="0" smtClean="0">
                <a:solidFill>
                  <a:srgbClr val="008000"/>
                </a:solidFill>
                <a:latin typeface="+mj-lt"/>
              </a:rPr>
              <a:t> of Texas)</a:t>
            </a:r>
          </a:p>
          <a:p>
            <a:pPr marL="342900" indent="-342900">
              <a:buAutoNum type="arabicPeriod"/>
            </a:pPr>
            <a:r>
              <a:rPr lang="en-US" sz="1600" b="1" dirty="0" smtClean="0">
                <a:solidFill>
                  <a:srgbClr val="FF0000"/>
                </a:solidFill>
                <a:latin typeface="+mj-lt"/>
              </a:rPr>
              <a:t>Dominican Republic (historical data hosted by BYU)</a:t>
            </a:r>
          </a:p>
          <a:p>
            <a:pPr marL="342900" indent="-342900">
              <a:buAutoNum type="arabicPeriod"/>
            </a:pPr>
            <a:r>
              <a:rPr lang="en-US" sz="1600" b="1" dirty="0" smtClean="0">
                <a:solidFill>
                  <a:srgbClr val="008000"/>
                </a:solidFill>
                <a:latin typeface="+mj-lt"/>
              </a:rPr>
              <a:t>Italy &amp; New Zealand (real-time data, developed for AIP-6)</a:t>
            </a:r>
            <a:endParaRPr lang="en-US" sz="1600" b="1" dirty="0">
              <a:solidFill>
                <a:srgbClr val="008000"/>
              </a:solidFill>
              <a:latin typeface="+mj-lt"/>
            </a:endParaRPr>
          </a:p>
        </p:txBody>
      </p:sp>
    </p:spTree>
    <p:extLst>
      <p:ext uri="{BB962C8B-B14F-4D97-AF65-F5344CB8AC3E}">
        <p14:creationId xmlns:p14="http://schemas.microsoft.com/office/powerpoint/2010/main" val="2788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076593" cy="484632"/>
          </a:xfrm>
        </p:spPr>
        <p:txBody>
          <a:bodyPr anchor="t" anchorCtr="0"/>
          <a:lstStyle/>
          <a:p>
            <a:r>
              <a:rPr lang="en-US" sz="2600" dirty="0" smtClean="0"/>
              <a:t>Integrated </a:t>
            </a:r>
            <a:r>
              <a:rPr lang="en-US" sz="2600" dirty="0"/>
              <a:t>gridded &amp; time series data sources</a:t>
            </a:r>
            <a:br>
              <a:rPr lang="en-US" sz="2600" dirty="0"/>
            </a:br>
            <a:endParaRPr lang="en-US" sz="2600" dirty="0"/>
          </a:p>
        </p:txBody>
      </p:sp>
      <p:sp>
        <p:nvSpPr>
          <p:cNvPr id="3" name="Content Placeholder 2"/>
          <p:cNvSpPr>
            <a:spLocks noGrp="1"/>
          </p:cNvSpPr>
          <p:nvPr>
            <p:ph idx="4294967295"/>
          </p:nvPr>
        </p:nvSpPr>
        <p:spPr>
          <a:xfrm>
            <a:off x="139826" y="1013487"/>
            <a:ext cx="7772400" cy="4800600"/>
          </a:xfrm>
        </p:spPr>
        <p:txBody>
          <a:bodyPr/>
          <a:lstStyle/>
          <a:p>
            <a:r>
              <a:rPr lang="en-US" sz="2000" dirty="0" smtClean="0"/>
              <a:t>Many data sources and model-output are created as continuous grids of a variable over the earth at a point in time</a:t>
            </a:r>
          </a:p>
          <a:p>
            <a:r>
              <a:rPr lang="en-US" sz="2000" dirty="0" smtClean="0"/>
              <a:t>NASA is integrating </a:t>
            </a:r>
            <a:br>
              <a:rPr lang="en-US" sz="2000" dirty="0" smtClean="0"/>
            </a:br>
            <a:r>
              <a:rPr lang="en-US" sz="2000" dirty="0" smtClean="0"/>
              <a:t>soil moisture grids </a:t>
            </a:r>
            <a:br>
              <a:rPr lang="en-US" sz="2000" dirty="0" smtClean="0"/>
            </a:br>
            <a:r>
              <a:rPr lang="en-US" sz="2000" dirty="0" smtClean="0"/>
              <a:t>to generate </a:t>
            </a:r>
            <a:br>
              <a:rPr lang="en-US" sz="2000" dirty="0" smtClean="0"/>
            </a:br>
            <a:r>
              <a:rPr lang="en-US" sz="2000" dirty="0" smtClean="0"/>
              <a:t>time series at </a:t>
            </a:r>
            <a:br>
              <a:rPr lang="en-US" sz="2000" dirty="0" smtClean="0"/>
            </a:br>
            <a:r>
              <a:rPr lang="en-US" sz="2000" dirty="0" smtClean="0"/>
              <a:t>discrete locations</a:t>
            </a:r>
            <a:br>
              <a:rPr lang="en-US" sz="2000" dirty="0" smtClean="0"/>
            </a:br>
            <a:r>
              <a:rPr lang="en-US" sz="2000" dirty="0" smtClean="0"/>
              <a:t>(data rods)</a:t>
            </a:r>
          </a:p>
          <a:p>
            <a:r>
              <a:rPr lang="en-US" sz="2000" dirty="0" smtClean="0"/>
              <a:t>This grid is from </a:t>
            </a:r>
            <a:br>
              <a:rPr lang="en-US" sz="2000" dirty="0" smtClean="0"/>
            </a:br>
            <a:r>
              <a:rPr lang="en-US" sz="2000" dirty="0" smtClean="0"/>
              <a:t>NASA’s </a:t>
            </a:r>
            <a:r>
              <a:rPr lang="en-US" sz="2000" b="1" dirty="0">
                <a:solidFill>
                  <a:srgbClr val="0000FF"/>
                </a:solidFill>
                <a:latin typeface="+mj-lt"/>
              </a:rPr>
              <a:t>G</a:t>
            </a:r>
            <a:r>
              <a:rPr lang="en-US" sz="2000" b="1" dirty="0" smtClean="0">
                <a:solidFill>
                  <a:srgbClr val="0000FF"/>
                </a:solidFill>
                <a:latin typeface="+mj-lt"/>
              </a:rPr>
              <a:t>lobal Land</a:t>
            </a:r>
            <a:r>
              <a:rPr lang="en-US" sz="2000" dirty="0" smtClean="0">
                <a:solidFill>
                  <a:srgbClr val="0000FF"/>
                </a:solidFill>
              </a:rPr>
              <a:t> </a:t>
            </a:r>
            <a:br>
              <a:rPr lang="en-US" sz="2000" dirty="0" smtClean="0">
                <a:solidFill>
                  <a:srgbClr val="0000FF"/>
                </a:solidFill>
              </a:rPr>
            </a:br>
            <a:r>
              <a:rPr lang="en-US" sz="2000" b="1" dirty="0" smtClean="0">
                <a:solidFill>
                  <a:srgbClr val="0000FF"/>
                </a:solidFill>
                <a:latin typeface="+mj-lt"/>
              </a:rPr>
              <a:t>Data Assimilation</a:t>
            </a:r>
            <a:r>
              <a:rPr lang="en-US" sz="2000" b="1" dirty="0">
                <a:solidFill>
                  <a:srgbClr val="0000FF"/>
                </a:solidFill>
                <a:latin typeface="+mj-lt"/>
              </a:rPr>
              <a:t/>
            </a:r>
            <a:br>
              <a:rPr lang="en-US" sz="2000" b="1" dirty="0">
                <a:solidFill>
                  <a:srgbClr val="0000FF"/>
                </a:solidFill>
                <a:latin typeface="+mj-lt"/>
              </a:rPr>
            </a:br>
            <a:r>
              <a:rPr lang="en-US" sz="2000" b="1" dirty="0">
                <a:solidFill>
                  <a:srgbClr val="0000FF"/>
                </a:solidFill>
                <a:latin typeface="+mj-lt"/>
              </a:rPr>
              <a:t>System </a:t>
            </a:r>
            <a:r>
              <a:rPr lang="en-US" sz="2000" b="1" dirty="0" smtClean="0">
                <a:solidFill>
                  <a:srgbClr val="0000FF"/>
                </a:solidFill>
                <a:latin typeface="+mj-lt"/>
              </a:rPr>
              <a:t>(GLDAS)</a:t>
            </a:r>
            <a:endParaRPr lang="en-US" sz="2000" b="1" dirty="0">
              <a:solidFill>
                <a:srgbClr val="0000FF"/>
              </a:solidFill>
              <a:latin typeface="+mj-lt"/>
            </a:endParaRPr>
          </a:p>
        </p:txBody>
      </p:sp>
      <p:pic>
        <p:nvPicPr>
          <p:cNvPr id="4" name="Picture 3" descr="Gridded2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877" y="2319365"/>
            <a:ext cx="5772288" cy="4164482"/>
          </a:xfrm>
          <a:prstGeom prst="rect">
            <a:avLst/>
          </a:prstGeom>
        </p:spPr>
      </p:pic>
    </p:spTree>
    <p:extLst>
      <p:ext uri="{BB962C8B-B14F-4D97-AF65-F5344CB8AC3E}">
        <p14:creationId xmlns:p14="http://schemas.microsoft.com/office/powerpoint/2010/main" val="6087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Land Data Assimilation System: </a:t>
            </a:r>
            <a:br>
              <a:rPr lang="en-US" dirty="0" smtClean="0"/>
            </a:br>
            <a:r>
              <a:rPr lang="en-US" i="1" dirty="0" smtClean="0"/>
              <a:t>Grid and time series globally</a:t>
            </a:r>
            <a:endParaRPr lang="en-US" i="1" dirty="0"/>
          </a:p>
        </p:txBody>
      </p:sp>
      <p:pic>
        <p:nvPicPr>
          <p:cNvPr id="3" name="Picture 2" descr="World Soil Moistur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6250"/>
            <a:ext cx="9144000" cy="5111750"/>
          </a:xfrm>
          <a:prstGeom prst="rect">
            <a:avLst/>
          </a:prstGeom>
        </p:spPr>
      </p:pic>
      <p:pic>
        <p:nvPicPr>
          <p:cNvPr id="5" name="Picture 4" descr="World Soil Moisture-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2600"/>
            <a:ext cx="9144000" cy="5105400"/>
          </a:xfrm>
          <a:prstGeom prst="rect">
            <a:avLst/>
          </a:prstGeom>
        </p:spPr>
      </p:pic>
      <p:pic>
        <p:nvPicPr>
          <p:cNvPr id="6" name="Picture 5" descr="World Soil Moisture-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52600"/>
            <a:ext cx="9144000" cy="5105400"/>
          </a:xfrm>
          <a:prstGeom prst="rect">
            <a:avLst/>
          </a:prstGeom>
        </p:spPr>
      </p:pic>
      <p:pic>
        <p:nvPicPr>
          <p:cNvPr id="7" name="Picture 6" descr="World Soil Moisture-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2600"/>
            <a:ext cx="9144000" cy="5105400"/>
          </a:xfrm>
          <a:prstGeom prst="rect">
            <a:avLst/>
          </a:prstGeom>
        </p:spPr>
      </p:pic>
      <p:pic>
        <p:nvPicPr>
          <p:cNvPr id="9" name="Picture 8" descr="World Soil Moisture-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46250"/>
            <a:ext cx="9144000" cy="5111750"/>
          </a:xfrm>
          <a:prstGeom prst="rect">
            <a:avLst/>
          </a:prstGeom>
        </p:spPr>
      </p:pic>
      <p:pic>
        <p:nvPicPr>
          <p:cNvPr id="10" name="Picture 9" descr="World Soil Moisture-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58950"/>
            <a:ext cx="9144000" cy="5099050"/>
          </a:xfrm>
          <a:prstGeom prst="rect">
            <a:avLst/>
          </a:prstGeom>
        </p:spPr>
      </p:pic>
      <p:pic>
        <p:nvPicPr>
          <p:cNvPr id="11" name="Picture 10" descr="World Soil Moisture-7.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752600"/>
            <a:ext cx="9144000" cy="5105400"/>
          </a:xfrm>
          <a:prstGeom prst="rect">
            <a:avLst/>
          </a:prstGeom>
        </p:spPr>
      </p:pic>
      <p:sp>
        <p:nvSpPr>
          <p:cNvPr id="4" name="TextBox 3"/>
          <p:cNvSpPr txBox="1"/>
          <p:nvPr/>
        </p:nvSpPr>
        <p:spPr>
          <a:xfrm>
            <a:off x="5159001" y="1812483"/>
            <a:ext cx="1547701" cy="276999"/>
          </a:xfrm>
          <a:prstGeom prst="rect">
            <a:avLst/>
          </a:prstGeom>
          <a:noFill/>
        </p:spPr>
        <p:txBody>
          <a:bodyPr wrap="square" rtlCol="0">
            <a:spAutoFit/>
          </a:bodyPr>
          <a:lstStyle/>
          <a:p>
            <a:r>
              <a:rPr lang="en-US" sz="1200" dirty="0" smtClean="0">
                <a:solidFill>
                  <a:srgbClr val="7F7F7F"/>
                </a:solidFill>
                <a:latin typeface="+mn-lt"/>
                <a:hlinkClick r:id="rId10"/>
              </a:rPr>
              <a:t>http</a:t>
            </a:r>
            <a:r>
              <a:rPr lang="en-US" sz="1200" dirty="0">
                <a:solidFill>
                  <a:srgbClr val="7F7F7F"/>
                </a:solidFill>
                <a:latin typeface="+mn-lt"/>
                <a:hlinkClick r:id="rId10"/>
              </a:rPr>
              <a:t>://bit.ly/</a:t>
            </a:r>
            <a:r>
              <a:rPr lang="en-US" sz="1200" dirty="0" smtClean="0">
                <a:solidFill>
                  <a:srgbClr val="7F7F7F"/>
                </a:solidFill>
                <a:latin typeface="+mn-lt"/>
                <a:hlinkClick r:id="rId10"/>
              </a:rPr>
              <a:t>J2I43m</a:t>
            </a:r>
            <a:r>
              <a:rPr lang="en-US" sz="1200" dirty="0" smtClean="0">
                <a:solidFill>
                  <a:srgbClr val="7F7F7F"/>
                </a:solidFill>
                <a:latin typeface="+mn-lt"/>
              </a:rPr>
              <a:t> </a:t>
            </a:r>
            <a:endParaRPr lang="en-US" sz="1200" dirty="0">
              <a:solidFill>
                <a:srgbClr val="7F7F7F"/>
              </a:solidFill>
              <a:latin typeface="+mn-lt"/>
            </a:endParaRPr>
          </a:p>
        </p:txBody>
      </p:sp>
    </p:spTree>
    <p:extLst>
      <p:ext uri="{BB962C8B-B14F-4D97-AF65-F5344CB8AC3E}">
        <p14:creationId xmlns:p14="http://schemas.microsoft.com/office/powerpoint/2010/main" val="52010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4148" y="224183"/>
            <a:ext cx="7312991" cy="484632"/>
          </a:xfrm>
        </p:spPr>
        <p:txBody>
          <a:bodyPr>
            <a:noAutofit/>
          </a:bodyPr>
          <a:lstStyle/>
          <a:p>
            <a:r>
              <a:rPr lang="en-US" sz="3200" dirty="0" smtClean="0"/>
              <a:t>Comparing time series</a:t>
            </a:r>
            <a:endParaRPr lang="en-US" sz="3200" dirty="0"/>
          </a:p>
        </p:txBody>
      </p:sp>
      <p:sp>
        <p:nvSpPr>
          <p:cNvPr id="4" name="TextBox 3"/>
          <p:cNvSpPr txBox="1"/>
          <p:nvPr/>
        </p:nvSpPr>
        <p:spPr>
          <a:xfrm>
            <a:off x="2005944" y="2482012"/>
            <a:ext cx="6349749" cy="369332"/>
          </a:xfrm>
          <a:prstGeom prst="rect">
            <a:avLst/>
          </a:prstGeom>
          <a:noFill/>
        </p:spPr>
        <p:txBody>
          <a:bodyPr wrap="square" rtlCol="0">
            <a:spAutoFit/>
          </a:bodyPr>
          <a:lstStyle/>
          <a:p>
            <a:endParaRPr lang="en-US" dirty="0"/>
          </a:p>
        </p:txBody>
      </p:sp>
      <p:pic>
        <p:nvPicPr>
          <p:cNvPr id="5" name="Picture 4" descr="GLDAS map of Kore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3387"/>
            <a:ext cx="9144000" cy="5844613"/>
          </a:xfrm>
          <a:prstGeom prst="rect">
            <a:avLst/>
          </a:prstGeom>
        </p:spPr>
      </p:pic>
      <p:sp>
        <p:nvSpPr>
          <p:cNvPr id="2" name="TextBox 1"/>
          <p:cNvSpPr txBox="1"/>
          <p:nvPr/>
        </p:nvSpPr>
        <p:spPr>
          <a:xfrm>
            <a:off x="4430247" y="1133866"/>
            <a:ext cx="2630932" cy="287246"/>
          </a:xfrm>
          <a:prstGeom prst="rect">
            <a:avLst/>
          </a:prstGeom>
          <a:noFill/>
          <a:effectLst/>
        </p:spPr>
        <p:txBody>
          <a:bodyPr wrap="square" lIns="0" tIns="0" rIns="0" bIns="0" rtlCol="0">
            <a:noAutofit/>
          </a:bodyPr>
          <a:lstStyle/>
          <a:p>
            <a:pPr>
              <a:lnSpc>
                <a:spcPts val="1800"/>
              </a:lnSpc>
            </a:pPr>
            <a:r>
              <a:rPr lang="en-US" sz="1200" dirty="0">
                <a:latin typeface="+mn-lt"/>
                <a:hlinkClick r:id="rId4"/>
              </a:rPr>
              <a:t>http://bit.ly/</a:t>
            </a:r>
            <a:r>
              <a:rPr lang="en-US" sz="1200" dirty="0" smtClean="0">
                <a:latin typeface="+mn-lt"/>
                <a:hlinkClick r:id="rId4"/>
              </a:rPr>
              <a:t>1HFcGlO</a:t>
            </a:r>
            <a:r>
              <a:rPr lang="en-US" sz="1200" dirty="0" smtClean="0">
                <a:latin typeface="+mn-lt"/>
              </a:rPr>
              <a:t> </a:t>
            </a:r>
            <a:endParaRPr lang="en-US" sz="1200" b="1" dirty="0" smtClean="0">
              <a:latin typeface="+mn-lt"/>
              <a:ea typeface="+mn-ea"/>
              <a:cs typeface="+mn-cs"/>
            </a:endParaRPr>
          </a:p>
        </p:txBody>
      </p:sp>
    </p:spTree>
    <p:extLst>
      <p:ext uri="{BB962C8B-B14F-4D97-AF65-F5344CB8AC3E}">
        <p14:creationId xmlns:p14="http://schemas.microsoft.com/office/powerpoint/2010/main" val="254139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GLDAS Prototype Viewer</a:t>
            </a:r>
            <a:endParaRPr lang="en-US" dirty="0"/>
          </a:p>
        </p:txBody>
      </p:sp>
      <p:pic>
        <p:nvPicPr>
          <p:cNvPr id="3" name="Picture 2" descr="GLDAS map of SE Asi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9483"/>
            <a:ext cx="5152231" cy="3864173"/>
          </a:xfrm>
          <a:prstGeom prst="rect">
            <a:avLst/>
          </a:prstGeom>
        </p:spPr>
      </p:pic>
      <p:pic>
        <p:nvPicPr>
          <p:cNvPr id="4" name="Picture 3" descr="GLDAS coverage of SE Asi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924" y="3098414"/>
            <a:ext cx="5772174" cy="3759586"/>
          </a:xfrm>
          <a:prstGeom prst="rect">
            <a:avLst/>
          </a:prstGeom>
        </p:spPr>
      </p:pic>
      <p:sp>
        <p:nvSpPr>
          <p:cNvPr id="6" name="TextBox 5"/>
          <p:cNvSpPr txBox="1"/>
          <p:nvPr/>
        </p:nvSpPr>
        <p:spPr>
          <a:xfrm>
            <a:off x="5322343" y="1103630"/>
            <a:ext cx="1481789" cy="226774"/>
          </a:xfrm>
          <a:prstGeom prst="rect">
            <a:avLst/>
          </a:prstGeom>
          <a:noFill/>
          <a:effectLst/>
        </p:spPr>
        <p:txBody>
          <a:bodyPr wrap="square" lIns="0" tIns="0" rIns="0" bIns="0" rtlCol="0">
            <a:noAutofit/>
          </a:bodyPr>
          <a:lstStyle/>
          <a:p>
            <a:pPr>
              <a:lnSpc>
                <a:spcPts val="1800"/>
              </a:lnSpc>
            </a:pPr>
            <a:r>
              <a:rPr lang="en-US" sz="1100" dirty="0">
                <a:latin typeface="+mn-lt"/>
                <a:hlinkClick r:id="rId5"/>
              </a:rPr>
              <a:t>http://bit.ly/</a:t>
            </a:r>
            <a:r>
              <a:rPr lang="en-US" sz="1100" dirty="0" smtClean="0">
                <a:latin typeface="+mn-lt"/>
                <a:hlinkClick r:id="rId5"/>
              </a:rPr>
              <a:t>1tkgyPi</a:t>
            </a:r>
            <a:r>
              <a:rPr lang="en-US" sz="1100" dirty="0" smtClean="0">
                <a:latin typeface="+mn-lt"/>
              </a:rPr>
              <a:t>  </a:t>
            </a:r>
            <a:endParaRPr lang="en-US" sz="1100" b="1" dirty="0" smtClean="0">
              <a:latin typeface="+mn-lt"/>
              <a:ea typeface="+mn-ea"/>
              <a:cs typeface="+mn-cs"/>
            </a:endParaRPr>
          </a:p>
        </p:txBody>
      </p:sp>
      <p:sp>
        <p:nvSpPr>
          <p:cNvPr id="7" name="TextBox 6"/>
          <p:cNvSpPr txBox="1"/>
          <p:nvPr/>
        </p:nvSpPr>
        <p:spPr>
          <a:xfrm>
            <a:off x="5292104" y="1602531"/>
            <a:ext cx="3851896" cy="1421112"/>
          </a:xfrm>
          <a:prstGeom prst="rect">
            <a:avLst/>
          </a:prstGeom>
          <a:noFill/>
          <a:effectLst/>
        </p:spPr>
        <p:txBody>
          <a:bodyPr wrap="square" lIns="0" tIns="0" rIns="0" bIns="0" rtlCol="0">
            <a:noAutofit/>
          </a:bodyPr>
          <a:lstStyle/>
          <a:p>
            <a:pPr marL="285750" indent="-285750" algn="l" eaLnBrk="0" hangingPunct="0">
              <a:lnSpc>
                <a:spcPts val="1800"/>
              </a:lnSpc>
              <a:buFont typeface="Arial"/>
              <a:buChar char="•"/>
            </a:pPr>
            <a:r>
              <a:rPr lang="en-US" dirty="0" smtClean="0">
                <a:latin typeface="+mn-lt"/>
                <a:ea typeface="+mn-ea"/>
                <a:cs typeface="+mn-cs"/>
              </a:rPr>
              <a:t>NASA GLDAS application shows a “representative” (not current) soil moisture map </a:t>
            </a:r>
          </a:p>
          <a:p>
            <a:pPr algn="l" eaLnBrk="0" hangingPunct="0">
              <a:lnSpc>
                <a:spcPts val="1800"/>
              </a:lnSpc>
            </a:pPr>
            <a:endParaRPr lang="en-US" dirty="0" smtClean="0">
              <a:latin typeface="+mn-lt"/>
              <a:ea typeface="+mn-ea"/>
              <a:cs typeface="+mn-cs"/>
            </a:endParaRPr>
          </a:p>
          <a:p>
            <a:pPr marL="285750" indent="-285750" algn="l" eaLnBrk="0" hangingPunct="0">
              <a:lnSpc>
                <a:spcPts val="1800"/>
              </a:lnSpc>
              <a:buFont typeface="Arial"/>
              <a:buChar char="•"/>
            </a:pPr>
            <a:r>
              <a:rPr lang="en-US" dirty="0" smtClean="0">
                <a:latin typeface="+mn-lt"/>
                <a:ea typeface="+mn-ea"/>
                <a:cs typeface="+mn-cs"/>
              </a:rPr>
              <a:t>Zoom into the map to see 25km x 25km grid cell coverage</a:t>
            </a:r>
          </a:p>
        </p:txBody>
      </p:sp>
      <p:sp>
        <p:nvSpPr>
          <p:cNvPr id="8" name="TextBox 7"/>
          <p:cNvSpPr txBox="1"/>
          <p:nvPr/>
        </p:nvSpPr>
        <p:spPr>
          <a:xfrm>
            <a:off x="228001" y="6062403"/>
            <a:ext cx="3851896" cy="500119"/>
          </a:xfrm>
          <a:prstGeom prst="rect">
            <a:avLst/>
          </a:prstGeom>
          <a:noFill/>
          <a:effectLst/>
        </p:spPr>
        <p:txBody>
          <a:bodyPr wrap="square" lIns="0" tIns="0" rIns="0" bIns="0" rtlCol="0">
            <a:noAutofit/>
          </a:bodyPr>
          <a:lstStyle/>
          <a:p>
            <a:pPr algn="l" eaLnBrk="0" hangingPunct="0">
              <a:lnSpc>
                <a:spcPts val="1800"/>
              </a:lnSpc>
            </a:pPr>
            <a:r>
              <a:rPr lang="en-US" i="1" dirty="0" smtClean="0">
                <a:solidFill>
                  <a:schemeClr val="tx1">
                    <a:lumMod val="65000"/>
                    <a:lumOff val="35000"/>
                  </a:schemeClr>
                </a:solidFill>
                <a:latin typeface="+mn-lt"/>
                <a:ea typeface="+mn-ea"/>
                <a:cs typeface="+mn-cs"/>
              </a:rPr>
              <a:t>Continued next slide… </a:t>
            </a:r>
          </a:p>
        </p:txBody>
      </p:sp>
    </p:spTree>
    <p:extLst>
      <p:ext uri="{BB962C8B-B14F-4D97-AF65-F5344CB8AC3E}">
        <p14:creationId xmlns:p14="http://schemas.microsoft.com/office/powerpoint/2010/main" val="367793259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DAS coverage of Bandu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2377"/>
            <a:ext cx="9144000" cy="5875624"/>
          </a:xfrm>
          <a:prstGeom prst="rect">
            <a:avLst/>
          </a:prstGeom>
        </p:spPr>
      </p:pic>
      <p:sp>
        <p:nvSpPr>
          <p:cNvPr id="4" name="Title 1"/>
          <p:cNvSpPr>
            <a:spLocks noGrp="1"/>
          </p:cNvSpPr>
          <p:nvPr>
            <p:ph type="title"/>
          </p:nvPr>
        </p:nvSpPr>
        <p:spPr>
          <a:xfrm>
            <a:off x="685800" y="457200"/>
            <a:ext cx="7312991" cy="484632"/>
          </a:xfrm>
        </p:spPr>
        <p:txBody>
          <a:bodyPr/>
          <a:lstStyle/>
          <a:p>
            <a:r>
              <a:rPr lang="en-US" dirty="0" smtClean="0"/>
              <a:t>NASA GLDAS Prototype Viewer</a:t>
            </a:r>
            <a:endParaRPr lang="en-US" dirty="0"/>
          </a:p>
        </p:txBody>
      </p:sp>
      <p:sp>
        <p:nvSpPr>
          <p:cNvPr id="5" name="TextBox 4"/>
          <p:cNvSpPr txBox="1"/>
          <p:nvPr/>
        </p:nvSpPr>
        <p:spPr>
          <a:xfrm>
            <a:off x="-1" y="3734199"/>
            <a:ext cx="3931277" cy="2932933"/>
          </a:xfrm>
          <a:prstGeom prst="rect">
            <a:avLst/>
          </a:prstGeom>
          <a:solidFill>
            <a:schemeClr val="bg1">
              <a:alpha val="54000"/>
            </a:schemeClr>
          </a:solidFill>
          <a:effectLst/>
        </p:spPr>
        <p:txBody>
          <a:bodyPr wrap="square" lIns="0" tIns="0" rIns="0" bIns="0" rtlCol="0">
            <a:noAutofit/>
          </a:bodyPr>
          <a:lstStyle/>
          <a:p>
            <a:pPr marL="285750" indent="-285750" algn="l" eaLnBrk="0" hangingPunct="0">
              <a:lnSpc>
                <a:spcPts val="1800"/>
              </a:lnSpc>
              <a:buFont typeface="Arial"/>
              <a:buChar char="•"/>
            </a:pPr>
            <a:r>
              <a:rPr lang="en-US" dirty="0" smtClean="0">
                <a:latin typeface="+mn-lt"/>
                <a:ea typeface="+mn-ea"/>
                <a:cs typeface="+mn-cs"/>
              </a:rPr>
              <a:t>As you zoom in far enough, the soil moisture color map becomes a topographical map, with outlines for the GLDAS soil moisture coverage. This map is centered at Bandung, capitol of Indonesia. </a:t>
            </a:r>
          </a:p>
          <a:p>
            <a:pPr algn="l" eaLnBrk="0" hangingPunct="0">
              <a:lnSpc>
                <a:spcPts val="1800"/>
              </a:lnSpc>
            </a:pPr>
            <a:endParaRPr lang="en-US" dirty="0" smtClean="0">
              <a:latin typeface="+mn-lt"/>
              <a:ea typeface="+mn-ea"/>
              <a:cs typeface="+mn-cs"/>
            </a:endParaRPr>
          </a:p>
          <a:p>
            <a:pPr marL="285750" indent="-285750" algn="l" eaLnBrk="0" hangingPunct="0">
              <a:lnSpc>
                <a:spcPts val="1800"/>
              </a:lnSpc>
              <a:buFont typeface="Arial"/>
              <a:buChar char="•"/>
            </a:pPr>
            <a:r>
              <a:rPr lang="en-US" dirty="0" smtClean="0">
                <a:latin typeface="+mn-lt"/>
                <a:ea typeface="+mn-ea"/>
                <a:cs typeface="+mn-cs"/>
              </a:rPr>
              <a:t>When you click in a square, the popup dialog allows to access the time series from 2000-present in WaterML or simple tabular formats. Click on graph for a bigger graph.</a:t>
            </a:r>
          </a:p>
          <a:p>
            <a:pPr algn="l" eaLnBrk="0" hangingPunct="0">
              <a:lnSpc>
                <a:spcPts val="1800"/>
              </a:lnSpc>
            </a:pPr>
            <a:endParaRPr lang="en-US" dirty="0" smtClean="0">
              <a:latin typeface="+mn-lt"/>
              <a:ea typeface="+mn-ea"/>
              <a:cs typeface="+mn-cs"/>
            </a:endParaRPr>
          </a:p>
          <a:p>
            <a:pPr algn="l" eaLnBrk="0" hangingPunct="0">
              <a:lnSpc>
                <a:spcPts val="1800"/>
              </a:lnSpc>
            </a:pPr>
            <a:endParaRPr lang="en-US" dirty="0" smtClean="0">
              <a:latin typeface="+mn-lt"/>
              <a:ea typeface="+mn-ea"/>
              <a:cs typeface="+mn-cs"/>
            </a:endParaRPr>
          </a:p>
        </p:txBody>
      </p:sp>
    </p:spTree>
    <p:extLst>
      <p:ext uri="{BB962C8B-B14F-4D97-AF65-F5344CB8AC3E}">
        <p14:creationId xmlns:p14="http://schemas.microsoft.com/office/powerpoint/2010/main" val="2104670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191" y="444372"/>
            <a:ext cx="7312991" cy="484632"/>
          </a:xfrm>
        </p:spPr>
        <p:txBody>
          <a:bodyPr anchor="t" anchorCtr="0"/>
          <a:lstStyle/>
          <a:p>
            <a:r>
              <a:rPr lang="en-US" sz="3200" dirty="0" smtClean="0"/>
              <a:t>Summary &amp; References</a:t>
            </a:r>
            <a:endParaRPr lang="en-US" sz="3200" dirty="0"/>
          </a:p>
        </p:txBody>
      </p:sp>
      <p:sp>
        <p:nvSpPr>
          <p:cNvPr id="3" name="Content Placeholder 2"/>
          <p:cNvSpPr>
            <a:spLocks noGrp="1"/>
          </p:cNvSpPr>
          <p:nvPr>
            <p:ph idx="4294967295"/>
          </p:nvPr>
        </p:nvSpPr>
        <p:spPr>
          <a:xfrm>
            <a:off x="525997" y="1134606"/>
            <a:ext cx="8618003" cy="5723394"/>
          </a:xfrm>
        </p:spPr>
        <p:txBody>
          <a:bodyPr/>
          <a:lstStyle/>
          <a:p>
            <a:pPr marL="0" indent="0">
              <a:lnSpc>
                <a:spcPct val="90000"/>
              </a:lnSpc>
              <a:buNone/>
            </a:pPr>
            <a:r>
              <a:rPr lang="en-US" sz="2400" dirty="0" smtClean="0"/>
              <a:t>ISO, OGC &amp; WMO develop international standards for hydrologic data exchange over the web</a:t>
            </a:r>
            <a:endParaRPr lang="en-US" sz="2000" dirty="0" smtClean="0"/>
          </a:p>
          <a:p>
            <a:pPr>
              <a:lnSpc>
                <a:spcPct val="90000"/>
              </a:lnSpc>
            </a:pPr>
            <a:r>
              <a:rPr lang="en-US" sz="2000" b="1" dirty="0" smtClean="0">
                <a:solidFill>
                  <a:srgbClr val="005FAA"/>
                </a:solidFill>
                <a:latin typeface="+mj-lt"/>
              </a:rPr>
              <a:t>ISO 19156 - Observations &amp; Measurements (O&amp;M) Standard</a:t>
            </a:r>
            <a:r>
              <a:rPr lang="en-US" sz="2000" dirty="0" smtClean="0">
                <a:solidFill>
                  <a:srgbClr val="005FAA"/>
                </a:solidFill>
                <a:latin typeface="+mj-lt"/>
              </a:rPr>
              <a:t> is the </a:t>
            </a:r>
            <a:br>
              <a:rPr lang="en-US" sz="2000" dirty="0" smtClean="0">
                <a:solidFill>
                  <a:srgbClr val="005FAA"/>
                </a:solidFill>
                <a:latin typeface="+mj-lt"/>
              </a:rPr>
            </a:br>
            <a:r>
              <a:rPr lang="en-US" sz="2000" dirty="0" smtClean="0">
                <a:solidFill>
                  <a:srgbClr val="005FAA"/>
                </a:solidFill>
                <a:latin typeface="+mj-lt"/>
              </a:rPr>
              <a:t>core information model </a:t>
            </a:r>
            <a:r>
              <a:rPr lang="en-US" sz="1800" dirty="0">
                <a:solidFill>
                  <a:srgbClr val="004290"/>
                </a:solidFill>
                <a:cs typeface="Avenir LT Std 65 Medium"/>
              </a:rPr>
              <a:t>(</a:t>
            </a:r>
            <a:r>
              <a:rPr lang="en-US" sz="1800" u="sng" dirty="0">
                <a:solidFill>
                  <a:srgbClr val="004290"/>
                </a:solidFill>
                <a:cs typeface="Avenir LT Std 65 Medium"/>
                <a:sym typeface="Wingdings"/>
              </a:rPr>
              <a:t>http://www.opengis.net/doc/IS/OMXML/2.0</a:t>
            </a:r>
            <a:r>
              <a:rPr lang="en-US" sz="1800" dirty="0">
                <a:solidFill>
                  <a:srgbClr val="004290"/>
                </a:solidFill>
                <a:cs typeface="Avenir LT Std 65 Medium"/>
              </a:rPr>
              <a:t>)</a:t>
            </a:r>
          </a:p>
          <a:p>
            <a:pPr>
              <a:lnSpc>
                <a:spcPct val="90000"/>
              </a:lnSpc>
            </a:pPr>
            <a:r>
              <a:rPr lang="en-US" sz="2000" b="1" dirty="0" smtClean="0">
                <a:solidFill>
                  <a:srgbClr val="000000"/>
                </a:solidFill>
                <a:latin typeface="+mj-lt"/>
              </a:rPr>
              <a:t>OGC WaterML 2.0 </a:t>
            </a:r>
            <a:r>
              <a:rPr lang="en-US" sz="2000" dirty="0" smtClean="0">
                <a:solidFill>
                  <a:srgbClr val="000000"/>
                </a:solidFill>
                <a:latin typeface="+mj-lt"/>
              </a:rPr>
              <a:t>is a profile of O&amp;M for:</a:t>
            </a:r>
            <a:endParaRPr lang="en-US" sz="2000" dirty="0">
              <a:solidFill>
                <a:srgbClr val="000000"/>
              </a:solidFill>
              <a:latin typeface="+mj-lt"/>
            </a:endParaRPr>
          </a:p>
          <a:p>
            <a:pPr lvl="2">
              <a:lnSpc>
                <a:spcPct val="90000"/>
              </a:lnSpc>
            </a:pPr>
            <a:r>
              <a:rPr lang="en-US" sz="1800" b="1" dirty="0">
                <a:solidFill>
                  <a:srgbClr val="000000"/>
                </a:solidFill>
                <a:latin typeface="+mj-lt"/>
                <a:cs typeface="Avenir LT Std 55 Roman"/>
              </a:rPr>
              <a:t>Part 1: Time </a:t>
            </a:r>
            <a:r>
              <a:rPr lang="en-US" sz="1800" b="1" dirty="0" smtClean="0">
                <a:solidFill>
                  <a:srgbClr val="000000"/>
                </a:solidFill>
                <a:latin typeface="+mj-lt"/>
                <a:cs typeface="Avenir LT Std 55 Roman"/>
              </a:rPr>
              <a:t>series </a:t>
            </a:r>
            <a:r>
              <a:rPr lang="en-US" sz="1800" dirty="0"/>
              <a:t>(</a:t>
            </a:r>
            <a:r>
              <a:rPr lang="en-GB" sz="1800" u="sng" dirty="0"/>
              <a:t>http://www.opengis.net/doc/IS/waterml/2.0</a:t>
            </a:r>
            <a:r>
              <a:rPr lang="en-US" sz="1800" dirty="0"/>
              <a:t>)</a:t>
            </a:r>
          </a:p>
          <a:p>
            <a:pPr lvl="2">
              <a:lnSpc>
                <a:spcPct val="90000"/>
              </a:lnSpc>
            </a:pPr>
            <a:r>
              <a:rPr lang="en-US" sz="1800" b="1" dirty="0">
                <a:solidFill>
                  <a:srgbClr val="000000"/>
                </a:solidFill>
                <a:latin typeface="+mj-lt"/>
                <a:cs typeface="Avenir LT Std 55 Roman"/>
              </a:rPr>
              <a:t>Part 2: Ratings, gaugings and cross-sections </a:t>
            </a:r>
            <a:r>
              <a:rPr lang="en-US" sz="1800" dirty="0">
                <a:solidFill>
                  <a:srgbClr val="000000"/>
                </a:solidFill>
                <a:latin typeface="+mj-lt"/>
                <a:cs typeface="Avenir LT Std 55 Roman"/>
              </a:rPr>
              <a:t>(for determining </a:t>
            </a:r>
            <a:r>
              <a:rPr lang="en-US" sz="1800" dirty="0" smtClean="0">
                <a:solidFill>
                  <a:srgbClr val="000000"/>
                </a:solidFill>
                <a:latin typeface="+mj-lt"/>
                <a:cs typeface="Avenir LT Std 55 Roman"/>
              </a:rPr>
              <a:t/>
            </a:r>
            <a:br>
              <a:rPr lang="en-US" sz="1800" dirty="0" smtClean="0">
                <a:solidFill>
                  <a:srgbClr val="000000"/>
                </a:solidFill>
                <a:latin typeface="+mj-lt"/>
                <a:cs typeface="Avenir LT Std 55 Roman"/>
              </a:rPr>
            </a:br>
            <a:r>
              <a:rPr lang="en-US" sz="1800" dirty="0" smtClean="0">
                <a:solidFill>
                  <a:srgbClr val="000000"/>
                </a:solidFill>
                <a:latin typeface="+mj-lt"/>
                <a:cs typeface="Avenir LT Std 55 Roman"/>
              </a:rPr>
              <a:t>flow </a:t>
            </a:r>
            <a:r>
              <a:rPr lang="en-US" sz="1800" dirty="0">
                <a:solidFill>
                  <a:srgbClr val="000000"/>
                </a:solidFill>
                <a:latin typeface="+mj-lt"/>
                <a:cs typeface="Avenir LT Std 55 Roman"/>
              </a:rPr>
              <a:t>volume as function of stream depth and streambed </a:t>
            </a:r>
            <a:r>
              <a:rPr lang="en-US" sz="1800" dirty="0" smtClean="0">
                <a:solidFill>
                  <a:srgbClr val="000000"/>
                </a:solidFill>
                <a:latin typeface="+mj-lt"/>
                <a:cs typeface="Avenir LT Std 55 Roman"/>
              </a:rPr>
              <a:t>conditions)</a:t>
            </a:r>
            <a:endParaRPr lang="en-US" sz="1800" dirty="0">
              <a:solidFill>
                <a:srgbClr val="000000"/>
              </a:solidFill>
              <a:latin typeface="+mj-lt"/>
              <a:cs typeface="Avenir LT Std 55 Roman"/>
            </a:endParaRPr>
          </a:p>
          <a:p>
            <a:pPr>
              <a:lnSpc>
                <a:spcPct val="90000"/>
              </a:lnSpc>
            </a:pPr>
            <a:r>
              <a:rPr lang="en-US" sz="2000" b="1" dirty="0">
                <a:solidFill>
                  <a:srgbClr val="004290"/>
                </a:solidFill>
              </a:rPr>
              <a:t>OGC Sensor </a:t>
            </a:r>
            <a:r>
              <a:rPr lang="en-US" sz="2000" b="1" dirty="0" smtClean="0">
                <a:solidFill>
                  <a:srgbClr val="004290"/>
                </a:solidFill>
              </a:rPr>
              <a:t>Observation Service (SOS) 2.0 </a:t>
            </a:r>
            <a:r>
              <a:rPr lang="en-US" sz="2000" dirty="0" smtClean="0">
                <a:solidFill>
                  <a:srgbClr val="004290"/>
                </a:solidFill>
              </a:rPr>
              <a:t>is the standard for </a:t>
            </a:r>
            <a:br>
              <a:rPr lang="en-US" sz="2000" dirty="0" smtClean="0">
                <a:solidFill>
                  <a:srgbClr val="004290"/>
                </a:solidFill>
              </a:rPr>
            </a:br>
            <a:r>
              <a:rPr lang="en-US" sz="2000" dirty="0" smtClean="0">
                <a:solidFill>
                  <a:srgbClr val="004290"/>
                </a:solidFill>
              </a:rPr>
              <a:t>serving WaterML 2 over the web (</a:t>
            </a:r>
            <a:r>
              <a:rPr lang="en-US" sz="1800" u="sng" dirty="0">
                <a:solidFill>
                  <a:srgbClr val="004290"/>
                </a:solidFill>
                <a:cs typeface="Avenir LT Std 65 Medium"/>
                <a:sym typeface="Wingdings"/>
              </a:rPr>
              <a:t>http://www.opengis.net/doc/IS/SOS/</a:t>
            </a:r>
            <a:r>
              <a:rPr lang="en-US" sz="1800" u="sng" dirty="0" smtClean="0">
                <a:solidFill>
                  <a:srgbClr val="004290"/>
                </a:solidFill>
                <a:cs typeface="Avenir LT Std 65 Medium"/>
                <a:sym typeface="Wingdings"/>
              </a:rPr>
              <a:t>2.0</a:t>
            </a:r>
            <a:r>
              <a:rPr lang="en-US" sz="1800" dirty="0" smtClean="0">
                <a:solidFill>
                  <a:srgbClr val="004290"/>
                </a:solidFill>
                <a:cs typeface="Avenir LT Std 65 Medium"/>
              </a:rPr>
              <a:t>)</a:t>
            </a:r>
            <a:endParaRPr lang="en-US" sz="1800" dirty="0">
              <a:solidFill>
                <a:srgbClr val="004290"/>
              </a:solidFill>
              <a:cs typeface="Avenir LT Std 65 Medium"/>
            </a:endParaRPr>
          </a:p>
          <a:p>
            <a:pPr lvl="2">
              <a:lnSpc>
                <a:spcPct val="90000"/>
              </a:lnSpc>
            </a:pPr>
            <a:r>
              <a:rPr lang="en-US" sz="1800" dirty="0" smtClean="0">
                <a:solidFill>
                  <a:srgbClr val="004290"/>
                </a:solidFill>
                <a:sym typeface="Wingdings"/>
              </a:rPr>
              <a:t>See OGC </a:t>
            </a:r>
            <a:r>
              <a:rPr lang="en-US" sz="1800" dirty="0">
                <a:solidFill>
                  <a:srgbClr val="004290"/>
                </a:solidFill>
                <a:sym typeface="Wingdings"/>
              </a:rPr>
              <a:t>Best </a:t>
            </a:r>
            <a:r>
              <a:rPr lang="en-US" sz="1800" dirty="0" smtClean="0">
                <a:solidFill>
                  <a:srgbClr val="004290"/>
                </a:solidFill>
                <a:sym typeface="Wingdings"/>
              </a:rPr>
              <a:t>Practice: </a:t>
            </a:r>
            <a:r>
              <a:rPr lang="en-US" sz="1800" b="1" dirty="0" smtClean="0">
                <a:solidFill>
                  <a:srgbClr val="004290"/>
                </a:solidFill>
                <a:sym typeface="Wingdings"/>
              </a:rPr>
              <a:t>Sensor </a:t>
            </a:r>
            <a:r>
              <a:rPr lang="en-US" sz="1800" b="1" dirty="0">
                <a:solidFill>
                  <a:srgbClr val="004290"/>
                </a:solidFill>
                <a:sym typeface="Wingdings"/>
              </a:rPr>
              <a:t>Observation Service 2.0 Hydrology Profile</a:t>
            </a:r>
            <a:r>
              <a:rPr lang="en-US" sz="1800" dirty="0">
                <a:solidFill>
                  <a:srgbClr val="004290"/>
                </a:solidFill>
                <a:sym typeface="Wingdings"/>
              </a:rPr>
              <a:t>, </a:t>
            </a:r>
            <a:r>
              <a:rPr lang="en-US" sz="1800" dirty="0" smtClean="0">
                <a:solidFill>
                  <a:srgbClr val="004290"/>
                </a:solidFill>
                <a:sym typeface="Wingdings"/>
              </a:rPr>
              <a:t>(</a:t>
            </a:r>
            <a:r>
              <a:rPr lang="en-US" sz="1800" u="sng" dirty="0" smtClean="0">
                <a:solidFill>
                  <a:srgbClr val="004290"/>
                </a:solidFill>
                <a:sym typeface="Wingdings"/>
              </a:rPr>
              <a:t>http</a:t>
            </a:r>
            <a:r>
              <a:rPr lang="en-US" sz="1800" u="sng" dirty="0">
                <a:solidFill>
                  <a:srgbClr val="004290"/>
                </a:solidFill>
                <a:sym typeface="Wingdings"/>
              </a:rPr>
              <a:t>://</a:t>
            </a:r>
            <a:r>
              <a:rPr lang="en-US" sz="1800" u="sng" dirty="0" err="1">
                <a:solidFill>
                  <a:srgbClr val="004290"/>
                </a:solidFill>
                <a:sym typeface="Wingdings"/>
              </a:rPr>
              <a:t>www.opengis.net</a:t>
            </a:r>
            <a:r>
              <a:rPr lang="en-US" sz="1800" u="sng" dirty="0">
                <a:solidFill>
                  <a:srgbClr val="004290"/>
                </a:solidFill>
                <a:sym typeface="Wingdings"/>
              </a:rPr>
              <a:t>/doc/BP/</a:t>
            </a:r>
            <a:r>
              <a:rPr lang="en-US" sz="1800" u="sng" dirty="0" err="1">
                <a:solidFill>
                  <a:srgbClr val="004290"/>
                </a:solidFill>
                <a:sym typeface="Wingdings"/>
              </a:rPr>
              <a:t>sos</a:t>
            </a:r>
            <a:r>
              <a:rPr lang="en-US" sz="1800" u="sng" dirty="0">
                <a:solidFill>
                  <a:srgbClr val="004290"/>
                </a:solidFill>
                <a:sym typeface="Wingdings"/>
              </a:rPr>
              <a:t>-hydrology/</a:t>
            </a:r>
            <a:r>
              <a:rPr lang="en-US" sz="1800" u="sng" dirty="0" smtClean="0">
                <a:solidFill>
                  <a:srgbClr val="004290"/>
                </a:solidFill>
                <a:sym typeface="Wingdings"/>
              </a:rPr>
              <a:t>1.0</a:t>
            </a:r>
            <a:r>
              <a:rPr lang="en-US" sz="1800" dirty="0" smtClean="0">
                <a:solidFill>
                  <a:srgbClr val="004290"/>
                </a:solidFill>
                <a:sym typeface="Wingdings"/>
              </a:rPr>
              <a:t>)  </a:t>
            </a:r>
            <a:endParaRPr lang="en-US" sz="2000" dirty="0">
              <a:solidFill>
                <a:srgbClr val="004290"/>
              </a:solidFill>
              <a:sym typeface="Wingdings"/>
            </a:endParaRPr>
          </a:p>
          <a:p>
            <a:pPr>
              <a:lnSpc>
                <a:spcPct val="90000"/>
              </a:lnSpc>
            </a:pPr>
            <a:r>
              <a:rPr lang="en-US" sz="2000" b="1" dirty="0" smtClean="0"/>
              <a:t>OGC Web Map Service (WMS) </a:t>
            </a:r>
            <a:r>
              <a:rPr lang="en-US" sz="2000" dirty="0" smtClean="0"/>
              <a:t>and</a:t>
            </a:r>
            <a:r>
              <a:rPr lang="en-US" sz="2000" b="1" dirty="0" smtClean="0"/>
              <a:t> Web Feature Service (WFS) </a:t>
            </a:r>
            <a:r>
              <a:rPr lang="en-US" sz="2000" dirty="0" smtClean="0"/>
              <a:t>for mapping water monitors </a:t>
            </a:r>
            <a:r>
              <a:rPr lang="en-US" sz="1800" dirty="0" smtClean="0"/>
              <a:t>(</a:t>
            </a:r>
            <a:r>
              <a:rPr lang="en-US" sz="1800" u="sng" dirty="0"/>
              <a:t>http://</a:t>
            </a:r>
            <a:r>
              <a:rPr lang="en-US" sz="1800" u="sng" dirty="0" err="1"/>
              <a:t>www.opengeospatial.org</a:t>
            </a:r>
            <a:r>
              <a:rPr lang="en-US" sz="1800" u="sng" dirty="0"/>
              <a:t>/standards</a:t>
            </a:r>
            <a:r>
              <a:rPr lang="en-US" sz="1800" dirty="0"/>
              <a:t>)</a:t>
            </a:r>
            <a:endParaRPr lang="en-US" sz="1800" dirty="0" smtClean="0"/>
          </a:p>
          <a:p>
            <a:pPr lvl="2">
              <a:lnSpc>
                <a:spcPct val="90000"/>
              </a:lnSpc>
            </a:pPr>
            <a:r>
              <a:rPr lang="en-US" sz="1800" dirty="0" smtClean="0"/>
              <a:t>Can be used for linking to multiple data services for each monitoring station</a:t>
            </a:r>
            <a:endParaRPr lang="en-US" sz="1800" b="1" dirty="0"/>
          </a:p>
        </p:txBody>
      </p:sp>
    </p:spTree>
    <p:extLst>
      <p:ext uri="{BB962C8B-B14F-4D97-AF65-F5344CB8AC3E}">
        <p14:creationId xmlns:p14="http://schemas.microsoft.com/office/powerpoint/2010/main" val="237508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93885"/>
            <a:ext cx="9155652" cy="1019772"/>
            <a:chOff x="0" y="285109"/>
            <a:chExt cx="9144000" cy="1019772"/>
          </a:xfrm>
        </p:grpSpPr>
        <p:pic>
          <p:nvPicPr>
            <p:cNvPr id="8" name="Picture 7" descr="masthead2 2.jpg"/>
            <p:cNvPicPr>
              <a:picLocks noChangeAspect="1"/>
            </p:cNvPicPr>
            <p:nvPr/>
          </p:nvPicPr>
          <p:blipFill rotWithShape="1">
            <a:blip r:embed="rId3">
              <a:extLst>
                <a:ext uri="{28A0092B-C50C-407E-A947-70E740481C1C}">
                  <a14:useLocalDpi xmlns:a14="http://schemas.microsoft.com/office/drawing/2010/main" val="0"/>
                </a:ext>
              </a:extLst>
            </a:blip>
            <a:srcRect l="7113" t="17110" r="2345" b="7310"/>
            <a:stretch/>
          </p:blipFill>
          <p:spPr>
            <a:xfrm>
              <a:off x="0" y="454019"/>
              <a:ext cx="9144000" cy="763279"/>
            </a:xfrm>
            <a:prstGeom prst="rect">
              <a:avLst/>
            </a:prstGeom>
          </p:spPr>
        </p:pic>
        <p:pic>
          <p:nvPicPr>
            <p:cNvPr id="9" name="Picture 8" descr="cuahsi-gw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35" y="285109"/>
              <a:ext cx="1035788" cy="1019772"/>
            </a:xfrm>
            <a:prstGeom prst="rect">
              <a:avLst/>
            </a:prstGeom>
          </p:spPr>
        </p:pic>
      </p:grpSp>
      <p:pic>
        <p:nvPicPr>
          <p:cNvPr id="2" name="Picture 1" descr="OGC simple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0695" y="233017"/>
            <a:ext cx="1492671" cy="554912"/>
          </a:xfrm>
          <a:prstGeom prst="rect">
            <a:avLst/>
          </a:prstGeom>
        </p:spPr>
      </p:pic>
      <p:sp>
        <p:nvSpPr>
          <p:cNvPr id="10" name="Subtitle 4"/>
          <p:cNvSpPr>
            <a:spLocks noGrp="1"/>
          </p:cNvSpPr>
          <p:nvPr>
            <p:ph type="subTitle" idx="1"/>
          </p:nvPr>
        </p:nvSpPr>
        <p:spPr>
          <a:xfrm>
            <a:off x="137904" y="3685009"/>
            <a:ext cx="7237887" cy="1418078"/>
          </a:xfrm>
        </p:spPr>
        <p:txBody>
          <a:bodyPr/>
          <a:lstStyle/>
          <a:p>
            <a:pPr eaLnBrk="1" hangingPunct="1"/>
            <a:r>
              <a:rPr lang="en-CA" dirty="0" smtClean="0">
                <a:solidFill>
                  <a:srgbClr val="000090"/>
                </a:solidFill>
                <a:latin typeface="Calibri"/>
                <a:ea typeface="ＭＳ Ｐゴシック" charset="0"/>
                <a:cs typeface="Calibri"/>
              </a:rPr>
              <a:t>David K. Arctur</a:t>
            </a:r>
            <a:r>
              <a:rPr lang="en-CA" b="1" dirty="0" smtClean="0">
                <a:solidFill>
                  <a:srgbClr val="000090"/>
                </a:solidFill>
                <a:latin typeface="Calibri"/>
                <a:ea typeface="ＭＳ Ｐゴシック" charset="0"/>
                <a:cs typeface="Calibri"/>
              </a:rPr>
              <a:t>			</a:t>
            </a:r>
          </a:p>
          <a:p>
            <a:pPr eaLnBrk="1" hangingPunct="1"/>
            <a:r>
              <a:rPr lang="en-CA" sz="1400" b="1" dirty="0" smtClean="0">
                <a:solidFill>
                  <a:schemeClr val="bg2">
                    <a:lumMod val="75000"/>
                  </a:schemeClr>
                </a:solidFill>
                <a:latin typeface="Calibri"/>
                <a:ea typeface="ＭＳ Ｐゴシック" charset="0"/>
                <a:cs typeface="Calibri"/>
                <a:hlinkClick r:id="rId6"/>
              </a:rPr>
              <a:t>david.arctur</a:t>
            </a:r>
            <a:r>
              <a:rPr lang="en-CA" sz="1400" b="1" dirty="0">
                <a:solidFill>
                  <a:schemeClr val="bg2">
                    <a:lumMod val="75000"/>
                  </a:schemeClr>
                </a:solidFill>
                <a:latin typeface="Calibri"/>
                <a:ea typeface="ＭＳ Ｐゴシック" charset="0"/>
                <a:cs typeface="Calibri"/>
                <a:hlinkClick r:id="rId6"/>
              </a:rPr>
              <a:t>@utexas.edu</a:t>
            </a:r>
            <a:r>
              <a:rPr lang="en-CA" sz="1400" b="1" dirty="0">
                <a:solidFill>
                  <a:schemeClr val="bg2">
                    <a:lumMod val="75000"/>
                  </a:schemeClr>
                </a:solidFill>
                <a:latin typeface="Calibri"/>
                <a:ea typeface="ＭＳ Ｐゴシック" charset="0"/>
                <a:cs typeface="Calibri"/>
              </a:rPr>
              <a:t>	</a:t>
            </a:r>
            <a:r>
              <a:rPr lang="en-CA" sz="1400" dirty="0" smtClean="0">
                <a:solidFill>
                  <a:schemeClr val="bg2">
                    <a:lumMod val="75000"/>
                  </a:schemeClr>
                </a:solidFill>
                <a:latin typeface="Calibri"/>
                <a:ea typeface="ＭＳ Ｐゴシック" charset="0"/>
                <a:cs typeface="Calibri"/>
              </a:rPr>
              <a:t>	</a:t>
            </a:r>
            <a:endParaRPr lang="en-CA" sz="1400" dirty="0">
              <a:solidFill>
                <a:schemeClr val="bg2">
                  <a:lumMod val="75000"/>
                </a:schemeClr>
              </a:solidFill>
              <a:latin typeface="Calibri"/>
              <a:ea typeface="ＭＳ Ｐゴシック" charset="0"/>
              <a:cs typeface="Calibri"/>
            </a:endParaRPr>
          </a:p>
          <a:p>
            <a:pPr eaLnBrk="1" hangingPunct="1"/>
            <a:r>
              <a:rPr lang="en-CA" sz="1400" dirty="0" smtClean="0">
                <a:solidFill>
                  <a:schemeClr val="bg2">
                    <a:lumMod val="75000"/>
                  </a:schemeClr>
                </a:solidFill>
                <a:latin typeface="Calibri"/>
                <a:ea typeface="ＭＳ Ｐゴシック" charset="0"/>
                <a:cs typeface="Calibri"/>
              </a:rPr>
              <a:t>University of Texas at Austin		</a:t>
            </a:r>
          </a:p>
          <a:p>
            <a:pPr eaLnBrk="1" hangingPunct="1"/>
            <a:r>
              <a:rPr lang="en-CA" sz="1400" dirty="0" smtClean="0">
                <a:solidFill>
                  <a:schemeClr val="bg2">
                    <a:lumMod val="75000"/>
                  </a:schemeClr>
                </a:solidFill>
                <a:latin typeface="Calibri"/>
                <a:ea typeface="ＭＳ Ｐゴシック" charset="0"/>
                <a:cs typeface="Calibri"/>
              </a:rPr>
              <a:t>Open Geospatial Consortium (OGC)</a:t>
            </a:r>
          </a:p>
          <a:p>
            <a:pPr eaLnBrk="1" hangingPunct="1">
              <a:spcBef>
                <a:spcPts val="0"/>
              </a:spcBef>
            </a:pPr>
            <a:endParaRPr lang="en-CA" sz="900" dirty="0" smtClean="0">
              <a:solidFill>
                <a:srgbClr val="000090"/>
              </a:solidFill>
              <a:latin typeface="Calibri"/>
              <a:ea typeface="ＭＳ Ｐゴシック" charset="0"/>
              <a:cs typeface="Calibri"/>
            </a:endParaRPr>
          </a:p>
          <a:p>
            <a:pPr eaLnBrk="1" hangingPunct="1">
              <a:spcBef>
                <a:spcPts val="0"/>
              </a:spcBef>
            </a:pPr>
            <a:endParaRPr lang="en-CA" b="1" dirty="0">
              <a:solidFill>
                <a:srgbClr val="000090"/>
              </a:solidFill>
              <a:latin typeface="Calibri"/>
              <a:ea typeface="ＭＳ Ｐゴシック" charset="0"/>
              <a:cs typeface="Calibri"/>
            </a:endParaRPr>
          </a:p>
        </p:txBody>
      </p:sp>
      <p:sp>
        <p:nvSpPr>
          <p:cNvPr id="11" name="Title 3"/>
          <p:cNvSpPr>
            <a:spLocks noGrp="1"/>
          </p:cNvSpPr>
          <p:nvPr>
            <p:ph type="ctrTitle"/>
          </p:nvPr>
        </p:nvSpPr>
        <p:spPr>
          <a:xfrm>
            <a:off x="111448" y="2592231"/>
            <a:ext cx="5849680" cy="1143000"/>
          </a:xfrm>
        </p:spPr>
        <p:txBody>
          <a:bodyPr/>
          <a:lstStyle/>
          <a:p>
            <a:pPr eaLnBrk="1" hangingPunct="1"/>
            <a:r>
              <a:rPr lang="en-US" dirty="0" smtClean="0">
                <a:latin typeface="Arial" charset="0"/>
                <a:ea typeface="ＭＳ Ｐゴシック" charset="0"/>
                <a:cs typeface="ＭＳ Ｐゴシック" charset="0"/>
              </a:rPr>
              <a:t>Questions!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0627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12" y="457200"/>
            <a:ext cx="7312991" cy="484632"/>
          </a:xfrm>
        </p:spPr>
        <p:txBody>
          <a:bodyPr/>
          <a:lstStyle/>
          <a:p>
            <a:r>
              <a:rPr lang="en-US" dirty="0" smtClean="0"/>
              <a:t>More References</a:t>
            </a:r>
            <a:endParaRPr lang="en-US" dirty="0"/>
          </a:p>
        </p:txBody>
      </p:sp>
      <p:sp>
        <p:nvSpPr>
          <p:cNvPr id="3" name="Content Placeholder 2"/>
          <p:cNvSpPr>
            <a:spLocks noGrp="1"/>
          </p:cNvSpPr>
          <p:nvPr>
            <p:ph idx="4294967295"/>
          </p:nvPr>
        </p:nvSpPr>
        <p:spPr>
          <a:xfrm>
            <a:off x="466085" y="1141413"/>
            <a:ext cx="8677915" cy="5592762"/>
          </a:xfrm>
        </p:spPr>
        <p:txBody>
          <a:bodyPr/>
          <a:lstStyle/>
          <a:p>
            <a:pPr marL="342900" indent="-342900">
              <a:buFont typeface="+mj-ea"/>
              <a:buAutoNum type="circleNumDbPlain"/>
            </a:pPr>
            <a:r>
              <a:rPr lang="en-US" sz="1800" dirty="0" err="1" smtClean="0">
                <a:sym typeface="Wingdings"/>
              </a:rPr>
              <a:t>Portele</a:t>
            </a:r>
            <a:r>
              <a:rPr lang="en-US" sz="1800" dirty="0" smtClean="0">
                <a:sym typeface="Wingdings"/>
              </a:rPr>
              <a:t>, Clemens (2012). OGC Implementation Specification: Geography Markup Language (GML) 3.2.1 (OGC 07-036), Open </a:t>
            </a:r>
            <a:r>
              <a:rPr lang="en-US" sz="1800" dirty="0">
                <a:sym typeface="Wingdings"/>
              </a:rPr>
              <a:t>Geospatial Consortium, </a:t>
            </a:r>
            <a:r>
              <a:rPr lang="en-US" sz="1800" dirty="0" smtClean="0">
                <a:sym typeface="Wingdings"/>
              </a:rPr>
              <a:t>URL </a:t>
            </a:r>
            <a:r>
              <a:rPr lang="en-US" sz="1800" dirty="0">
                <a:sym typeface="Wingdings"/>
                <a:hlinkClick r:id="rId2"/>
              </a:rPr>
              <a:t>http://www.opengeospatial.org/standards/</a:t>
            </a:r>
            <a:r>
              <a:rPr lang="en-US" sz="1800" dirty="0" smtClean="0">
                <a:sym typeface="Wingdings"/>
                <a:hlinkClick r:id="rId2"/>
              </a:rPr>
              <a:t>gml</a:t>
            </a:r>
            <a:r>
              <a:rPr lang="en-US" sz="1800" dirty="0" smtClean="0">
                <a:sym typeface="Wingdings"/>
              </a:rPr>
              <a:t> </a:t>
            </a:r>
          </a:p>
          <a:p>
            <a:pPr marL="342900" indent="-342900">
              <a:buFont typeface="+mj-ea"/>
              <a:buAutoNum type="circleNumDbPlain"/>
            </a:pPr>
            <a:r>
              <a:rPr lang="en-US" sz="1800" dirty="0" err="1" smtClean="0">
                <a:sym typeface="Wingdings"/>
              </a:rPr>
              <a:t>Portele</a:t>
            </a:r>
            <a:r>
              <a:rPr lang="en-US" sz="1800" dirty="0">
                <a:sym typeface="Wingdings"/>
              </a:rPr>
              <a:t>, Clemens (2012). OGC Implementation Specification: Geography Markup Language (GML</a:t>
            </a:r>
            <a:r>
              <a:rPr lang="en-US" sz="1800" dirty="0" smtClean="0">
                <a:sym typeface="Wingdings"/>
              </a:rPr>
              <a:t>) 3.3.0 </a:t>
            </a:r>
            <a:r>
              <a:rPr lang="en-US" sz="1800" dirty="0">
                <a:sym typeface="Wingdings"/>
              </a:rPr>
              <a:t>- Extended Schemas and Encoding Rules (OGC 10-129r1</a:t>
            </a:r>
            <a:r>
              <a:rPr lang="en-US" sz="1800" dirty="0" smtClean="0">
                <a:sym typeface="Wingdings"/>
              </a:rPr>
              <a:t>), </a:t>
            </a:r>
            <a:r>
              <a:rPr lang="en-US" sz="1800" dirty="0">
                <a:sym typeface="Wingdings"/>
              </a:rPr>
              <a:t>Open Geospatial Consortium, URL </a:t>
            </a:r>
            <a:r>
              <a:rPr lang="en-US" sz="1800" dirty="0">
                <a:sym typeface="Wingdings"/>
                <a:hlinkClick r:id="rId3"/>
              </a:rPr>
              <a:t>http://www.opengis.net/spec/GML/</a:t>
            </a:r>
            <a:r>
              <a:rPr lang="en-US" sz="1800" dirty="0" smtClean="0">
                <a:sym typeface="Wingdings"/>
                <a:hlinkClick r:id="rId3"/>
              </a:rPr>
              <a:t>3.3</a:t>
            </a:r>
            <a:r>
              <a:rPr lang="en-US" sz="1800" dirty="0" smtClean="0">
                <a:sym typeface="Wingdings"/>
              </a:rPr>
              <a:t> </a:t>
            </a:r>
            <a:endParaRPr lang="en-US" sz="1800" dirty="0">
              <a:sym typeface="Wingdings"/>
            </a:endParaRPr>
          </a:p>
          <a:p>
            <a:pPr marL="342900" indent="-342900">
              <a:buFont typeface="+mj-ea"/>
              <a:buAutoNum type="circleNumDbPlain"/>
            </a:pPr>
            <a:r>
              <a:rPr lang="en-US" sz="1800" dirty="0" smtClean="0">
                <a:sym typeface="Wingdings"/>
              </a:rPr>
              <a:t>ISO </a:t>
            </a:r>
            <a:r>
              <a:rPr lang="en-US" sz="1800" dirty="0">
                <a:sym typeface="Wingdings"/>
              </a:rPr>
              <a:t>TC 211 (2011). ISO 19156:2011 - Geographic information -- Observations and measurements - International Standard. Geneva, Switzerland, International Organization for Standardization.</a:t>
            </a:r>
          </a:p>
          <a:p>
            <a:pPr marL="342900" indent="-342900">
              <a:buFont typeface="+mj-ea"/>
              <a:buAutoNum type="circleNumDbPlain"/>
            </a:pPr>
            <a:r>
              <a:rPr lang="en-US" sz="1800" dirty="0" smtClean="0">
                <a:sym typeface="Wingdings"/>
              </a:rPr>
              <a:t>Cox</a:t>
            </a:r>
            <a:r>
              <a:rPr lang="en-US" sz="1800" dirty="0">
                <a:sym typeface="Wingdings"/>
              </a:rPr>
              <a:t>, Simon (2011). OGC Implementation Specification: Observations and Measurements (O&amp;M) - XML Implementation 2.0 (10-025r1</a:t>
            </a:r>
            <a:r>
              <a:rPr lang="en-US" sz="1800" dirty="0" smtClean="0">
                <a:sym typeface="Wingdings"/>
              </a:rPr>
              <a:t>), </a:t>
            </a:r>
            <a:r>
              <a:rPr lang="en-US" sz="1800" dirty="0">
                <a:sym typeface="Wingdings"/>
              </a:rPr>
              <a:t>Open Geospatial Consortium, URL </a:t>
            </a:r>
            <a:r>
              <a:rPr lang="en-US" sz="1800" dirty="0">
                <a:sym typeface="Wingdings"/>
                <a:hlinkClick r:id="rId4"/>
              </a:rPr>
              <a:t>http://www.opengis.net/doc/IS/OMXML/</a:t>
            </a:r>
            <a:r>
              <a:rPr lang="en-US" sz="1800" dirty="0" smtClean="0">
                <a:sym typeface="Wingdings"/>
                <a:hlinkClick r:id="rId4"/>
              </a:rPr>
              <a:t>2.0</a:t>
            </a:r>
            <a:r>
              <a:rPr lang="en-US" sz="1800" dirty="0" smtClean="0">
                <a:sym typeface="Wingdings"/>
              </a:rPr>
              <a:t> </a:t>
            </a:r>
            <a:endParaRPr lang="en-US" sz="1800" dirty="0">
              <a:sym typeface="Wingdings"/>
            </a:endParaRPr>
          </a:p>
          <a:p>
            <a:pPr marL="342900" indent="-342900">
              <a:buFont typeface="+mj-ea"/>
              <a:buAutoNum type="circleNumDbPlain"/>
            </a:pPr>
            <a:r>
              <a:rPr lang="en-US" sz="1800" dirty="0" err="1" smtClean="0">
                <a:sym typeface="Wingdings"/>
              </a:rPr>
              <a:t>Botts</a:t>
            </a:r>
            <a:r>
              <a:rPr lang="en-US" sz="1800" dirty="0">
                <a:sym typeface="Wingdings"/>
              </a:rPr>
              <a:t>, Mike and </a:t>
            </a:r>
            <a:r>
              <a:rPr lang="en-US" sz="1800" dirty="0" err="1">
                <a:sym typeface="Wingdings"/>
              </a:rPr>
              <a:t>Alexandre</a:t>
            </a:r>
            <a:r>
              <a:rPr lang="en-US" sz="1800" dirty="0">
                <a:sym typeface="Wingdings"/>
              </a:rPr>
              <a:t> Robin (</a:t>
            </a:r>
            <a:r>
              <a:rPr lang="en-US" sz="1800" dirty="0" smtClean="0">
                <a:sym typeface="Wingdings"/>
              </a:rPr>
              <a:t>2014)</a:t>
            </a:r>
            <a:r>
              <a:rPr lang="en-US" sz="1800" dirty="0">
                <a:sym typeface="Wingdings"/>
              </a:rPr>
              <a:t>. OGC Implementation Specification: Sensor Model Language (SensorML) </a:t>
            </a:r>
            <a:r>
              <a:rPr lang="en-US" sz="1800" dirty="0" smtClean="0">
                <a:sym typeface="Wingdings"/>
              </a:rPr>
              <a:t>2.0.0 (OGC 12-</a:t>
            </a:r>
            <a:r>
              <a:rPr lang="en-US" sz="1800" dirty="0">
                <a:sym typeface="Wingdings"/>
              </a:rPr>
              <a:t>000</a:t>
            </a:r>
            <a:r>
              <a:rPr lang="en-US" sz="1800" dirty="0" smtClean="0">
                <a:sym typeface="Wingdings"/>
              </a:rPr>
              <a:t>), </a:t>
            </a:r>
            <a:r>
              <a:rPr lang="en-US" sz="1800" dirty="0">
                <a:sym typeface="Wingdings"/>
              </a:rPr>
              <a:t>Open Geospatial Consortium, URL </a:t>
            </a:r>
            <a:r>
              <a:rPr lang="en-US" sz="1800" dirty="0">
                <a:sym typeface="Wingdings"/>
                <a:hlinkClick r:id="rId5"/>
              </a:rPr>
              <a:t>http://www.opengis.net/doc/IS/SensorML/</a:t>
            </a:r>
            <a:r>
              <a:rPr lang="en-US" sz="1800" dirty="0" smtClean="0">
                <a:sym typeface="Wingdings"/>
                <a:hlinkClick r:id="rId5"/>
              </a:rPr>
              <a:t>2.0</a:t>
            </a:r>
            <a:r>
              <a:rPr lang="en-US" sz="1800" dirty="0" smtClean="0">
                <a:sym typeface="Wingdings"/>
              </a:rPr>
              <a:t> </a:t>
            </a:r>
            <a:endParaRPr lang="en-US" sz="1800" dirty="0">
              <a:sym typeface="Wingdings"/>
            </a:endParaRPr>
          </a:p>
        </p:txBody>
      </p:sp>
    </p:spTree>
    <p:extLst>
      <p:ext uri="{BB962C8B-B14F-4D97-AF65-F5344CB8AC3E}">
        <p14:creationId xmlns:p14="http://schemas.microsoft.com/office/powerpoint/2010/main" val="178272392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12" y="457200"/>
            <a:ext cx="7312991" cy="484632"/>
          </a:xfrm>
        </p:spPr>
        <p:txBody>
          <a:bodyPr/>
          <a:lstStyle/>
          <a:p>
            <a:r>
              <a:rPr lang="en-US" dirty="0" smtClean="0"/>
              <a:t>More References</a:t>
            </a:r>
            <a:endParaRPr lang="en-US" dirty="0"/>
          </a:p>
        </p:txBody>
      </p:sp>
      <p:sp>
        <p:nvSpPr>
          <p:cNvPr id="3" name="Content Placeholder 2"/>
          <p:cNvSpPr>
            <a:spLocks noGrp="1"/>
          </p:cNvSpPr>
          <p:nvPr>
            <p:ph idx="4294967295"/>
          </p:nvPr>
        </p:nvSpPr>
        <p:spPr>
          <a:xfrm>
            <a:off x="466086" y="1141413"/>
            <a:ext cx="8568782" cy="5592762"/>
          </a:xfrm>
        </p:spPr>
        <p:txBody>
          <a:bodyPr/>
          <a:lstStyle/>
          <a:p>
            <a:pPr marL="342900" indent="-342900">
              <a:buFont typeface="+mj-ea"/>
              <a:buAutoNum type="circleNumDbPlain" startAt="6"/>
            </a:pPr>
            <a:r>
              <a:rPr lang="en-US" sz="1800" dirty="0" err="1">
                <a:sym typeface="Wingdings"/>
              </a:rPr>
              <a:t>Bröring</a:t>
            </a:r>
            <a:r>
              <a:rPr lang="en-US" sz="1800" dirty="0">
                <a:sym typeface="Wingdings"/>
              </a:rPr>
              <a:t>, Arne, </a:t>
            </a:r>
            <a:r>
              <a:rPr lang="en-US" sz="1800" dirty="0" err="1">
                <a:sym typeface="Wingdings"/>
              </a:rPr>
              <a:t>Christoph</a:t>
            </a:r>
            <a:r>
              <a:rPr lang="en-US" sz="1800" dirty="0">
                <a:sym typeface="Wingdings"/>
              </a:rPr>
              <a:t> </a:t>
            </a:r>
            <a:r>
              <a:rPr lang="en-US" sz="1800" dirty="0" err="1">
                <a:sym typeface="Wingdings"/>
              </a:rPr>
              <a:t>Stasch</a:t>
            </a:r>
            <a:r>
              <a:rPr lang="en-US" sz="1800" dirty="0">
                <a:sym typeface="Wingdings"/>
              </a:rPr>
              <a:t> and Johannes </a:t>
            </a:r>
            <a:r>
              <a:rPr lang="en-US" sz="1800" dirty="0" err="1">
                <a:sym typeface="Wingdings"/>
              </a:rPr>
              <a:t>Echterhoff</a:t>
            </a:r>
            <a:r>
              <a:rPr lang="en-US" sz="1800" dirty="0">
                <a:sym typeface="Wingdings"/>
              </a:rPr>
              <a:t> (2012). OGC Implementation Specification: Sensor Observation Service (SOS) 2.0 (12-006), Open Geospatial Consortium, URL </a:t>
            </a:r>
            <a:r>
              <a:rPr lang="en-US" sz="1800" dirty="0">
                <a:sym typeface="Wingdings"/>
                <a:hlinkClick r:id="rId2"/>
              </a:rPr>
              <a:t>http://www.opengis.net/doc/IS/SOS/2.0</a:t>
            </a:r>
            <a:r>
              <a:rPr lang="en-US" sz="1800" dirty="0">
                <a:sym typeface="Wingdings"/>
              </a:rPr>
              <a:t> </a:t>
            </a:r>
          </a:p>
          <a:p>
            <a:pPr marL="342900" indent="-342900">
              <a:buFont typeface="+mj-ea"/>
              <a:buAutoNum type="circleNumDbPlain" startAt="6"/>
            </a:pPr>
            <a:r>
              <a:rPr lang="en-US" sz="1800" dirty="0" smtClean="0">
                <a:sym typeface="Wingdings"/>
              </a:rPr>
              <a:t>Taylor, Peter (2012). OGC Implementation Specification: WaterML 2.0: Part 1 - </a:t>
            </a:r>
            <a:r>
              <a:rPr lang="en-US" sz="1800" dirty="0" err="1" smtClean="0">
                <a:sym typeface="Wingdings"/>
              </a:rPr>
              <a:t>Timeseries</a:t>
            </a:r>
            <a:r>
              <a:rPr lang="en-US" sz="1800" dirty="0" smtClean="0">
                <a:sym typeface="Wingdings"/>
              </a:rPr>
              <a:t> (OGC 10-126r4), Open Geospatial Consortium, URL </a:t>
            </a:r>
            <a:r>
              <a:rPr lang="en-GB" sz="1800" u="sng" dirty="0">
                <a:hlinkClick r:id="rId3"/>
              </a:rPr>
              <a:t>http://www.opengis.net/doc/IS/waterml/2.0</a:t>
            </a:r>
            <a:endParaRPr lang="en-US" sz="1800" dirty="0" smtClean="0">
              <a:sym typeface="Wingdings"/>
            </a:endParaRPr>
          </a:p>
          <a:p>
            <a:pPr marL="342900" indent="-342900">
              <a:buFont typeface="+mj-ea"/>
              <a:buAutoNum type="circleNumDbPlain" startAt="6"/>
            </a:pPr>
            <a:r>
              <a:rPr lang="en-US" sz="1800" dirty="0" smtClean="0">
                <a:sym typeface="Wingdings"/>
              </a:rPr>
              <a:t>Fitch, Peter (2011). OGC Interoperability Experiment Report: OGC </a:t>
            </a:r>
            <a:r>
              <a:rPr lang="en-US" sz="1800" dirty="0" err="1" smtClean="0">
                <a:sym typeface="Wingdings"/>
              </a:rPr>
              <a:t>Surfacewater</a:t>
            </a:r>
            <a:r>
              <a:rPr lang="en-US" sz="1800" dirty="0" smtClean="0">
                <a:sym typeface="Wingdings"/>
              </a:rPr>
              <a:t> Interoperability Experiment – Final Report (OGC 12-018r2). Open </a:t>
            </a:r>
            <a:r>
              <a:rPr lang="en-US" sz="1800" dirty="0">
                <a:sym typeface="Wingdings"/>
              </a:rPr>
              <a:t>Geospatial Consortium, URL </a:t>
            </a:r>
            <a:r>
              <a:rPr lang="en-US" sz="1800" dirty="0">
                <a:sym typeface="Wingdings"/>
                <a:hlinkClick r:id="rId4"/>
              </a:rPr>
              <a:t>http://www.opengis.net/doc/ie/</a:t>
            </a:r>
            <a:r>
              <a:rPr lang="en-US" sz="1800" dirty="0" smtClean="0">
                <a:sym typeface="Wingdings"/>
                <a:hlinkClick r:id="rId4"/>
              </a:rPr>
              <a:t>swie</a:t>
            </a:r>
            <a:r>
              <a:rPr lang="en-US" sz="1800" dirty="0" smtClean="0">
                <a:sym typeface="Wingdings"/>
              </a:rPr>
              <a:t> </a:t>
            </a:r>
          </a:p>
          <a:p>
            <a:pPr marL="342900" indent="-342900">
              <a:buFont typeface="+mj-ea"/>
              <a:buAutoNum type="circleNumDbPlain" startAt="6"/>
            </a:pPr>
            <a:r>
              <a:rPr lang="en-US" sz="1800" dirty="0" smtClean="0">
                <a:sym typeface="Wingdings"/>
              </a:rPr>
              <a:t>Andres</a:t>
            </a:r>
            <a:r>
              <a:rPr lang="en-US" sz="1800" dirty="0">
                <a:sym typeface="Wingdings"/>
              </a:rPr>
              <a:t>, Volker, Simon </a:t>
            </a:r>
            <a:r>
              <a:rPr lang="en-US" sz="1800" dirty="0" err="1" smtClean="0">
                <a:sym typeface="Wingdings"/>
              </a:rPr>
              <a:t>Jirka</a:t>
            </a:r>
            <a:r>
              <a:rPr lang="en-US" sz="1800" dirty="0" smtClean="0">
                <a:sym typeface="Wingdings"/>
              </a:rPr>
              <a:t> and </a:t>
            </a:r>
            <a:r>
              <a:rPr lang="en-US" sz="1800" dirty="0">
                <a:sym typeface="Wingdings"/>
              </a:rPr>
              <a:t>Michael </a:t>
            </a:r>
            <a:r>
              <a:rPr lang="en-US" sz="1800" dirty="0" err="1">
                <a:sym typeface="Wingdings"/>
              </a:rPr>
              <a:t>Utech</a:t>
            </a:r>
            <a:r>
              <a:rPr lang="en-US" sz="1800" dirty="0">
                <a:sym typeface="Wingdings"/>
              </a:rPr>
              <a:t> (2014) OGC Sensor Observation Service 2.0 Hydrology </a:t>
            </a:r>
            <a:r>
              <a:rPr lang="en-US" sz="1800" dirty="0" smtClean="0">
                <a:sym typeface="Wingdings"/>
              </a:rPr>
              <a:t>Profile, (OGC 14-004r1)</a:t>
            </a:r>
            <a:r>
              <a:rPr lang="en-US" sz="1800" dirty="0">
                <a:sym typeface="Wingdings"/>
              </a:rPr>
              <a:t>, </a:t>
            </a:r>
            <a:r>
              <a:rPr lang="en-US" sz="1800" dirty="0" smtClean="0">
                <a:sym typeface="Wingdings"/>
              </a:rPr>
              <a:t>Open Geospatial Consortium, URL </a:t>
            </a:r>
            <a:r>
              <a:rPr lang="en-US" sz="1800" dirty="0">
                <a:sym typeface="Wingdings"/>
                <a:hlinkClick r:id="rId5"/>
              </a:rPr>
              <a:t>http://www.opengis.net/doc/BP/sos-hydrology/</a:t>
            </a:r>
            <a:r>
              <a:rPr lang="en-US" sz="1800" dirty="0" smtClean="0">
                <a:sym typeface="Wingdings"/>
                <a:hlinkClick r:id="rId5"/>
              </a:rPr>
              <a:t>1.0</a:t>
            </a:r>
            <a:r>
              <a:rPr lang="en-US" sz="1800" dirty="0" smtClean="0">
                <a:sym typeface="Wingdings"/>
              </a:rPr>
              <a:t> </a:t>
            </a:r>
          </a:p>
          <a:p>
            <a:pPr marL="342900" indent="-342900">
              <a:buFont typeface="+mj-ea"/>
              <a:buAutoNum type="circleNumDbPlain" startAt="6"/>
            </a:pPr>
            <a:r>
              <a:rPr lang="en-US" sz="1800" dirty="0" err="1" smtClean="0">
                <a:sym typeface="Wingdings"/>
              </a:rPr>
              <a:t>Bröring</a:t>
            </a:r>
            <a:r>
              <a:rPr lang="en-US" sz="1800" dirty="0" smtClean="0">
                <a:sym typeface="Wingdings"/>
              </a:rPr>
              <a:t>, Arne, </a:t>
            </a:r>
            <a:r>
              <a:rPr lang="en-US" sz="1800" dirty="0" err="1">
                <a:sym typeface="Wingdings"/>
              </a:rPr>
              <a:t>Christoph</a:t>
            </a:r>
            <a:r>
              <a:rPr lang="en-US" sz="1800" dirty="0">
                <a:sym typeface="Wingdings"/>
              </a:rPr>
              <a:t> </a:t>
            </a:r>
            <a:r>
              <a:rPr lang="en-US" sz="1800" dirty="0" err="1" smtClean="0">
                <a:sym typeface="Wingdings"/>
              </a:rPr>
              <a:t>Stasch</a:t>
            </a:r>
            <a:r>
              <a:rPr lang="en-US" sz="1800" dirty="0" smtClean="0">
                <a:sym typeface="Wingdings"/>
              </a:rPr>
              <a:t> and </a:t>
            </a:r>
            <a:r>
              <a:rPr lang="en-US" sz="1800" dirty="0">
                <a:sym typeface="Wingdings"/>
              </a:rPr>
              <a:t>Johannes </a:t>
            </a:r>
            <a:r>
              <a:rPr lang="en-US" sz="1800" dirty="0" err="1" smtClean="0">
                <a:sym typeface="Wingdings"/>
              </a:rPr>
              <a:t>Echterhoff</a:t>
            </a:r>
            <a:r>
              <a:rPr lang="en-US" sz="1800" dirty="0">
                <a:sym typeface="Wingdings"/>
              </a:rPr>
              <a:t> </a:t>
            </a:r>
            <a:r>
              <a:rPr lang="en-US" sz="1800" dirty="0" smtClean="0">
                <a:sym typeface="Wingdings"/>
              </a:rPr>
              <a:t>(2012) SOS </a:t>
            </a:r>
            <a:r>
              <a:rPr lang="en-US" sz="1800" dirty="0">
                <a:sym typeface="Wingdings"/>
              </a:rPr>
              <a:t>2.0 Tutorial, URL </a:t>
            </a:r>
            <a:r>
              <a:rPr lang="en-US" sz="1800" dirty="0">
                <a:sym typeface="Wingdings"/>
                <a:hlinkClick r:id="rId6"/>
              </a:rPr>
              <a:t>http://www.ogcnetwork.net/SOS_2_0</a:t>
            </a:r>
            <a:r>
              <a:rPr lang="en-US" sz="1800" dirty="0" smtClean="0">
                <a:sym typeface="Wingdings"/>
                <a:hlinkClick r:id="rId6"/>
              </a:rPr>
              <a:t>/</a:t>
            </a:r>
            <a:r>
              <a:rPr lang="en-US" sz="1800" dirty="0" smtClean="0">
                <a:sym typeface="Wingdings"/>
              </a:rPr>
              <a:t> </a:t>
            </a:r>
          </a:p>
        </p:txBody>
      </p:sp>
    </p:spTree>
    <p:extLst>
      <p:ext uri="{BB962C8B-B14F-4D97-AF65-F5344CB8AC3E}">
        <p14:creationId xmlns:p14="http://schemas.microsoft.com/office/powerpoint/2010/main" val="41711112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Gauge description</a:t>
            </a:r>
            <a:br>
              <a:rPr lang="en-US" dirty="0" smtClean="0"/>
            </a:br>
            <a:r>
              <a:rPr lang="en-US" dirty="0" smtClean="0"/>
              <a:t>and data links…</a:t>
            </a:r>
            <a:endParaRPr lang="en-US" dirty="0"/>
          </a:p>
        </p:txBody>
      </p:sp>
      <p:grpSp>
        <p:nvGrpSpPr>
          <p:cNvPr id="23" name="Group 22"/>
          <p:cNvGrpSpPr/>
          <p:nvPr/>
        </p:nvGrpSpPr>
        <p:grpSpPr>
          <a:xfrm>
            <a:off x="0" y="0"/>
            <a:ext cx="9144000" cy="6858000"/>
            <a:chOff x="0" y="0"/>
            <a:chExt cx="9144000" cy="6858000"/>
          </a:xfrm>
        </p:grpSpPr>
        <p:pic>
          <p:nvPicPr>
            <p:cNvPr id="3" name="Picture 2" descr="slide16-gauge info, ur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1726"/>
              <a:ext cx="5714539" cy="5056274"/>
            </a:xfrm>
            <a:prstGeom prst="rect">
              <a:avLst/>
            </a:prstGeom>
          </p:spPr>
        </p:pic>
        <p:pic>
          <p:nvPicPr>
            <p:cNvPr id="4" name="Picture 3" descr="slide16-gauge graph-Concrete W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342" y="0"/>
              <a:ext cx="4743658" cy="2733388"/>
            </a:xfrm>
            <a:prstGeom prst="rect">
              <a:avLst/>
            </a:prstGeom>
          </p:spPr>
        </p:pic>
        <p:pic>
          <p:nvPicPr>
            <p:cNvPr id="5" name="Picture 4" descr="slide16-gauge csv-Concrete W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3602" y="2960034"/>
              <a:ext cx="2625573" cy="3897966"/>
            </a:xfrm>
            <a:prstGeom prst="rect">
              <a:avLst/>
            </a:prstGeom>
          </p:spPr>
        </p:pic>
        <p:cxnSp>
          <p:nvCxnSpPr>
            <p:cNvPr id="7" name="Straight Arrow Connector 6"/>
            <p:cNvCxnSpPr/>
            <p:nvPr/>
          </p:nvCxnSpPr>
          <p:spPr bwMode="auto">
            <a:xfrm flipV="1">
              <a:off x="2421665" y="2421992"/>
              <a:ext cx="2229703" cy="1905101"/>
            </a:xfrm>
            <a:prstGeom prst="straightConnector1">
              <a:avLst/>
            </a:prstGeom>
            <a:solidFill>
              <a:schemeClr val="accent1"/>
            </a:solidFill>
            <a:ln w="38100" cap="flat" cmpd="sng" algn="ctr">
              <a:solidFill>
                <a:srgbClr val="4F81BD"/>
              </a:solidFill>
              <a:prstDash val="solid"/>
              <a:round/>
              <a:headEnd type="none" w="med" len="med"/>
              <a:tailEnd type="stealth" w="lg" len="lg"/>
            </a:ln>
            <a:effectLst/>
          </p:spPr>
        </p:cxnSp>
        <p:cxnSp>
          <p:nvCxnSpPr>
            <p:cNvPr id="8" name="Straight Arrow Connector 7"/>
            <p:cNvCxnSpPr/>
            <p:nvPr/>
          </p:nvCxnSpPr>
          <p:spPr bwMode="auto">
            <a:xfrm flipV="1">
              <a:off x="2465964" y="3824973"/>
              <a:ext cx="3248573" cy="1491592"/>
            </a:xfrm>
            <a:prstGeom prst="straightConnector1">
              <a:avLst/>
            </a:prstGeom>
            <a:solidFill>
              <a:schemeClr val="accent1"/>
            </a:solidFill>
            <a:ln w="38100" cap="flat" cmpd="sng" algn="ctr">
              <a:solidFill>
                <a:srgbClr val="4F81BD"/>
              </a:solidFill>
              <a:prstDash val="solid"/>
              <a:round/>
              <a:headEnd type="none" w="med" len="med"/>
              <a:tailEnd type="stealth" w="lg" len="lg"/>
            </a:ln>
            <a:effectLst/>
          </p:spPr>
        </p:cxnSp>
        <p:grpSp>
          <p:nvGrpSpPr>
            <p:cNvPr id="21" name="Group 20"/>
            <p:cNvGrpSpPr/>
            <p:nvPr/>
          </p:nvGrpSpPr>
          <p:grpSpPr>
            <a:xfrm>
              <a:off x="396725" y="4725836"/>
              <a:ext cx="398690" cy="1558725"/>
              <a:chOff x="354390" y="4725836"/>
              <a:chExt cx="398690" cy="1558725"/>
            </a:xfrm>
          </p:grpSpPr>
          <p:cxnSp>
            <p:nvCxnSpPr>
              <p:cNvPr id="16" name="Straight Connector 15"/>
              <p:cNvCxnSpPr/>
              <p:nvPr/>
            </p:nvCxnSpPr>
            <p:spPr bwMode="auto">
              <a:xfrm flipH="1">
                <a:off x="354390" y="4725836"/>
                <a:ext cx="398690" cy="14768"/>
              </a:xfrm>
              <a:prstGeom prst="line">
                <a:avLst/>
              </a:prstGeom>
              <a:solidFill>
                <a:schemeClr val="accent1"/>
              </a:solidFill>
              <a:ln w="38100" cap="flat" cmpd="sng" algn="ctr">
                <a:solidFill>
                  <a:srgbClr val="5C82FF"/>
                </a:solidFill>
                <a:prstDash val="solid"/>
                <a:round/>
                <a:headEnd type="none" w="med" len="med"/>
                <a:tailEnd type="none" w="med" len="med"/>
              </a:ln>
              <a:effectLst/>
            </p:spPr>
          </p:cxnSp>
          <p:cxnSp>
            <p:nvCxnSpPr>
              <p:cNvPr id="19" name="Straight Arrow Connector 18"/>
              <p:cNvCxnSpPr/>
              <p:nvPr/>
            </p:nvCxnSpPr>
            <p:spPr bwMode="auto">
              <a:xfrm>
                <a:off x="359128" y="4725836"/>
                <a:ext cx="14547" cy="1558725"/>
              </a:xfrm>
              <a:prstGeom prst="straightConnector1">
                <a:avLst/>
              </a:prstGeom>
              <a:solidFill>
                <a:schemeClr val="accent1"/>
              </a:solidFill>
              <a:ln w="38100" cap="flat" cmpd="sng" algn="ctr">
                <a:solidFill>
                  <a:srgbClr val="4F81BD"/>
                </a:solidFill>
                <a:prstDash val="solid"/>
                <a:round/>
                <a:headEnd type="none" w="med" len="med"/>
                <a:tailEnd type="stealth" w="lg" len="lg"/>
              </a:ln>
              <a:effectLst/>
            </p:spPr>
          </p:cxnSp>
        </p:grpSp>
      </p:grpSp>
      <p:sp>
        <p:nvSpPr>
          <p:cNvPr id="6" name="TextBox 5"/>
          <p:cNvSpPr txBox="1"/>
          <p:nvPr/>
        </p:nvSpPr>
        <p:spPr>
          <a:xfrm>
            <a:off x="4981167" y="273717"/>
            <a:ext cx="3349972" cy="461665"/>
          </a:xfrm>
          <a:prstGeom prst="rect">
            <a:avLst/>
          </a:prstGeom>
          <a:noFill/>
        </p:spPr>
        <p:txBody>
          <a:bodyPr wrap="square" rtlCol="0">
            <a:spAutoFit/>
          </a:bodyPr>
          <a:lstStyle/>
          <a:p>
            <a:pPr defTabSz="914400" eaLnBrk="0" fontAlgn="base" hangingPunct="0">
              <a:spcBef>
                <a:spcPct val="0"/>
              </a:spcBef>
              <a:spcAft>
                <a:spcPct val="0"/>
              </a:spcAft>
            </a:pPr>
            <a:r>
              <a:rPr lang="en-US" sz="2400" dirty="0" smtClean="0">
                <a:solidFill>
                  <a:srgbClr val="000000"/>
                </a:solidFill>
                <a:latin typeface="Arial"/>
                <a:ea typeface="ＭＳ Ｐゴシック" charset="0"/>
                <a:cs typeface="ＭＳ Ｐゴシック" charset="0"/>
              </a:rPr>
              <a:t>For quick overview</a:t>
            </a:r>
            <a:endParaRPr lang="en-US" sz="2400" dirty="0">
              <a:solidFill>
                <a:srgbClr val="000000"/>
              </a:solidFill>
              <a:latin typeface="Arial"/>
              <a:ea typeface="ＭＳ Ｐゴシック" charset="0"/>
              <a:cs typeface="ＭＳ Ｐゴシック" charset="0"/>
            </a:endParaRPr>
          </a:p>
        </p:txBody>
      </p:sp>
      <p:sp>
        <p:nvSpPr>
          <p:cNvPr id="14" name="TextBox 13"/>
          <p:cNvSpPr txBox="1"/>
          <p:nvPr/>
        </p:nvSpPr>
        <p:spPr>
          <a:xfrm>
            <a:off x="5769393" y="4072038"/>
            <a:ext cx="2955858" cy="461665"/>
          </a:xfrm>
          <a:prstGeom prst="rect">
            <a:avLst/>
          </a:prstGeom>
          <a:solidFill>
            <a:schemeClr val="bg1">
              <a:alpha val="60000"/>
            </a:schemeClr>
          </a:solidFill>
        </p:spPr>
        <p:txBody>
          <a:bodyPr wrap="square" rtlCol="0">
            <a:spAutoFit/>
          </a:bodyPr>
          <a:lstStyle/>
          <a:p>
            <a:pPr algn="ctr" defTabSz="914400" eaLnBrk="0" fontAlgn="base" hangingPunct="0">
              <a:spcBef>
                <a:spcPct val="0"/>
              </a:spcBef>
              <a:spcAft>
                <a:spcPct val="0"/>
              </a:spcAft>
            </a:pPr>
            <a:r>
              <a:rPr lang="en-US" sz="2400" dirty="0" smtClean="0">
                <a:solidFill>
                  <a:srgbClr val="000000"/>
                </a:solidFill>
                <a:latin typeface="Arial"/>
                <a:ea typeface="ＭＳ Ｐゴシック" charset="0"/>
                <a:cs typeface="ＭＳ Ｐゴシック" charset="0"/>
              </a:rPr>
              <a:t>For easy analysis</a:t>
            </a:r>
            <a:endParaRPr lang="en-US" sz="2400" dirty="0">
              <a:solidFill>
                <a:srgbClr val="000000"/>
              </a:solidFill>
              <a:latin typeface="Arial"/>
              <a:ea typeface="ＭＳ Ｐゴシック" charset="0"/>
              <a:cs typeface="ＭＳ Ｐゴシック" charset="0"/>
            </a:endParaRPr>
          </a:p>
        </p:txBody>
      </p:sp>
      <p:sp>
        <p:nvSpPr>
          <p:cNvPr id="15" name="TextBox 14"/>
          <p:cNvSpPr txBox="1"/>
          <p:nvPr/>
        </p:nvSpPr>
        <p:spPr>
          <a:xfrm>
            <a:off x="0" y="6308745"/>
            <a:ext cx="3438422" cy="461665"/>
          </a:xfrm>
          <a:prstGeom prst="rect">
            <a:avLst/>
          </a:prstGeom>
          <a:solidFill>
            <a:schemeClr val="accent3">
              <a:lumMod val="20000"/>
              <a:lumOff val="80000"/>
              <a:alpha val="46000"/>
            </a:schemeClr>
          </a:solidFill>
        </p:spPr>
        <p:txBody>
          <a:bodyPr wrap="square" rtlCol="0">
            <a:spAutoFit/>
          </a:bodyPr>
          <a:lstStyle/>
          <a:p>
            <a:pPr algn="ctr" defTabSz="914400" eaLnBrk="0" fontAlgn="base" hangingPunct="0">
              <a:spcBef>
                <a:spcPct val="0"/>
              </a:spcBef>
              <a:spcAft>
                <a:spcPct val="0"/>
              </a:spcAft>
            </a:pPr>
            <a:r>
              <a:rPr lang="en-US" sz="2400" dirty="0" smtClean="0">
                <a:solidFill>
                  <a:srgbClr val="000000"/>
                </a:solidFill>
                <a:latin typeface="Arial"/>
                <a:ea typeface="ＭＳ Ｐゴシック" charset="0"/>
                <a:cs typeface="ＭＳ Ｐゴシック" charset="0"/>
              </a:rPr>
              <a:t>WaterML for full details</a:t>
            </a:r>
            <a:endParaRPr lang="en-US" sz="2400"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70793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7" name="Group 6"/>
          <p:cNvGrpSpPr/>
          <p:nvPr/>
        </p:nvGrpSpPr>
        <p:grpSpPr>
          <a:xfrm>
            <a:off x="0" y="-2"/>
            <a:ext cx="9169566" cy="6858002"/>
            <a:chOff x="0" y="-2"/>
            <a:chExt cx="9169566" cy="6858002"/>
          </a:xfrm>
        </p:grpSpPr>
        <p:pic>
          <p:nvPicPr>
            <p:cNvPr id="3" name="Picture 2" descr="slide16-gauge wml2meta-Concrete W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5685006" cy="6858000"/>
            </a:xfrm>
            <a:prstGeom prst="rect">
              <a:avLst/>
            </a:prstGeom>
            <a:solidFill>
              <a:schemeClr val="bg1">
                <a:alpha val="0"/>
              </a:schemeClr>
            </a:solidFill>
          </p:spPr>
        </p:pic>
        <p:pic>
          <p:nvPicPr>
            <p:cNvPr id="4" name="Picture 3" descr="slide16-gauge wml2points-Concrete W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344" y="0"/>
              <a:ext cx="3632222" cy="6858000"/>
            </a:xfrm>
            <a:prstGeom prst="rect">
              <a:avLst/>
            </a:prstGeom>
          </p:spPr>
        </p:pic>
      </p:grpSp>
    </p:spTree>
    <p:extLst>
      <p:ext uri="{BB962C8B-B14F-4D97-AF65-F5344CB8AC3E}">
        <p14:creationId xmlns:p14="http://schemas.microsoft.com/office/powerpoint/2010/main" val="18841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7" name="Group 6"/>
          <p:cNvGrpSpPr/>
          <p:nvPr/>
        </p:nvGrpSpPr>
        <p:grpSpPr>
          <a:xfrm>
            <a:off x="0" y="-2"/>
            <a:ext cx="9169566" cy="6858002"/>
            <a:chOff x="0" y="-2"/>
            <a:chExt cx="9169566" cy="6858002"/>
          </a:xfrm>
        </p:grpSpPr>
        <p:pic>
          <p:nvPicPr>
            <p:cNvPr id="3" name="Picture 2" descr="slide16-gauge wml2meta-Concrete W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5685006" cy="6858000"/>
            </a:xfrm>
            <a:prstGeom prst="rect">
              <a:avLst/>
            </a:prstGeom>
            <a:solidFill>
              <a:schemeClr val="bg1">
                <a:alpha val="0"/>
              </a:schemeClr>
            </a:solidFill>
          </p:spPr>
        </p:pic>
        <p:pic>
          <p:nvPicPr>
            <p:cNvPr id="4" name="Picture 3" descr="slide16-gauge wml2points-Concrete W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344" y="0"/>
              <a:ext cx="3632222" cy="6858000"/>
            </a:xfrm>
            <a:prstGeom prst="rect">
              <a:avLst/>
            </a:prstGeom>
          </p:spPr>
        </p:pic>
      </p:grpSp>
      <p:grpSp>
        <p:nvGrpSpPr>
          <p:cNvPr id="8" name="Group 7"/>
          <p:cNvGrpSpPr/>
          <p:nvPr/>
        </p:nvGrpSpPr>
        <p:grpSpPr>
          <a:xfrm>
            <a:off x="0" y="0"/>
            <a:ext cx="9158766" cy="6932668"/>
            <a:chOff x="0" y="0"/>
            <a:chExt cx="9158766" cy="6932668"/>
          </a:xfrm>
        </p:grpSpPr>
        <p:sp>
          <p:nvSpPr>
            <p:cNvPr id="9" name="TextBox 8"/>
            <p:cNvSpPr txBox="1"/>
            <p:nvPr/>
          </p:nvSpPr>
          <p:spPr>
            <a:xfrm>
              <a:off x="0" y="29540"/>
              <a:ext cx="5537344" cy="6647975"/>
            </a:xfrm>
            <a:prstGeom prst="rect">
              <a:avLst/>
            </a:prstGeom>
            <a:solidFill>
              <a:schemeClr val="accent5">
                <a:alpha val="49000"/>
              </a:schemeClr>
            </a:solidFill>
          </p:spPr>
          <p:txBody>
            <a:bodyPr wrap="square" rtlCol="0">
              <a:spAutoFit/>
            </a:bodyPr>
            <a:lstStyle/>
            <a:p>
              <a:endParaRPr lang="en-US" dirty="0" smtClean="0"/>
            </a:p>
            <a:p>
              <a:pPr algn="ctr"/>
              <a:endParaRPr lang="en-US" sz="1200" dirty="0" smtClean="0"/>
            </a:p>
            <a:p>
              <a:pPr algn="ctr"/>
              <a:r>
                <a:rPr lang="en-US" dirty="0" smtClean="0">
                  <a:latin typeface="Arial Black"/>
                  <a:cs typeface="Arial Black"/>
                </a:rPr>
                <a:t>WaterML 2.0</a:t>
              </a:r>
            </a:p>
            <a:p>
              <a:pPr algn="ctr"/>
              <a:endParaRPr lang="en-US" dirty="0" smtClean="0">
                <a:latin typeface="Arial Black"/>
                <a:cs typeface="Arial Black"/>
              </a:endParaRPr>
            </a:p>
            <a:p>
              <a:pPr algn="ctr"/>
              <a:endParaRPr lang="en-US" dirty="0" smtClean="0">
                <a:latin typeface="Arial Black"/>
                <a:cs typeface="Arial Black"/>
              </a:endParaRPr>
            </a:p>
            <a:p>
              <a:pPr algn="ctr"/>
              <a:r>
                <a:rPr lang="en-US" dirty="0" smtClean="0">
                  <a:latin typeface="Arial Black"/>
                  <a:cs typeface="Arial Black"/>
                </a:rPr>
                <a:t>Document metadata</a:t>
              </a:r>
            </a:p>
            <a:p>
              <a:pPr algn="ctr"/>
              <a:endParaRPr lang="en-US" dirty="0">
                <a:latin typeface="Arial Black"/>
                <a:cs typeface="Arial Black"/>
              </a:endParaRPr>
            </a:p>
            <a:p>
              <a:pPr algn="ctr"/>
              <a:endParaRPr lang="en-US" dirty="0" smtClean="0">
                <a:latin typeface="Arial Black"/>
                <a:cs typeface="Arial Black"/>
              </a:endParaRPr>
            </a:p>
            <a:p>
              <a:pPr algn="ctr"/>
              <a:r>
                <a:rPr lang="en-US" dirty="0" smtClean="0">
                  <a:latin typeface="Arial Black"/>
                  <a:cs typeface="Arial Black"/>
                </a:rPr>
                <a:t>Observation description</a:t>
              </a:r>
            </a:p>
            <a:p>
              <a:pPr marL="1717675" indent="-285750">
                <a:buFontTx/>
                <a:buChar char="-"/>
              </a:pPr>
              <a:r>
                <a:rPr lang="en-US" dirty="0" smtClean="0">
                  <a:latin typeface="Arial Black"/>
                  <a:cs typeface="Arial Black"/>
                </a:rPr>
                <a:t>Feature of interest</a:t>
              </a:r>
            </a:p>
            <a:p>
              <a:pPr marL="1717675" indent="-285750">
                <a:buFontTx/>
                <a:buChar char="-"/>
              </a:pPr>
              <a:r>
                <a:rPr lang="en-US" dirty="0" smtClean="0">
                  <a:latin typeface="Arial Black"/>
                  <a:cs typeface="Arial Black"/>
                </a:rPr>
                <a:t>Observed property</a:t>
              </a:r>
            </a:p>
            <a:p>
              <a:pPr marL="1717675" indent="-285750">
                <a:buFontTx/>
                <a:buChar char="-"/>
              </a:pPr>
              <a:r>
                <a:rPr lang="en-US" dirty="0" smtClean="0">
                  <a:latin typeface="Arial Black"/>
                  <a:cs typeface="Arial Black"/>
                </a:rPr>
                <a:t>Procedure</a:t>
              </a:r>
            </a:p>
            <a:p>
              <a:pPr marL="1717675" indent="-285750">
                <a:buFontTx/>
                <a:buChar char="-"/>
              </a:pPr>
              <a:r>
                <a:rPr lang="en-US" dirty="0" smtClean="0">
                  <a:latin typeface="Arial Black"/>
                  <a:cs typeface="Arial Black"/>
                </a:rPr>
                <a:t>Phenomena time</a:t>
              </a:r>
            </a:p>
            <a:p>
              <a:pPr marL="1717675" indent="-285750">
                <a:buFontTx/>
                <a:buChar char="-"/>
              </a:pPr>
              <a:r>
                <a:rPr lang="en-US" dirty="0" smtClean="0">
                  <a:latin typeface="Arial Black"/>
                  <a:cs typeface="Arial Black"/>
                </a:rPr>
                <a:t>Result time</a:t>
              </a:r>
            </a:p>
            <a:p>
              <a:pPr marL="1717675" indent="-285750">
                <a:buFontTx/>
                <a:buChar char="-"/>
              </a:pPr>
              <a:r>
                <a:rPr lang="en-US" dirty="0" smtClean="0">
                  <a:latin typeface="Arial Black"/>
                  <a:cs typeface="Arial Black"/>
                </a:rPr>
                <a:t>Result</a:t>
              </a:r>
            </a:p>
            <a:p>
              <a:pPr marL="2174875" lvl="1" indent="-285750">
                <a:buFontTx/>
                <a:buChar char="-"/>
                <a:tabLst>
                  <a:tab pos="2289175" algn="l"/>
                </a:tabLst>
              </a:pPr>
              <a:r>
                <a:rPr lang="en-US" dirty="0" smtClean="0">
                  <a:latin typeface="Arial Black"/>
                  <a:cs typeface="Arial Black"/>
                </a:rPr>
                <a:t>Time series metadata</a:t>
              </a:r>
            </a:p>
            <a:p>
              <a:pPr marL="2174875" lvl="1" indent="-285750">
                <a:buFontTx/>
                <a:buChar char="-"/>
                <a:tabLst>
                  <a:tab pos="2289175" algn="l"/>
                </a:tabLst>
              </a:pPr>
              <a:r>
                <a:rPr lang="en-US" dirty="0" smtClean="0">
                  <a:latin typeface="Arial Black"/>
                  <a:cs typeface="Arial Black"/>
                </a:rPr>
                <a:t>Time series data</a:t>
              </a:r>
            </a:p>
            <a:p>
              <a:pPr marL="285750" indent="-285750" algn="ctr">
                <a:buFontTx/>
                <a:buChar char="-"/>
              </a:pPr>
              <a:endParaRPr lang="en-US" dirty="0" smtClean="0">
                <a:latin typeface="Arial Black"/>
                <a:cs typeface="Arial Black"/>
              </a:endParaRPr>
            </a:p>
            <a:p>
              <a:pPr marL="285750" indent="-285750" algn="ctr">
                <a:buFontTx/>
                <a:buChar char="-"/>
              </a:pPr>
              <a:endParaRPr lang="en-US" dirty="0">
                <a:latin typeface="Arial Black"/>
                <a:cs typeface="Arial Black"/>
              </a:endParaRPr>
            </a:p>
            <a:p>
              <a:pPr marL="285750" indent="-285750" algn="ctr">
                <a:buFontTx/>
                <a:buChar char="-"/>
              </a:pPr>
              <a:endParaRPr lang="en-US" dirty="0" smtClean="0">
                <a:latin typeface="Arial Black"/>
                <a:cs typeface="Arial Black"/>
              </a:endParaRPr>
            </a:p>
            <a:p>
              <a:pPr marL="285750" indent="-285750" algn="ctr">
                <a:buFontTx/>
                <a:buChar char="-"/>
              </a:pPr>
              <a:endParaRPr lang="en-US" dirty="0">
                <a:latin typeface="Arial Black"/>
                <a:cs typeface="Arial Black"/>
              </a:endParaRPr>
            </a:p>
            <a:p>
              <a:pPr algn="ctr"/>
              <a:endParaRPr lang="en-US" dirty="0" smtClean="0">
                <a:latin typeface="Arial Black"/>
                <a:cs typeface="Arial Black"/>
              </a:endParaRPr>
            </a:p>
            <a:p>
              <a:pPr algn="ctr"/>
              <a:endParaRPr lang="en-US" dirty="0" smtClean="0">
                <a:latin typeface="Arial Black"/>
                <a:cs typeface="Arial Black"/>
              </a:endParaRPr>
            </a:p>
            <a:p>
              <a:endParaRPr lang="en-US" dirty="0"/>
            </a:p>
          </p:txBody>
        </p:sp>
        <p:sp>
          <p:nvSpPr>
            <p:cNvPr id="10" name="TextBox 9"/>
            <p:cNvSpPr txBox="1"/>
            <p:nvPr/>
          </p:nvSpPr>
          <p:spPr>
            <a:xfrm>
              <a:off x="5537344" y="0"/>
              <a:ext cx="3621422" cy="6932668"/>
            </a:xfrm>
            <a:prstGeom prst="rect">
              <a:avLst/>
            </a:prstGeom>
            <a:solidFill>
              <a:schemeClr val="accent5">
                <a:alpha val="49000"/>
              </a:scheme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pPr algn="ctr"/>
              <a:r>
                <a:rPr lang="en-US" dirty="0" smtClean="0">
                  <a:latin typeface="Arial Black"/>
                  <a:cs typeface="Arial Black"/>
                </a:rPr>
                <a:t>   </a:t>
              </a:r>
              <a:endParaRPr lang="en-US" dirty="0">
                <a:latin typeface="Arial Black"/>
                <a:cs typeface="Arial Black"/>
              </a:endParaRPr>
            </a:p>
            <a:p>
              <a:pPr algn="ctr"/>
              <a:endParaRPr lang="en-US" dirty="0" smtClean="0">
                <a:latin typeface="Arial Black"/>
                <a:cs typeface="Arial Black"/>
              </a:endParaRPr>
            </a:p>
            <a:p>
              <a:pPr algn="ctr"/>
              <a:endParaRPr lang="en-US" dirty="0" smtClean="0">
                <a:latin typeface="Arial Black"/>
                <a:cs typeface="Arial Black"/>
              </a:endParaRPr>
            </a:p>
            <a:p>
              <a:pPr>
                <a:spcBef>
                  <a:spcPts val="300"/>
                </a:spcBef>
              </a:pPr>
              <a:r>
                <a:rPr lang="en-US" dirty="0" smtClean="0">
                  <a:latin typeface="Arial Black"/>
                  <a:cs typeface="Arial Black"/>
                </a:rPr>
                <a:t>Time series data, cont’d</a:t>
              </a:r>
            </a:p>
            <a:p>
              <a:pPr>
                <a:spcBef>
                  <a:spcPts val="300"/>
                </a:spcBef>
              </a:pPr>
              <a:endParaRPr lang="en-US" dirty="0">
                <a:latin typeface="Arial Black"/>
                <a:cs typeface="Arial Black"/>
              </a:endParaRPr>
            </a:p>
            <a:p>
              <a:pPr>
                <a:spcBef>
                  <a:spcPts val="300"/>
                </a:spcBef>
              </a:pPr>
              <a:endParaRPr lang="en-US" dirty="0" smtClean="0">
                <a:latin typeface="Arial Black"/>
                <a:cs typeface="Arial Black"/>
              </a:endParaRPr>
            </a:p>
            <a:p>
              <a:pPr>
                <a:spcBef>
                  <a:spcPts val="300"/>
                </a:spcBef>
              </a:pPr>
              <a:endParaRPr lang="en-US" dirty="0">
                <a:latin typeface="Arial Black"/>
                <a:cs typeface="Arial Black"/>
              </a:endParaRPr>
            </a:p>
            <a:p>
              <a:pPr>
                <a:spcBef>
                  <a:spcPts val="300"/>
                </a:spcBef>
              </a:pP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grpSp>
    </p:spTree>
    <p:extLst>
      <p:ext uri="{BB962C8B-B14F-4D97-AF65-F5344CB8AC3E}">
        <p14:creationId xmlns:p14="http://schemas.microsoft.com/office/powerpoint/2010/main" val="274979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oogle-streamflow+waterm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535" y="0"/>
            <a:ext cx="6847465" cy="6858000"/>
          </a:xfrm>
          <a:prstGeom prst="rect">
            <a:avLst/>
          </a:prstGeom>
        </p:spPr>
      </p:pic>
      <p:grpSp>
        <p:nvGrpSpPr>
          <p:cNvPr id="10" name="Group 9"/>
          <p:cNvGrpSpPr/>
          <p:nvPr/>
        </p:nvGrpSpPr>
        <p:grpSpPr>
          <a:xfrm>
            <a:off x="3523350" y="83092"/>
            <a:ext cx="2399551" cy="1436292"/>
            <a:chOff x="3523350" y="83092"/>
            <a:chExt cx="2399551" cy="1436292"/>
          </a:xfrm>
        </p:grpSpPr>
        <p:sp>
          <p:nvSpPr>
            <p:cNvPr id="8" name="Rectangle 7"/>
            <p:cNvSpPr/>
            <p:nvPr/>
          </p:nvSpPr>
          <p:spPr bwMode="auto">
            <a:xfrm>
              <a:off x="3548994" y="83092"/>
              <a:ext cx="1816040" cy="237403"/>
            </a:xfrm>
            <a:prstGeom prst="rect">
              <a:avLst/>
            </a:prstGeom>
            <a:noFill/>
            <a:ln w="28575" cmpd="sng">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9" name="Rectangle 8"/>
            <p:cNvSpPr/>
            <p:nvPr/>
          </p:nvSpPr>
          <p:spPr bwMode="auto">
            <a:xfrm>
              <a:off x="3523350" y="1244458"/>
              <a:ext cx="2399551" cy="274926"/>
            </a:xfrm>
            <a:prstGeom prst="rect">
              <a:avLst/>
            </a:prstGeom>
            <a:noFill/>
            <a:ln w="28575" cmpd="sng">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11" name="TextBox 10"/>
          <p:cNvSpPr txBox="1"/>
          <p:nvPr/>
        </p:nvSpPr>
        <p:spPr>
          <a:xfrm>
            <a:off x="83087" y="3394873"/>
            <a:ext cx="3086081" cy="1887360"/>
          </a:xfrm>
          <a:prstGeom prst="rect">
            <a:avLst/>
          </a:prstGeom>
          <a:noFill/>
          <a:effectLst/>
        </p:spPr>
        <p:txBody>
          <a:bodyPr wrap="square" lIns="0" tIns="0" rIns="0" bIns="0" rtlCol="0">
            <a:noAutofit/>
          </a:bodyPr>
          <a:lstStyle/>
          <a:p>
            <a:pPr algn="l" eaLnBrk="0" hangingPunct="0">
              <a:lnSpc>
                <a:spcPct val="110000"/>
              </a:lnSpc>
            </a:pPr>
            <a:r>
              <a:rPr lang="en-US" b="1" dirty="0" smtClean="0">
                <a:latin typeface="+mn-lt"/>
                <a:ea typeface="+mn-ea"/>
                <a:cs typeface="+mn-cs"/>
              </a:rPr>
              <a:t>This is okay if you’re </a:t>
            </a:r>
            <a:br>
              <a:rPr lang="en-US" b="1" dirty="0" smtClean="0">
                <a:latin typeface="+mn-lt"/>
                <a:ea typeface="+mn-ea"/>
                <a:cs typeface="+mn-cs"/>
              </a:rPr>
            </a:br>
            <a:r>
              <a:rPr lang="en-US" b="1" dirty="0" smtClean="0">
                <a:latin typeface="+mn-lt"/>
                <a:ea typeface="+mn-ea"/>
                <a:cs typeface="+mn-cs"/>
              </a:rPr>
              <a:t>looking </a:t>
            </a:r>
            <a:r>
              <a:rPr lang="en-US" b="1" dirty="0" smtClean="0">
                <a:latin typeface="+mn-lt"/>
                <a:ea typeface="+mn-ea"/>
                <a:cs typeface="+mn-cs"/>
              </a:rPr>
              <a:t>for… </a:t>
            </a:r>
          </a:p>
          <a:p>
            <a:pPr marL="285750" indent="-285750" algn="l" eaLnBrk="0" hangingPunct="0">
              <a:lnSpc>
                <a:spcPct val="110000"/>
              </a:lnSpc>
              <a:buFont typeface="Arial"/>
              <a:buChar char="•"/>
            </a:pPr>
            <a:r>
              <a:rPr lang="en-US" b="1" dirty="0" smtClean="0">
                <a:latin typeface="+mn-lt"/>
                <a:ea typeface="+mn-ea"/>
                <a:cs typeface="+mn-cs"/>
              </a:rPr>
              <a:t>Slides</a:t>
            </a:r>
          </a:p>
          <a:p>
            <a:pPr marL="285750" indent="-285750" algn="l" eaLnBrk="0" hangingPunct="0">
              <a:lnSpc>
                <a:spcPct val="110000"/>
              </a:lnSpc>
              <a:buFont typeface="Arial"/>
              <a:buChar char="•"/>
            </a:pPr>
            <a:r>
              <a:rPr lang="en-US" b="1" dirty="0" smtClean="0">
                <a:latin typeface="+mn-lt"/>
                <a:ea typeface="+mn-ea"/>
                <a:cs typeface="+mn-cs"/>
              </a:rPr>
              <a:t>Websites</a:t>
            </a:r>
          </a:p>
          <a:p>
            <a:pPr marL="285750" indent="-285750" algn="l" eaLnBrk="0" hangingPunct="0">
              <a:lnSpc>
                <a:spcPct val="110000"/>
              </a:lnSpc>
              <a:buFont typeface="Arial"/>
              <a:buChar char="•"/>
            </a:pPr>
            <a:r>
              <a:rPr lang="en-US" b="1" dirty="0" smtClean="0">
                <a:latin typeface="+mn-lt"/>
                <a:ea typeface="+mn-ea"/>
                <a:cs typeface="+mn-cs"/>
              </a:rPr>
              <a:t>Source code</a:t>
            </a:r>
          </a:p>
          <a:p>
            <a:pPr marL="285750" indent="-285750" algn="l" eaLnBrk="0" hangingPunct="0">
              <a:lnSpc>
                <a:spcPct val="110000"/>
              </a:lnSpc>
              <a:buFont typeface="Arial"/>
              <a:buChar char="•"/>
            </a:pPr>
            <a:r>
              <a:rPr lang="en-US" b="1" dirty="0" smtClean="0">
                <a:latin typeface="+mn-lt"/>
                <a:ea typeface="+mn-ea"/>
                <a:cs typeface="+mn-cs"/>
              </a:rPr>
              <a:t>Other docs…. </a:t>
            </a:r>
          </a:p>
          <a:p>
            <a:pPr marL="285750" indent="-285750" algn="l" eaLnBrk="0" hangingPunct="0">
              <a:lnSpc>
                <a:spcPct val="110000"/>
              </a:lnSpc>
              <a:buFont typeface="Arial"/>
              <a:buChar char="•"/>
            </a:pPr>
            <a:endParaRPr lang="en-US" b="1" dirty="0">
              <a:latin typeface="+mn-lt"/>
              <a:ea typeface="+mn-ea"/>
              <a:cs typeface="+mn-cs"/>
            </a:endParaRPr>
          </a:p>
          <a:p>
            <a:pPr algn="l" eaLnBrk="0" hangingPunct="0">
              <a:lnSpc>
                <a:spcPct val="110000"/>
              </a:lnSpc>
            </a:pPr>
            <a:r>
              <a:rPr lang="en-US" b="1" dirty="0" smtClean="0">
                <a:solidFill>
                  <a:schemeClr val="bg1"/>
                </a:solidFill>
                <a:latin typeface="+mn-lt"/>
                <a:ea typeface="+mn-ea"/>
                <a:cs typeface="+mn-cs"/>
              </a:rPr>
              <a:t>What about data?</a:t>
            </a:r>
          </a:p>
          <a:p>
            <a:pPr marL="285750" indent="-285750" algn="l" eaLnBrk="0" hangingPunct="0">
              <a:lnSpc>
                <a:spcPct val="110000"/>
              </a:lnSpc>
              <a:buFont typeface="Arial"/>
              <a:buChar char="•"/>
            </a:pPr>
            <a:endParaRPr lang="en-US" b="1" dirty="0" smtClean="0">
              <a:latin typeface="+mn-lt"/>
              <a:ea typeface="+mn-ea"/>
              <a:cs typeface="+mn-cs"/>
            </a:endParaRPr>
          </a:p>
        </p:txBody>
      </p:sp>
      <p:sp>
        <p:nvSpPr>
          <p:cNvPr id="2" name="Title 1"/>
          <p:cNvSpPr>
            <a:spLocks noGrp="1"/>
          </p:cNvSpPr>
          <p:nvPr>
            <p:ph type="title"/>
          </p:nvPr>
        </p:nvSpPr>
        <p:spPr>
          <a:xfrm>
            <a:off x="94955" y="580125"/>
            <a:ext cx="2492606" cy="484188"/>
          </a:xfrm>
        </p:spPr>
        <p:txBody>
          <a:bodyPr/>
          <a:lstStyle/>
          <a:p>
            <a:r>
              <a:rPr lang="en-US" sz="2800" dirty="0" smtClean="0"/>
              <a:t>And how would you search for this web map?</a:t>
            </a:r>
            <a:endParaRPr lang="en-US" sz="2800" dirty="0"/>
          </a:p>
        </p:txBody>
      </p:sp>
    </p:spTree>
    <p:extLst>
      <p:ext uri="{BB962C8B-B14F-4D97-AF65-F5344CB8AC3E}">
        <p14:creationId xmlns:p14="http://schemas.microsoft.com/office/powerpoint/2010/main" val="94292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22" presetClass="entr" presetSubtype="1"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oss-streamflow+waterm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350"/>
            <a:ext cx="9144000" cy="6797396"/>
          </a:xfrm>
          <a:prstGeom prst="rect">
            <a:avLst/>
          </a:prstGeom>
        </p:spPr>
      </p:pic>
      <p:sp>
        <p:nvSpPr>
          <p:cNvPr id="7" name="Title 6"/>
          <p:cNvSpPr>
            <a:spLocks noGrp="1"/>
          </p:cNvSpPr>
          <p:nvPr>
            <p:ph type="title"/>
          </p:nvPr>
        </p:nvSpPr>
        <p:spPr>
          <a:xfrm>
            <a:off x="0" y="-1"/>
            <a:ext cx="2978050" cy="1080345"/>
          </a:xfrm>
          <a:solidFill>
            <a:schemeClr val="tx2">
              <a:lumMod val="10000"/>
              <a:lumOff val="90000"/>
            </a:schemeClr>
          </a:solidFill>
          <a:ln>
            <a:solidFill>
              <a:schemeClr val="tx2">
                <a:lumMod val="50000"/>
                <a:lumOff val="50000"/>
              </a:schemeClr>
            </a:solidFill>
          </a:ln>
          <a:effectLst>
            <a:outerShdw blurRad="50800" dist="38100" dir="2700000" algn="tl" rotWithShape="0">
              <a:srgbClr val="000000">
                <a:alpha val="43000"/>
              </a:srgbClr>
            </a:outerShdw>
          </a:effectLst>
        </p:spPr>
        <p:txBody>
          <a:bodyPr/>
          <a:lstStyle/>
          <a:p>
            <a:r>
              <a:rPr lang="en-US" dirty="0" smtClean="0"/>
              <a:t> </a:t>
            </a:r>
            <a:r>
              <a:rPr lang="en-US" dirty="0" smtClean="0"/>
              <a:t>For data</a:t>
            </a:r>
            <a:r>
              <a:rPr lang="en-US" dirty="0" smtClean="0"/>
              <a:t>….</a:t>
            </a:r>
            <a:br>
              <a:rPr lang="en-US" dirty="0" smtClean="0"/>
            </a:br>
            <a:r>
              <a:rPr lang="en-US" dirty="0" smtClean="0"/>
              <a:t> </a:t>
            </a:r>
            <a:r>
              <a:rPr lang="en-US" sz="2000" b="0" dirty="0" smtClean="0">
                <a:hlinkClick r:id="rId4"/>
              </a:rPr>
              <a:t>http://www.geoportal.org</a:t>
            </a:r>
            <a:r>
              <a:rPr lang="en-US" sz="2000" b="0" dirty="0" smtClean="0"/>
              <a:t>  </a:t>
            </a:r>
            <a:endParaRPr lang="en-US" sz="2000" b="0" dirty="0"/>
          </a:p>
        </p:txBody>
      </p:sp>
      <p:grpSp>
        <p:nvGrpSpPr>
          <p:cNvPr id="12" name="Group 11"/>
          <p:cNvGrpSpPr/>
          <p:nvPr/>
        </p:nvGrpSpPr>
        <p:grpSpPr>
          <a:xfrm>
            <a:off x="0" y="1543125"/>
            <a:ext cx="8201854" cy="5222881"/>
            <a:chOff x="0" y="1543125"/>
            <a:chExt cx="8201854" cy="5222881"/>
          </a:xfrm>
        </p:grpSpPr>
        <p:sp>
          <p:nvSpPr>
            <p:cNvPr id="9" name="Rectangle 8"/>
            <p:cNvSpPr/>
            <p:nvPr/>
          </p:nvSpPr>
          <p:spPr bwMode="auto">
            <a:xfrm>
              <a:off x="0" y="1543125"/>
              <a:ext cx="1685475" cy="284884"/>
            </a:xfrm>
            <a:prstGeom prst="rect">
              <a:avLst/>
            </a:prstGeom>
            <a:noFill/>
            <a:ln w="28575" cmpd="sng">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Rectangle 9"/>
            <p:cNvSpPr/>
            <p:nvPr/>
          </p:nvSpPr>
          <p:spPr bwMode="auto">
            <a:xfrm>
              <a:off x="2193961" y="4805514"/>
              <a:ext cx="1129511" cy="239316"/>
            </a:xfrm>
            <a:prstGeom prst="rect">
              <a:avLst/>
            </a:prstGeom>
            <a:noFill/>
            <a:ln w="28575" cmpd="sng">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1" name="Rectangle 10"/>
            <p:cNvSpPr/>
            <p:nvPr/>
          </p:nvSpPr>
          <p:spPr bwMode="auto">
            <a:xfrm>
              <a:off x="722137" y="6194324"/>
              <a:ext cx="7479717" cy="571682"/>
            </a:xfrm>
            <a:prstGeom prst="rect">
              <a:avLst/>
            </a:prstGeom>
            <a:noFill/>
            <a:ln w="28575" cmpd="sng">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pic>
        <p:nvPicPr>
          <p:cNvPr id="13" name="Picture 12" descr="geoss-streamflow+waterml-met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514" y="2630251"/>
            <a:ext cx="4542094" cy="3431804"/>
          </a:xfrm>
          <a:prstGeom prst="rect">
            <a:avLst/>
          </a:prstGeom>
        </p:spPr>
      </p:pic>
    </p:spTree>
    <p:extLst>
      <p:ext uri="{BB962C8B-B14F-4D97-AF65-F5344CB8AC3E}">
        <p14:creationId xmlns:p14="http://schemas.microsoft.com/office/powerpoint/2010/main" val="297662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geoss-all recor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193"/>
            <a:ext cx="9144000" cy="6756507"/>
          </a:xfrm>
          <a:prstGeom prst="rect">
            <a:avLst/>
          </a:prstGeom>
        </p:spPr>
      </p:pic>
      <p:sp>
        <p:nvSpPr>
          <p:cNvPr id="5" name="Rectangle 4"/>
          <p:cNvSpPr/>
          <p:nvPr/>
        </p:nvSpPr>
        <p:spPr bwMode="auto">
          <a:xfrm>
            <a:off x="1780433" y="4805513"/>
            <a:ext cx="1566779" cy="251185"/>
          </a:xfrm>
          <a:prstGeom prst="rect">
            <a:avLst/>
          </a:prstGeom>
          <a:noFill/>
          <a:ln w="28575" cmpd="sng">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6" name="Rectangle 5"/>
          <p:cNvSpPr/>
          <p:nvPr/>
        </p:nvSpPr>
        <p:spPr bwMode="auto">
          <a:xfrm>
            <a:off x="0" y="1341331"/>
            <a:ext cx="2267083" cy="2599571"/>
          </a:xfrm>
          <a:prstGeom prst="rect">
            <a:avLst/>
          </a:prstGeom>
          <a:solidFill>
            <a:schemeClr val="bg2">
              <a:lumMod val="20000"/>
              <a:lumOff val="80000"/>
              <a:alpha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smtClean="0">
              <a:solidFill>
                <a:srgbClr val="000000"/>
              </a:solidFill>
              <a:latin typeface="Arial" charset="0"/>
              <a:ea typeface="ＭＳ Ｐゴシック" pitchFamily="16" charset="-128"/>
              <a:cs typeface="ＭＳ Ｐゴシック" pitchFamily="-97" charset="-128"/>
            </a:endParaRPr>
          </a:p>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a:p>
            <a:pPr algn="ctr" eaLnBrk="0" fontAlgn="base" hangingPunct="0">
              <a:spcBef>
                <a:spcPct val="0"/>
              </a:spcBef>
              <a:spcAft>
                <a:spcPct val="0"/>
              </a:spcAft>
            </a:pPr>
            <a:endParaRPr lang="en-US" sz="1400" b="1" dirty="0" smtClean="0">
              <a:solidFill>
                <a:srgbClr val="000000"/>
              </a:solidFill>
              <a:latin typeface="Arial" charset="0"/>
              <a:ea typeface="ＭＳ Ｐゴシック" pitchFamily="16" charset="-128"/>
              <a:cs typeface="ＭＳ Ｐゴシック" pitchFamily="-97" charset="-128"/>
            </a:endParaRPr>
          </a:p>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a:p>
            <a:pPr algn="ctr" eaLnBrk="0" fontAlgn="base" hangingPunct="0">
              <a:spcBef>
                <a:spcPct val="0"/>
              </a:spcBef>
              <a:spcAft>
                <a:spcPct val="0"/>
              </a:spcAft>
            </a:pPr>
            <a:endParaRPr lang="en-US" sz="1400" b="1" dirty="0" smtClean="0">
              <a:solidFill>
                <a:srgbClr val="000000"/>
              </a:solidFill>
              <a:latin typeface="Arial" charset="0"/>
              <a:ea typeface="ＭＳ Ｐゴシック" pitchFamily="16" charset="-128"/>
              <a:cs typeface="ＭＳ Ｐゴシック" pitchFamily="-97" charset="-128"/>
            </a:endParaRPr>
          </a:p>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a:p>
            <a:pPr algn="ctr" eaLnBrk="0" fontAlgn="base" hangingPunct="0">
              <a:spcBef>
                <a:spcPct val="0"/>
              </a:spcBef>
              <a:spcAft>
                <a:spcPct val="0"/>
              </a:spcAft>
            </a:pPr>
            <a:endParaRPr lang="en-US" sz="1400" b="1" dirty="0" smtClean="0">
              <a:solidFill>
                <a:srgbClr val="000000"/>
              </a:solidFill>
              <a:latin typeface="Arial" charset="0"/>
              <a:ea typeface="ＭＳ Ｐゴシック" pitchFamily="16" charset="-128"/>
              <a:cs typeface="ＭＳ Ｐゴシック" pitchFamily="-97" charset="-128"/>
            </a:endParaRPr>
          </a:p>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a:p>
            <a:pPr algn="ctr" eaLnBrk="0" fontAlgn="base" hangingPunct="0">
              <a:spcBef>
                <a:spcPct val="0"/>
              </a:spcBef>
              <a:spcAft>
                <a:spcPct val="0"/>
              </a:spcAft>
            </a:pPr>
            <a:endParaRPr lang="en-US" sz="1400" b="1" dirty="0" smtClean="0">
              <a:solidFill>
                <a:srgbClr val="000000"/>
              </a:solidFill>
              <a:latin typeface="Arial" charset="0"/>
              <a:ea typeface="ＭＳ Ｐゴシック" pitchFamily="16" charset="-128"/>
              <a:cs typeface="ＭＳ Ｐゴシック" pitchFamily="-97" charset="-128"/>
            </a:endParaRPr>
          </a:p>
          <a:p>
            <a:pPr algn="ctr" eaLnBrk="0" fontAlgn="base" hangingPunct="0">
              <a:spcBef>
                <a:spcPct val="0"/>
              </a:spcBef>
              <a:spcAft>
                <a:spcPct val="0"/>
              </a:spcAft>
            </a:pPr>
            <a:r>
              <a:rPr lang="en-US" sz="1400" b="1" dirty="0" smtClean="0">
                <a:solidFill>
                  <a:srgbClr val="000000"/>
                </a:solidFill>
                <a:latin typeface="Arial" charset="0"/>
                <a:ea typeface="ＭＳ Ｐゴシック" pitchFamily="16" charset="-128"/>
                <a:cs typeface="ＭＳ Ｐゴシック" pitchFamily="-97" charset="-128"/>
              </a:rPr>
              <a:t>Clear search </a:t>
            </a:r>
            <a:br>
              <a:rPr lang="en-US" sz="1400" b="1" dirty="0" smtClean="0">
                <a:solidFill>
                  <a:srgbClr val="000000"/>
                </a:solidFill>
                <a:latin typeface="Arial" charset="0"/>
                <a:ea typeface="ＭＳ Ｐゴシック" pitchFamily="16" charset="-128"/>
                <a:cs typeface="ＭＳ Ｐゴシック" pitchFamily="-97" charset="-128"/>
              </a:rPr>
            </a:br>
            <a:r>
              <a:rPr lang="en-US" sz="1400" b="1" dirty="0" smtClean="0">
                <a:solidFill>
                  <a:srgbClr val="000000"/>
                </a:solidFill>
                <a:latin typeface="Arial" charset="0"/>
                <a:ea typeface="ＭＳ Ｐゴシック" pitchFamily="16" charset="-128"/>
                <a:cs typeface="ＭＳ Ｐゴシック" pitchFamily="-97" charset="-128"/>
              </a:rPr>
              <a:t>(no filters)</a:t>
            </a: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2846298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579" y="457200"/>
            <a:ext cx="7810401" cy="484188"/>
          </a:xfrm>
        </p:spPr>
        <p:txBody>
          <a:bodyPr/>
          <a:lstStyle/>
          <a:p>
            <a:r>
              <a:rPr lang="en-US" dirty="0" smtClean="0"/>
              <a:t>What are GEO and GEOSS?</a:t>
            </a:r>
            <a:endParaRPr lang="en-US" dirty="0"/>
          </a:p>
        </p:txBody>
      </p:sp>
      <p:sp>
        <p:nvSpPr>
          <p:cNvPr id="3" name="Content Placeholder 2"/>
          <p:cNvSpPr>
            <a:spLocks noGrp="1"/>
          </p:cNvSpPr>
          <p:nvPr>
            <p:ph idx="1"/>
          </p:nvPr>
        </p:nvSpPr>
        <p:spPr>
          <a:xfrm>
            <a:off x="580931" y="1936980"/>
            <a:ext cx="8563069" cy="4921020"/>
          </a:xfrm>
        </p:spPr>
        <p:txBody>
          <a:bodyPr/>
          <a:lstStyle/>
          <a:p>
            <a:pPr marL="0" indent="0">
              <a:lnSpc>
                <a:spcPct val="90000"/>
              </a:lnSpc>
              <a:buNone/>
            </a:pPr>
            <a:r>
              <a:rPr lang="en-US" sz="1800" b="1" dirty="0" smtClean="0"/>
              <a:t>GEOSS: Global Earth Observation System of Systems</a:t>
            </a:r>
          </a:p>
          <a:p>
            <a:pPr lvl="1">
              <a:lnSpc>
                <a:spcPct val="90000"/>
              </a:lnSpc>
            </a:pPr>
            <a:r>
              <a:rPr lang="en-US" sz="1800" dirty="0" smtClean="0"/>
              <a:t>Hosted by GEO (Group on Earth Observations) to catalog Earth observation datasets from 92 member countries </a:t>
            </a:r>
          </a:p>
          <a:p>
            <a:pPr lvl="1">
              <a:lnSpc>
                <a:spcPct val="90000"/>
              </a:lnSpc>
            </a:pPr>
            <a:r>
              <a:rPr lang="en-US" sz="1800" dirty="0" smtClean="0"/>
              <a:t>GEO home page</a:t>
            </a:r>
            <a:r>
              <a:rPr lang="en-US" sz="1800" dirty="0"/>
              <a:t>: </a:t>
            </a:r>
            <a:r>
              <a:rPr lang="en-US" sz="1800" dirty="0">
                <a:solidFill>
                  <a:srgbClr val="000090"/>
                </a:solidFill>
                <a:hlinkClick r:id="rId3"/>
              </a:rPr>
              <a:t>http://www.earthobservations.org</a:t>
            </a:r>
            <a:r>
              <a:rPr lang="en-US" sz="1800" dirty="0" smtClean="0">
                <a:solidFill>
                  <a:srgbClr val="000090"/>
                </a:solidFill>
                <a:hlinkClick r:id="rId3"/>
              </a:rPr>
              <a:t>/</a:t>
            </a:r>
            <a:r>
              <a:rPr lang="en-US" sz="1800" dirty="0" smtClean="0">
                <a:solidFill>
                  <a:srgbClr val="000090"/>
                </a:solidFill>
              </a:rPr>
              <a:t> </a:t>
            </a:r>
          </a:p>
          <a:p>
            <a:pPr lvl="1">
              <a:lnSpc>
                <a:spcPct val="90000"/>
              </a:lnSpc>
            </a:pPr>
            <a:r>
              <a:rPr lang="en-US" sz="1800" dirty="0" smtClean="0"/>
              <a:t>GEOSS search portal</a:t>
            </a:r>
            <a:r>
              <a:rPr lang="en-US" sz="1800" dirty="0"/>
              <a:t>: </a:t>
            </a:r>
            <a:r>
              <a:rPr lang="en-US" sz="1800" dirty="0">
                <a:hlinkClick r:id="rId4"/>
              </a:rPr>
              <a:t>http://www.geoportal.org</a:t>
            </a:r>
            <a:r>
              <a:rPr lang="en-US" sz="1800" dirty="0" smtClean="0">
                <a:hlinkClick r:id="rId4"/>
              </a:rPr>
              <a:t>/</a:t>
            </a:r>
            <a:r>
              <a:rPr lang="en-US" sz="1800" dirty="0" smtClean="0"/>
              <a:t> </a:t>
            </a:r>
          </a:p>
          <a:p>
            <a:pPr lvl="1">
              <a:lnSpc>
                <a:spcPct val="90000"/>
              </a:lnSpc>
            </a:pPr>
            <a:r>
              <a:rPr lang="en-US" sz="1800" dirty="0" smtClean="0"/>
              <a:t>Enables distributed search among dozens of catalogs, accessing millions </a:t>
            </a:r>
            <a:br>
              <a:rPr lang="en-US" sz="1800" dirty="0" smtClean="0"/>
            </a:br>
            <a:r>
              <a:rPr lang="en-US" sz="1800" dirty="0" smtClean="0"/>
              <a:t>of data services</a:t>
            </a:r>
          </a:p>
          <a:p>
            <a:pPr lvl="1">
              <a:lnSpc>
                <a:spcPct val="90000"/>
              </a:lnSpc>
            </a:pPr>
            <a:r>
              <a:rPr lang="en-US" sz="1800" dirty="0" smtClean="0"/>
              <a:t>Data is organized around </a:t>
            </a:r>
            <a:r>
              <a:rPr lang="en-US" sz="1800" b="1" dirty="0" smtClean="0">
                <a:solidFill>
                  <a:srgbClr val="000090"/>
                </a:solidFill>
              </a:rPr>
              <a:t>9 Societal Benefit Areas (SBAs)</a:t>
            </a:r>
            <a:r>
              <a:rPr lang="en-US" sz="1800" dirty="0" smtClean="0"/>
              <a:t>: </a:t>
            </a:r>
            <a:r>
              <a:rPr lang="en-US" sz="1800" b="1" dirty="0" smtClean="0">
                <a:solidFill>
                  <a:srgbClr val="000090"/>
                </a:solidFill>
              </a:rPr>
              <a:t>Water, Weather, Climate, Biodiversity, Ecosystems, Energy, Agriculture, Health, Disasters </a:t>
            </a:r>
            <a:br>
              <a:rPr lang="en-US" sz="1800" b="1" dirty="0" smtClean="0">
                <a:solidFill>
                  <a:srgbClr val="000090"/>
                </a:solidFill>
              </a:rPr>
            </a:br>
            <a:endParaRPr lang="en-US" sz="1800" b="1" dirty="0" smtClean="0">
              <a:solidFill>
                <a:srgbClr val="000090"/>
              </a:solidFill>
            </a:endParaRPr>
          </a:p>
          <a:p>
            <a:pPr marL="0" indent="0">
              <a:lnSpc>
                <a:spcPct val="90000"/>
              </a:lnSpc>
              <a:buNone/>
            </a:pPr>
            <a:r>
              <a:rPr lang="en-US" sz="1800" b="1" dirty="0" smtClean="0">
                <a:solidFill>
                  <a:schemeClr val="bg1"/>
                </a:solidFill>
              </a:rPr>
              <a:t>GEOSS AIP (Architecture Implementation Pilot)</a:t>
            </a:r>
          </a:p>
          <a:p>
            <a:pPr lvl="1">
              <a:lnSpc>
                <a:spcPct val="90000"/>
              </a:lnSpc>
            </a:pPr>
            <a:r>
              <a:rPr lang="en-US" sz="1800" dirty="0" smtClean="0">
                <a:solidFill>
                  <a:schemeClr val="bg1"/>
                </a:solidFill>
              </a:rPr>
              <a:t>Series of 1-year project cycles to implement GEOSS, started in 2007; </a:t>
            </a:r>
            <a:br>
              <a:rPr lang="en-US" sz="1800" dirty="0" smtClean="0">
                <a:solidFill>
                  <a:schemeClr val="bg1"/>
                </a:solidFill>
              </a:rPr>
            </a:br>
            <a:r>
              <a:rPr lang="en-US" sz="1800" dirty="0" smtClean="0">
                <a:solidFill>
                  <a:schemeClr val="bg1"/>
                </a:solidFill>
              </a:rPr>
              <a:t>AIP-7 completed November 2014; AIP-8 starts March 2015</a:t>
            </a:r>
          </a:p>
        </p:txBody>
      </p:sp>
    </p:spTree>
    <p:extLst>
      <p:ext uri="{BB962C8B-B14F-4D97-AF65-F5344CB8AC3E}">
        <p14:creationId xmlns:p14="http://schemas.microsoft.com/office/powerpoint/2010/main" val="101603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GEO_powerpointtemplate">
  <a:themeElements>
    <a:clrScheme name="GEO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O_powerpoint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pitchFamily="-65" charset="0"/>
          </a:defRPr>
        </a:defPPr>
      </a:lstStyle>
    </a:lnDef>
  </a:objectDefaults>
  <a:extraClrSchemeLst>
    <a:extraClrScheme>
      <a:clrScheme name="GEO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O_powerpoin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O_powerpoin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O_powerpoin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O_powerpoin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O_powerpoin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O_powerpoint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O_powerpoin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O_powerpoin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O_powerpoin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O_powerpoin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O_powerpoin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ptional_Corporate_PPT_Template-Arial">
  <a:themeElements>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2F5A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SIRO_PowerPoint_Forest_120223">
  <a:themeElements>
    <a:clrScheme name="CSIRO Theme 1 3">
      <a:dk1>
        <a:srgbClr val="000000"/>
      </a:dk1>
      <a:lt1>
        <a:srgbClr val="FFFFFF"/>
      </a:lt1>
      <a:dk2>
        <a:srgbClr val="000000"/>
      </a:dk2>
      <a:lt2>
        <a:srgbClr val="FFFFFF"/>
      </a:lt2>
      <a:accent1>
        <a:srgbClr val="78BE20"/>
      </a:accent1>
      <a:accent2>
        <a:srgbClr val="4A7729"/>
      </a:accent2>
      <a:accent3>
        <a:srgbClr val="FFFFFF"/>
      </a:accent3>
      <a:accent4>
        <a:srgbClr val="000000"/>
      </a:accent4>
      <a:accent5>
        <a:srgbClr val="BEDBAB"/>
      </a:accent5>
      <a:accent6>
        <a:srgbClr val="426B24"/>
      </a:accent6>
      <a:hlink>
        <a:srgbClr val="41B6E6"/>
      </a:hlink>
      <a:folHlink>
        <a:srgbClr val="5A8E18"/>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IRO Theme 1 1">
        <a:dk1>
          <a:srgbClr val="000000"/>
        </a:dk1>
        <a:lt1>
          <a:srgbClr val="FFFFFF"/>
        </a:lt1>
        <a:dk2>
          <a:srgbClr val="000000"/>
        </a:dk2>
        <a:lt2>
          <a:srgbClr val="FFFFFF"/>
        </a:lt2>
        <a:accent1>
          <a:srgbClr val="00A9CE"/>
        </a:accent1>
        <a:accent2>
          <a:srgbClr val="00313C"/>
        </a:accent2>
        <a:accent3>
          <a:srgbClr val="FFFFFF"/>
        </a:accent3>
        <a:accent4>
          <a:srgbClr val="000000"/>
        </a:accent4>
        <a:accent5>
          <a:srgbClr val="AAD1E3"/>
        </a:accent5>
        <a:accent6>
          <a:srgbClr val="002B35"/>
        </a:accent6>
        <a:hlink>
          <a:srgbClr val="41B6E6"/>
        </a:hlink>
        <a:folHlink>
          <a:srgbClr val="004B87"/>
        </a:folHlink>
      </a:clrScheme>
      <a:clrMap bg1="lt1" tx1="dk1" bg2="lt2" tx2="dk2" accent1="accent1" accent2="accent2" accent3="accent3" accent4="accent4" accent5="accent5" accent6="accent6" hlink="hlink" folHlink="folHlink"/>
    </a:extraClrScheme>
    <a:extraClrScheme>
      <a:clrScheme name="CSIRO Theme 1 2">
        <a:dk1>
          <a:srgbClr val="000000"/>
        </a:dk1>
        <a:lt1>
          <a:srgbClr val="FFFFFF"/>
        </a:lt1>
        <a:dk2>
          <a:srgbClr val="000000"/>
        </a:dk2>
        <a:lt2>
          <a:srgbClr val="FFFFFF"/>
        </a:lt2>
        <a:accent1>
          <a:srgbClr val="78BE20"/>
        </a:accent1>
        <a:accent2>
          <a:srgbClr val="44693D"/>
        </a:accent2>
        <a:accent3>
          <a:srgbClr val="FFFFFF"/>
        </a:accent3>
        <a:accent4>
          <a:srgbClr val="000000"/>
        </a:accent4>
        <a:accent5>
          <a:srgbClr val="BEDBAB"/>
        </a:accent5>
        <a:accent6>
          <a:srgbClr val="3D5E36"/>
        </a:accent6>
        <a:hlink>
          <a:srgbClr val="41B6E6"/>
        </a:hlink>
        <a:folHlink>
          <a:srgbClr val="5A8E18"/>
        </a:folHlink>
      </a:clrScheme>
      <a:clrMap bg1="lt1" tx1="dk1" bg2="lt2" tx2="dk2" accent1="accent1" accent2="accent2" accent3="accent3" accent4="accent4" accent5="accent5" accent6="accent6" hlink="hlink" folHlink="folHlink"/>
    </a:extraClrScheme>
    <a:extraClrScheme>
      <a:clrScheme name="CSIRO Theme 1 3">
        <a:dk1>
          <a:srgbClr val="000000"/>
        </a:dk1>
        <a:lt1>
          <a:srgbClr val="FFFFFF"/>
        </a:lt1>
        <a:dk2>
          <a:srgbClr val="000000"/>
        </a:dk2>
        <a:lt2>
          <a:srgbClr val="FFFFFF"/>
        </a:lt2>
        <a:accent1>
          <a:srgbClr val="78BE20"/>
        </a:accent1>
        <a:accent2>
          <a:srgbClr val="4A7729"/>
        </a:accent2>
        <a:accent3>
          <a:srgbClr val="FFFFFF"/>
        </a:accent3>
        <a:accent4>
          <a:srgbClr val="000000"/>
        </a:accent4>
        <a:accent5>
          <a:srgbClr val="BEDBAB"/>
        </a:accent5>
        <a:accent6>
          <a:srgbClr val="426B24"/>
        </a:accent6>
        <a:hlink>
          <a:srgbClr val="41B6E6"/>
        </a:hlink>
        <a:folHlink>
          <a:srgbClr val="5A8E1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SIRO Theme 3">
    <a:dk1>
      <a:srgbClr val="000000"/>
    </a:dk1>
    <a:lt1>
      <a:srgbClr val="FFFFFF"/>
    </a:lt1>
    <a:dk2>
      <a:srgbClr val="000000"/>
    </a:dk2>
    <a:lt2>
      <a:srgbClr val="FFFFFF"/>
    </a:lt2>
    <a:accent1>
      <a:srgbClr val="78BE20"/>
    </a:accent1>
    <a:accent2>
      <a:srgbClr val="4A7729"/>
    </a:accent2>
    <a:accent3>
      <a:srgbClr val="FFFFFF"/>
    </a:accent3>
    <a:accent4>
      <a:srgbClr val="000000"/>
    </a:accent4>
    <a:accent5>
      <a:srgbClr val="BEDBAB"/>
    </a:accent5>
    <a:accent6>
      <a:srgbClr val="426B24"/>
    </a:accent6>
    <a:hlink>
      <a:srgbClr val="41B6E6"/>
    </a:hlink>
    <a:folHlink>
      <a:srgbClr val="5A8E18"/>
    </a:folHlink>
  </a:clrScheme>
</a:themeOverride>
</file>

<file path=docProps/app.xml><?xml version="1.0" encoding="utf-8"?>
<Properties xmlns="http://schemas.openxmlformats.org/officeDocument/2006/extended-properties" xmlns:vt="http://schemas.openxmlformats.org/officeDocument/2006/docPropsVTypes">
  <Template>20090305 AIP2 Current Summary.ppt</Template>
  <TotalTime>28525</TotalTime>
  <Words>1940</Words>
  <Application>Microsoft Macintosh PowerPoint</Application>
  <PresentationFormat>On-screen Show (4:3)</PresentationFormat>
  <Paragraphs>254</Paragraphs>
  <Slides>28</Slides>
  <Notes>15</Notes>
  <HiddenSlides>0</HiddenSlides>
  <MMClips>0</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GEO_powerpointtemplate</vt:lpstr>
      <vt:lpstr>Optional_Corporate_PPT_Template-Arial</vt:lpstr>
      <vt:lpstr>Office Theme</vt:lpstr>
      <vt:lpstr>CSIRO_PowerPoint_Forest_120223</vt:lpstr>
      <vt:lpstr>Standards and Practices for Global  Water Resources Data Exchange </vt:lpstr>
      <vt:lpstr>Example: Global map of stream gauges for getting data and hydrograph at one gauge </vt:lpstr>
      <vt:lpstr>Gauge description and data links…</vt:lpstr>
      <vt:lpstr>PowerPoint Presentation</vt:lpstr>
      <vt:lpstr>PowerPoint Presentation</vt:lpstr>
      <vt:lpstr>And how would you search for this web map?</vt:lpstr>
      <vt:lpstr> For data….  http://www.geoportal.org  </vt:lpstr>
      <vt:lpstr>PowerPoint Presentation</vt:lpstr>
      <vt:lpstr>What are GEO and GEOSS?</vt:lpstr>
      <vt:lpstr>GEOSS Water Services: Key Concepts</vt:lpstr>
      <vt:lpstr>Now using WaterML and related web services:</vt:lpstr>
      <vt:lpstr>Behind the map, the graph and WaterML…</vt:lpstr>
      <vt:lpstr>Water Data Maps: Italian Stream Gauges</vt:lpstr>
      <vt:lpstr>Water Data Maps:  Italian Stream Gauges</vt:lpstr>
      <vt:lpstr>Water Data Maps: Time Series Data Access</vt:lpstr>
      <vt:lpstr>Water Data Maps: Global Precipitation Gauges</vt:lpstr>
      <vt:lpstr>Water Data Maps: Canada Precipitation Gauges</vt:lpstr>
      <vt:lpstr>Water Data Maps: Canada Precipitation Data</vt:lpstr>
      <vt:lpstr>Water Data Maps: New Zealand Water Quality</vt:lpstr>
      <vt:lpstr>Integrated gridded &amp; time series data sources </vt:lpstr>
      <vt:lpstr>NASA Land Data Assimilation System:  Grid and time series globally</vt:lpstr>
      <vt:lpstr>Comparing time series</vt:lpstr>
      <vt:lpstr>NASA GLDAS Prototype Viewer</vt:lpstr>
      <vt:lpstr>NASA GLDAS Prototype Viewer</vt:lpstr>
      <vt:lpstr>Summary &amp; References</vt:lpstr>
      <vt:lpstr>Questions!</vt:lpstr>
      <vt:lpstr>More References</vt:lpstr>
      <vt:lpstr>More References</vt:lpstr>
    </vt:vector>
  </TitlesOfParts>
  <Company>Open Geospatial Consortium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OGC involvement in GEOSS</dc:title>
  <cp:lastModifiedBy>David Arctur</cp:lastModifiedBy>
  <cp:revision>461</cp:revision>
  <cp:lastPrinted>2007-09-09T19:30:51Z</cp:lastPrinted>
  <dcterms:created xsi:type="dcterms:W3CDTF">2009-04-28T13:19:42Z</dcterms:created>
  <dcterms:modified xsi:type="dcterms:W3CDTF">2015-02-13T05:38:13Z</dcterms:modified>
</cp:coreProperties>
</file>