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4554" r:id="rId5"/>
  </p:sldMasterIdLst>
  <p:notesMasterIdLst>
    <p:notesMasterId r:id="rId31"/>
  </p:notesMasterIdLst>
  <p:handoutMasterIdLst>
    <p:handoutMasterId r:id="rId32"/>
  </p:handoutMasterIdLst>
  <p:sldIdLst>
    <p:sldId id="671" r:id="rId6"/>
    <p:sldId id="666" r:id="rId7"/>
    <p:sldId id="630" r:id="rId8"/>
    <p:sldId id="631" r:id="rId9"/>
    <p:sldId id="632" r:id="rId10"/>
    <p:sldId id="633" r:id="rId11"/>
    <p:sldId id="634" r:id="rId12"/>
    <p:sldId id="635" r:id="rId13"/>
    <p:sldId id="638" r:id="rId14"/>
    <p:sldId id="639" r:id="rId15"/>
    <p:sldId id="640" r:id="rId16"/>
    <p:sldId id="642" r:id="rId17"/>
    <p:sldId id="643" r:id="rId18"/>
    <p:sldId id="644" r:id="rId19"/>
    <p:sldId id="645" r:id="rId20"/>
    <p:sldId id="649" r:id="rId21"/>
    <p:sldId id="651" r:id="rId22"/>
    <p:sldId id="655" r:id="rId23"/>
    <p:sldId id="657" r:id="rId24"/>
    <p:sldId id="658" r:id="rId25"/>
    <p:sldId id="660" r:id="rId26"/>
    <p:sldId id="667" r:id="rId27"/>
    <p:sldId id="668" r:id="rId28"/>
    <p:sldId id="669" r:id="rId29"/>
    <p:sldId id="670" r:id="rId30"/>
  </p:sldIdLst>
  <p:sldSz cx="9144000" cy="6858000" type="screen4x3"/>
  <p:notesSz cx="7315200" cy="9601200"/>
  <p:defaultTextStyle>
    <a:defPPr>
      <a:defRPr lang="en-US"/>
    </a:defPPr>
    <a:lvl1pPr algn="l" rtl="0" fontAlgn="base">
      <a:spcBef>
        <a:spcPct val="0"/>
      </a:spcBef>
      <a:spcAft>
        <a:spcPct val="0"/>
      </a:spcAft>
      <a:defRPr sz="2600" kern="1200">
        <a:solidFill>
          <a:schemeClr val="tx1"/>
        </a:solidFill>
        <a:latin typeface="Tahoma" pitchFamily="34" charset="0"/>
        <a:ea typeface="+mn-ea"/>
        <a:cs typeface="Arial" charset="0"/>
      </a:defRPr>
    </a:lvl1pPr>
    <a:lvl2pPr marL="457200" algn="l" rtl="0" fontAlgn="base">
      <a:spcBef>
        <a:spcPct val="0"/>
      </a:spcBef>
      <a:spcAft>
        <a:spcPct val="0"/>
      </a:spcAft>
      <a:defRPr sz="2600" kern="1200">
        <a:solidFill>
          <a:schemeClr val="tx1"/>
        </a:solidFill>
        <a:latin typeface="Tahoma" pitchFamily="34" charset="0"/>
        <a:ea typeface="+mn-ea"/>
        <a:cs typeface="Arial" charset="0"/>
      </a:defRPr>
    </a:lvl2pPr>
    <a:lvl3pPr marL="914400" algn="l" rtl="0" fontAlgn="base">
      <a:spcBef>
        <a:spcPct val="0"/>
      </a:spcBef>
      <a:spcAft>
        <a:spcPct val="0"/>
      </a:spcAft>
      <a:defRPr sz="2600" kern="1200">
        <a:solidFill>
          <a:schemeClr val="tx1"/>
        </a:solidFill>
        <a:latin typeface="Tahoma" pitchFamily="34" charset="0"/>
        <a:ea typeface="+mn-ea"/>
        <a:cs typeface="Arial" charset="0"/>
      </a:defRPr>
    </a:lvl3pPr>
    <a:lvl4pPr marL="1371600" algn="l" rtl="0" fontAlgn="base">
      <a:spcBef>
        <a:spcPct val="0"/>
      </a:spcBef>
      <a:spcAft>
        <a:spcPct val="0"/>
      </a:spcAft>
      <a:defRPr sz="2600" kern="1200">
        <a:solidFill>
          <a:schemeClr val="tx1"/>
        </a:solidFill>
        <a:latin typeface="Tahoma" pitchFamily="34" charset="0"/>
        <a:ea typeface="+mn-ea"/>
        <a:cs typeface="Arial" charset="0"/>
      </a:defRPr>
    </a:lvl4pPr>
    <a:lvl5pPr marL="1828800" algn="l" rtl="0" fontAlgn="base">
      <a:spcBef>
        <a:spcPct val="0"/>
      </a:spcBef>
      <a:spcAft>
        <a:spcPct val="0"/>
      </a:spcAft>
      <a:defRPr sz="2600" kern="1200">
        <a:solidFill>
          <a:schemeClr val="tx1"/>
        </a:solidFill>
        <a:latin typeface="Tahoma" pitchFamily="34" charset="0"/>
        <a:ea typeface="+mn-ea"/>
        <a:cs typeface="Arial" charset="0"/>
      </a:defRPr>
    </a:lvl5pPr>
    <a:lvl6pPr marL="2286000" algn="l" defTabSz="914400" rtl="0" eaLnBrk="1" latinLnBrk="0" hangingPunct="1">
      <a:defRPr sz="2600" kern="1200">
        <a:solidFill>
          <a:schemeClr val="tx1"/>
        </a:solidFill>
        <a:latin typeface="Tahoma" pitchFamily="34" charset="0"/>
        <a:ea typeface="+mn-ea"/>
        <a:cs typeface="Arial" charset="0"/>
      </a:defRPr>
    </a:lvl6pPr>
    <a:lvl7pPr marL="2743200" algn="l" defTabSz="914400" rtl="0" eaLnBrk="1" latinLnBrk="0" hangingPunct="1">
      <a:defRPr sz="2600" kern="1200">
        <a:solidFill>
          <a:schemeClr val="tx1"/>
        </a:solidFill>
        <a:latin typeface="Tahoma" pitchFamily="34" charset="0"/>
        <a:ea typeface="+mn-ea"/>
        <a:cs typeface="Arial" charset="0"/>
      </a:defRPr>
    </a:lvl7pPr>
    <a:lvl8pPr marL="3200400" algn="l" defTabSz="914400" rtl="0" eaLnBrk="1" latinLnBrk="0" hangingPunct="1">
      <a:defRPr sz="2600" kern="1200">
        <a:solidFill>
          <a:schemeClr val="tx1"/>
        </a:solidFill>
        <a:latin typeface="Tahoma" pitchFamily="34" charset="0"/>
        <a:ea typeface="+mn-ea"/>
        <a:cs typeface="Arial" charset="0"/>
      </a:defRPr>
    </a:lvl8pPr>
    <a:lvl9pPr marL="3657600" algn="l" defTabSz="914400" rtl="0" eaLnBrk="1" latinLnBrk="0" hangingPunct="1">
      <a:defRPr sz="26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7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FF"/>
    <a:srgbClr val="D2E8F6"/>
    <a:srgbClr val="006699"/>
    <a:srgbClr val="EBD0C1"/>
    <a:srgbClr val="A40000"/>
    <a:srgbClr val="D2EBC1"/>
    <a:srgbClr val="0066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5" autoAdjust="0"/>
    <p:restoredTop sz="86387" autoAdjust="0"/>
  </p:normalViewPr>
  <p:slideViewPr>
    <p:cSldViewPr snapToGrid="0">
      <p:cViewPr varScale="1">
        <p:scale>
          <a:sx n="74" d="100"/>
          <a:sy n="74" d="100"/>
        </p:scale>
        <p:origin x="86" y="240"/>
      </p:cViewPr>
      <p:guideLst>
        <p:guide orient="horz" pos="720"/>
        <p:guide pos="2880"/>
      </p:guideLst>
    </p:cSldViewPr>
  </p:slideViewPr>
  <p:outlineViewPr>
    <p:cViewPr>
      <p:scale>
        <a:sx n="33" d="100"/>
        <a:sy n="33" d="100"/>
      </p:scale>
      <p:origin x="0" y="945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32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170238" cy="4714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l" defTabSz="957263">
              <a:defRPr sz="1300">
                <a:latin typeface="Tahoma" pitchFamily="34" charset="0"/>
                <a:cs typeface="+mn-cs"/>
              </a:defRPr>
            </a:lvl1pPr>
          </a:lstStyle>
          <a:p>
            <a:pPr>
              <a:defRPr/>
            </a:pPr>
            <a:endParaRPr lang="en-US"/>
          </a:p>
        </p:txBody>
      </p:sp>
      <p:sp>
        <p:nvSpPr>
          <p:cNvPr id="143363" name="Rectangle 3"/>
          <p:cNvSpPr>
            <a:spLocks noGrp="1" noChangeArrowheads="1"/>
          </p:cNvSpPr>
          <p:nvPr>
            <p:ph type="dt" sz="quarter" idx="1"/>
          </p:nvPr>
        </p:nvSpPr>
        <p:spPr bwMode="auto">
          <a:xfrm>
            <a:off x="4144963" y="0"/>
            <a:ext cx="3170237" cy="4714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ahoma" pitchFamily="34" charset="0"/>
                <a:cs typeface="+mn-cs"/>
              </a:defRPr>
            </a:lvl1pPr>
          </a:lstStyle>
          <a:p>
            <a:pPr>
              <a:defRPr/>
            </a:pPr>
            <a:endParaRPr lang="en-US"/>
          </a:p>
        </p:txBody>
      </p:sp>
      <p:sp>
        <p:nvSpPr>
          <p:cNvPr id="143364" name="Rectangle 4"/>
          <p:cNvSpPr>
            <a:spLocks noGrp="1" noChangeArrowheads="1"/>
          </p:cNvSpPr>
          <p:nvPr>
            <p:ph type="ftr" sz="quarter" idx="2"/>
          </p:nvPr>
        </p:nvSpPr>
        <p:spPr bwMode="auto">
          <a:xfrm>
            <a:off x="0" y="9129713"/>
            <a:ext cx="3170238" cy="4714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l" defTabSz="957263">
              <a:defRPr sz="1300">
                <a:latin typeface="Tahoma" pitchFamily="34" charset="0"/>
                <a:cs typeface="+mn-cs"/>
              </a:defRPr>
            </a:lvl1pPr>
          </a:lstStyle>
          <a:p>
            <a:pPr>
              <a:defRPr/>
            </a:pPr>
            <a:endParaRPr lang="en-US"/>
          </a:p>
        </p:txBody>
      </p:sp>
      <p:sp>
        <p:nvSpPr>
          <p:cNvPr id="143365" name="Rectangle 5"/>
          <p:cNvSpPr>
            <a:spLocks noGrp="1" noChangeArrowheads="1"/>
          </p:cNvSpPr>
          <p:nvPr>
            <p:ph type="sldNum" sz="quarter" idx="3"/>
          </p:nvPr>
        </p:nvSpPr>
        <p:spPr bwMode="auto">
          <a:xfrm>
            <a:off x="4144963" y="9129713"/>
            <a:ext cx="3170237" cy="4714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atin typeface="Tahoma" pitchFamily="34" charset="0"/>
                <a:cs typeface="+mn-cs"/>
              </a:defRPr>
            </a:lvl1pPr>
          </a:lstStyle>
          <a:p>
            <a:pPr>
              <a:defRPr/>
            </a:pPr>
            <a:fld id="{87284073-62BD-491B-A296-64FC3AA421B0}" type="slidenum">
              <a:rPr lang="en-US"/>
              <a:pPr>
                <a:defRPr/>
              </a:pPr>
              <a:t>‹#›</a:t>
            </a:fld>
            <a:endParaRPr lang="en-US" dirty="0"/>
          </a:p>
        </p:txBody>
      </p:sp>
    </p:spTree>
    <p:extLst>
      <p:ext uri="{BB962C8B-B14F-4D97-AF65-F5344CB8AC3E}">
        <p14:creationId xmlns:p14="http://schemas.microsoft.com/office/powerpoint/2010/main" val="488289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l" defTabSz="957263">
              <a:defRPr sz="1300">
                <a:latin typeface="Arial" charset="0"/>
                <a:cs typeface="+mn-cs"/>
              </a:defRPr>
            </a:lvl1pPr>
          </a:lstStyle>
          <a:p>
            <a:pPr>
              <a:defRPr/>
            </a:pPr>
            <a:endParaRPr lang="en-US"/>
          </a:p>
        </p:txBody>
      </p:sp>
      <p:sp>
        <p:nvSpPr>
          <p:cNvPr id="9113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Arial"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l" defTabSz="957263">
              <a:defRPr sz="1300">
                <a:latin typeface="Arial" charset="0"/>
                <a:cs typeface="+mn-cs"/>
              </a:defRPr>
            </a:lvl1pPr>
          </a:lstStyle>
          <a:p>
            <a:pPr>
              <a:defRPr/>
            </a:pPr>
            <a:endParaRPr lang="en-US"/>
          </a:p>
        </p:txBody>
      </p:sp>
      <p:sp>
        <p:nvSpPr>
          <p:cNvPr id="9114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atin typeface="Arial" charset="0"/>
                <a:cs typeface="+mn-cs"/>
              </a:defRPr>
            </a:lvl1pPr>
          </a:lstStyle>
          <a:p>
            <a:pPr>
              <a:defRPr/>
            </a:pPr>
            <a:fld id="{61EDF37C-7B08-4EEF-8479-21EA5FE204A3}" type="slidenum">
              <a:rPr lang="en-US"/>
              <a:pPr>
                <a:defRPr/>
              </a:pPr>
              <a:t>‹#›</a:t>
            </a:fld>
            <a:endParaRPr lang="en-US" dirty="0"/>
          </a:p>
        </p:txBody>
      </p:sp>
    </p:spTree>
    <p:extLst>
      <p:ext uri="{BB962C8B-B14F-4D97-AF65-F5344CB8AC3E}">
        <p14:creationId xmlns:p14="http://schemas.microsoft.com/office/powerpoint/2010/main" val="1671742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Emergency_preparednes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en.wikipedia.org/wiki/Disaster_management" TargetMode="External"/><Relationship Id="rId4" Type="http://schemas.openxmlformats.org/officeDocument/2006/relationships/hyperlink" Target="http://en.wikipedia.org/wiki/Emergency_managem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 </a:t>
            </a:r>
            <a:r>
              <a:rPr lang="en-US" sz="1200" b="1" kern="1200" dirty="0" smtClean="0">
                <a:solidFill>
                  <a:schemeClr val="tx1"/>
                </a:solidFill>
                <a:latin typeface="+mn-lt"/>
                <a:ea typeface="+mn-ea"/>
                <a:cs typeface="+mn-cs"/>
              </a:rPr>
              <a:t>emergency operations center (EOC) is a central command and control facility responsible for carrying out the principles of </a:t>
            </a:r>
            <a:r>
              <a:rPr lang="en-US" sz="1200" b="1" kern="1200" dirty="0" smtClean="0">
                <a:solidFill>
                  <a:schemeClr val="tx1"/>
                </a:solidFill>
                <a:latin typeface="+mn-lt"/>
                <a:ea typeface="+mn-ea"/>
                <a:cs typeface="+mn-cs"/>
                <a:hlinkClick r:id="rId3"/>
              </a:rPr>
              <a:t>emergency preparedness and </a:t>
            </a:r>
            <a:r>
              <a:rPr lang="en-US" sz="1200" b="1" kern="1200" dirty="0" smtClean="0">
                <a:solidFill>
                  <a:schemeClr val="tx1"/>
                </a:solidFill>
                <a:latin typeface="+mn-lt"/>
                <a:ea typeface="+mn-ea"/>
                <a:cs typeface="+mn-cs"/>
                <a:hlinkClick r:id="rId4"/>
              </a:rPr>
              <a:t>emergency management, or </a:t>
            </a:r>
            <a:r>
              <a:rPr lang="en-US" sz="1200" b="1" kern="1200" dirty="0" smtClean="0">
                <a:solidFill>
                  <a:schemeClr val="tx1"/>
                </a:solidFill>
                <a:latin typeface="+mn-lt"/>
                <a:ea typeface="+mn-ea"/>
                <a:cs typeface="+mn-cs"/>
                <a:hlinkClick r:id="rId5"/>
              </a:rPr>
              <a:t>disaster management functions at a strategic level in an emergency situation, and ensuring the continuity of operation of a company, political subdivision or other organization.An EOC is responsible for the strategic overview, or "big picture", of the disaster, and does not normally directly control field assets, instead making operational decisions and leaving tactical decisions to lower commands. The common functions of all EOC's is to collect, gather and analyze data; make decisions that protect life and property, maintain continuity of the organization, within the scope of applicable laws; and disseminate those decisions to all concerned agencies and individuals. In most EOC's there is one individual in charge, and that is the </a:t>
            </a:r>
            <a:r>
              <a:rPr lang="en-US" sz="1200" b="1" kern="1200" dirty="0" smtClean="0">
                <a:solidFill>
                  <a:schemeClr val="tx1"/>
                </a:solidFill>
                <a:latin typeface="+mn-lt"/>
                <a:ea typeface="+mn-ea"/>
                <a:cs typeface="+mn-cs"/>
                <a:hlinkClick r:id="rId4"/>
              </a:rPr>
              <a:t>Emergency Manager.</a:t>
            </a:r>
            <a:endParaRPr lang="en-US" dirty="0"/>
          </a:p>
        </p:txBody>
      </p:sp>
      <p:sp>
        <p:nvSpPr>
          <p:cNvPr id="4" name="Slide Number Placeholder 3"/>
          <p:cNvSpPr>
            <a:spLocks noGrp="1"/>
          </p:cNvSpPr>
          <p:nvPr>
            <p:ph type="sldNum" sz="quarter" idx="10"/>
          </p:nvPr>
        </p:nvSpPr>
        <p:spPr/>
        <p:txBody>
          <a:bodyPr/>
          <a:lstStyle/>
          <a:p>
            <a:fld id="{CDD37BEB-656D-4546-85E8-E6198E685E3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74004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bkgFEMA_v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a:defRPr/>
            </a:pPr>
            <a:r>
              <a:rPr lang="en-US" sz="1400" b="1" dirty="0">
                <a:solidFill>
                  <a:schemeClr val="bg1"/>
                </a:solidFill>
                <a:latin typeface="+mn-lt"/>
              </a:rPr>
              <a:t> Visual 5.</a:t>
            </a:r>
            <a:fld id="{3B4A3638-3B3A-4B04-8EFC-D563090BB6BD}" type="slidenum">
              <a:rPr lang="en-US" sz="1400" b="1">
                <a:solidFill>
                  <a:schemeClr val="bg1"/>
                </a:solidFill>
                <a:latin typeface="+mn-lt"/>
              </a:rPr>
              <a:pPr algn="r">
                <a:defRPr/>
              </a:pPr>
              <a:t>‹#›</a:t>
            </a:fld>
            <a:endParaRPr lang="en-US" sz="1400" b="1" dirty="0">
              <a:solidFill>
                <a:schemeClr val="bg1"/>
              </a:solidFill>
              <a:latin typeface="+mn-lt"/>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a:spcBef>
                <a:spcPts val="0"/>
              </a:spcBef>
              <a:defRPr/>
            </a:pPr>
            <a:r>
              <a:rPr lang="en-US" sz="1400" b="1" dirty="0">
                <a:solidFill>
                  <a:schemeClr val="bg1"/>
                </a:solidFill>
                <a:latin typeface="+mn-lt"/>
              </a:rPr>
              <a:t>General Staff Functions</a:t>
            </a:r>
          </a:p>
        </p:txBody>
      </p:sp>
      <p:sp>
        <p:nvSpPr>
          <p:cNvPr id="37891" name="Rectangle 4"/>
          <p:cNvSpPr>
            <a:spLocks noGrp="1" noChangeAspect="1" noChangeArrowheads="1"/>
          </p:cNvSpPr>
          <p:nvPr>
            <p:ph type="ctrTitle"/>
          </p:nvPr>
        </p:nvSpPr>
        <p:spPr>
          <a:xfrm>
            <a:off x="736600" y="1901825"/>
            <a:ext cx="7772400" cy="1470025"/>
          </a:xfrm>
        </p:spPr>
        <p:txBody>
          <a:bodyPr/>
          <a:lstStyle>
            <a:lvl1pPr>
              <a:defRPr sz="4400">
                <a:solidFill>
                  <a:srgbClr val="FF0000"/>
                </a:solidFill>
              </a:defRPr>
            </a:lvl1pPr>
          </a:lstStyle>
          <a:p>
            <a:r>
              <a:rPr lang="en-US"/>
              <a:t>Click to edit Master title style</a:t>
            </a:r>
          </a:p>
        </p:txBody>
      </p:sp>
      <p:sp>
        <p:nvSpPr>
          <p:cNvPr id="37892" name="Rectangle 5"/>
          <p:cNvSpPr>
            <a:spLocks noGrp="1" noChangeArrowheads="1"/>
          </p:cNvSpPr>
          <p:nvPr>
            <p:ph type="subTitle" idx="1"/>
          </p:nvPr>
        </p:nvSpPr>
        <p:spPr>
          <a:xfrm>
            <a:off x="800100" y="2578100"/>
            <a:ext cx="6400800" cy="1752600"/>
          </a:xfrm>
        </p:spPr>
        <p:txBody>
          <a:bodyPr/>
          <a:lstStyle>
            <a:lvl1pPr marL="0" indent="0">
              <a:buFont typeface="Wingdings" pitchFamily="2" charset="2"/>
              <a:buNone/>
              <a:defRPr sz="4000">
                <a:latin typeface="Times New Roman" pitchFamily="18" charset="0"/>
              </a:defRPr>
            </a:lvl1pPr>
          </a:lstStyle>
          <a:p>
            <a:r>
              <a:rPr lang="en-US"/>
              <a:t>Click to edit Master subtitle style</a:t>
            </a:r>
          </a:p>
        </p:txBody>
      </p:sp>
    </p:spTree>
    <p:extLst>
      <p:ext uri="{BB962C8B-B14F-4D97-AF65-F5344CB8AC3E}">
        <p14:creationId xmlns:p14="http://schemas.microsoft.com/office/powerpoint/2010/main" val="276057594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7" name="Picture 7" descr="PPbkgFEMA_v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4"/>
          <p:cNvCxnSpPr>
            <a:cxnSpLocks noChangeShapeType="1"/>
          </p:cNvCxnSpPr>
          <p:nvPr userDrawn="1"/>
        </p:nvCxnSpPr>
        <p:spPr bwMode="auto">
          <a:xfrm>
            <a:off x="469900" y="914400"/>
            <a:ext cx="8432800" cy="15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9" name="Straight Connector 5"/>
          <p:cNvCxnSpPr>
            <a:cxnSpLocks noChangeShapeType="1"/>
          </p:cNvCxnSpPr>
          <p:nvPr userDrawn="1"/>
        </p:nvCxnSpPr>
        <p:spPr bwMode="auto">
          <a:xfrm>
            <a:off x="469900" y="914400"/>
            <a:ext cx="8432800" cy="15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a:defRPr/>
            </a:pPr>
            <a:r>
              <a:rPr lang="en-US" sz="1400" b="1" dirty="0">
                <a:solidFill>
                  <a:schemeClr val="bg1"/>
                </a:solidFill>
                <a:latin typeface="Arial" charset="0"/>
              </a:rPr>
              <a:t> Visual 5.</a:t>
            </a:r>
            <a:fld id="{07849682-BB04-4C25-83A7-159164844FEC}" type="slidenum">
              <a:rPr lang="en-US" sz="1400" b="1">
                <a:solidFill>
                  <a:schemeClr val="bg1"/>
                </a:solidFill>
                <a:latin typeface="Arial" charset="0"/>
              </a:rPr>
              <a:pPr algn="r">
                <a:defRPr/>
              </a:pPr>
              <a:t>‹#›</a:t>
            </a:fld>
            <a:endParaRPr lang="en-US" sz="1400" b="1" dirty="0">
              <a:solidFill>
                <a:schemeClr val="bg1"/>
              </a:solidFill>
              <a:latin typeface="Arial" charset="0"/>
            </a:endParaRPr>
          </a:p>
        </p:txBody>
      </p:sp>
      <p:sp>
        <p:nvSpPr>
          <p:cNvPr id="11" name="Text Box 13"/>
          <p:cNvSpPr txBox="1">
            <a:spLocks noChangeArrowheads="1"/>
          </p:cNvSpPr>
          <p:nvPr userDrawn="1"/>
        </p:nvSpPr>
        <p:spPr bwMode="gray">
          <a:xfrm>
            <a:off x="4267200" y="6181725"/>
            <a:ext cx="4876800" cy="304800"/>
          </a:xfrm>
          <a:prstGeom prst="rect">
            <a:avLst/>
          </a:prstGeom>
          <a:noFill/>
          <a:ln w="9525">
            <a:noFill/>
            <a:miter lim="800000"/>
            <a:headEnd/>
            <a:tailEnd/>
          </a:ln>
          <a:effectLst/>
        </p:spPr>
        <p:txBody>
          <a:bodyPr>
            <a:spAutoFit/>
          </a:bodyPr>
          <a:lstStyle/>
          <a:p>
            <a:pPr algn="r">
              <a:spcBef>
                <a:spcPct val="50000"/>
              </a:spcBef>
              <a:defRPr/>
            </a:pPr>
            <a:r>
              <a:rPr lang="en-US" sz="1400" b="1" dirty="0">
                <a:solidFill>
                  <a:schemeClr val="bg1"/>
                </a:solidFill>
                <a:latin typeface="Arial" charset="0"/>
              </a:rPr>
              <a:t>General Staff Functions</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32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5" name="Footer Placeholder 4"/>
          <p:cNvSpPr>
            <a:spLocks noGrp="1"/>
          </p:cNvSpPr>
          <p:nvPr>
            <p:ph type="ftr" sz="quarter" idx="11"/>
          </p:nvPr>
        </p:nvSpPr>
        <p:spPr/>
        <p:txBody>
          <a:bodyPr/>
          <a:lstStyle/>
          <a:p>
            <a:endParaRPr lang="en-US">
              <a:solidFill>
                <a:srgbClr val="38ABED"/>
              </a:solidFill>
            </a:endParaRPr>
          </a:p>
        </p:txBody>
      </p:sp>
    </p:spTree>
    <p:extLst>
      <p:ext uri="{BB962C8B-B14F-4D97-AF65-F5344CB8AC3E}">
        <p14:creationId xmlns:p14="http://schemas.microsoft.com/office/powerpoint/2010/main" val="3590181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5" name="Footer Placeholder 4"/>
          <p:cNvSpPr>
            <a:spLocks noGrp="1"/>
          </p:cNvSpPr>
          <p:nvPr>
            <p:ph type="ftr" sz="quarter" idx="11"/>
          </p:nvPr>
        </p:nvSpPr>
        <p:spPr/>
        <p:txBody>
          <a:bodyPr/>
          <a:lstStyle/>
          <a:p>
            <a:endParaRPr lang="en-US">
              <a:solidFill>
                <a:srgbClr val="38ABED"/>
              </a:solidFill>
            </a:endParaRPr>
          </a:p>
        </p:txBody>
      </p:sp>
      <p:sp>
        <p:nvSpPr>
          <p:cNvPr id="6" name="Slide Number Placeholder 5"/>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916126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5" name="Footer Placeholder 4"/>
          <p:cNvSpPr>
            <a:spLocks noGrp="1"/>
          </p:cNvSpPr>
          <p:nvPr>
            <p:ph type="ftr" sz="quarter" idx="11"/>
          </p:nvPr>
        </p:nvSpPr>
        <p:spPr/>
        <p:txBody>
          <a:bodyPr/>
          <a:lstStyle/>
          <a:p>
            <a:endParaRPr lang="en-US">
              <a:solidFill>
                <a:srgbClr val="38ABED"/>
              </a:solidFill>
            </a:endParaRPr>
          </a:p>
        </p:txBody>
      </p:sp>
      <p:sp>
        <p:nvSpPr>
          <p:cNvPr id="6" name="Slide Number Placeholder 5"/>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204073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290979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8" name="Footer Placeholder 7"/>
          <p:cNvSpPr>
            <a:spLocks noGrp="1"/>
          </p:cNvSpPr>
          <p:nvPr>
            <p:ph type="ftr" sz="quarter" idx="11"/>
          </p:nvPr>
        </p:nvSpPr>
        <p:spPr/>
        <p:txBody>
          <a:bodyPr/>
          <a:lstStyle/>
          <a:p>
            <a:endParaRPr lang="en-US">
              <a:solidFill>
                <a:srgbClr val="38ABED"/>
              </a:solidFill>
            </a:endParaRPr>
          </a:p>
        </p:txBody>
      </p:sp>
      <p:sp>
        <p:nvSpPr>
          <p:cNvPr id="9" name="Slide Number Placeholder 8"/>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33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40315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20043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181279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4" name="Footer Placeholder 3"/>
          <p:cNvSpPr>
            <a:spLocks noGrp="1"/>
          </p:cNvSpPr>
          <p:nvPr>
            <p:ph type="ftr" sz="quarter" idx="11"/>
          </p:nvPr>
        </p:nvSpPr>
        <p:spPr/>
        <p:txBody>
          <a:bodyPr/>
          <a:lstStyle/>
          <a:p>
            <a:endParaRPr lang="en-US">
              <a:solidFill>
                <a:srgbClr val="38ABED"/>
              </a:solidFill>
            </a:endParaRPr>
          </a:p>
        </p:txBody>
      </p:sp>
      <p:sp>
        <p:nvSpPr>
          <p:cNvPr id="5" name="Slide Number Placeholder 4"/>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272553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tabLst/>
              <a:defRPr sz="2800">
                <a:latin typeface="+mn-lt"/>
              </a:defRPr>
            </a:lvl1pPr>
            <a:lvl2pPr>
              <a:tabLst>
                <a:tab pos="457200" algn="l"/>
              </a:tabLst>
              <a:defRPr sz="2800">
                <a:latin typeface="+mn-lt"/>
              </a:defRPr>
            </a:lvl2pPr>
            <a:lvl3pPr>
              <a:defRPr sz="2800">
                <a:latin typeface="+mn-lt"/>
              </a:defRPr>
            </a:lvl3pPr>
            <a:lvl4pPr>
              <a:defRPr sz="2800">
                <a:latin typeface="+mn-lt"/>
              </a:defRPr>
            </a:lvl4pPr>
            <a:lvl5pPr>
              <a:defRPr sz="2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6601879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3" name="Footer Placeholder 2"/>
          <p:cNvSpPr>
            <a:spLocks noGrp="1"/>
          </p:cNvSpPr>
          <p:nvPr>
            <p:ph type="ftr" sz="quarter" idx="11"/>
          </p:nvPr>
        </p:nvSpPr>
        <p:spPr/>
        <p:txBody>
          <a:bodyPr/>
          <a:lstStyle/>
          <a:p>
            <a:endParaRPr lang="en-US">
              <a:solidFill>
                <a:srgbClr val="38ABED"/>
              </a:solidFill>
            </a:endParaRPr>
          </a:p>
        </p:txBody>
      </p:sp>
      <p:sp>
        <p:nvSpPr>
          <p:cNvPr id="4" name="Slide Number Placeholder 3"/>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108449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1637627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a:xfrm>
            <a:off x="5867399" y="6288741"/>
            <a:ext cx="2675965" cy="365125"/>
          </a:xfrm>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892512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173455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38ABED"/>
              </a:solidFill>
            </a:endParaRPr>
          </a:p>
        </p:txBody>
      </p:sp>
      <p:sp>
        <p:nvSpPr>
          <p:cNvPr id="7" name="Slide Number Placeholder 6"/>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3073780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5" name="Footer Placeholder 4"/>
          <p:cNvSpPr>
            <a:spLocks noGrp="1"/>
          </p:cNvSpPr>
          <p:nvPr>
            <p:ph type="ftr" sz="quarter" idx="11"/>
          </p:nvPr>
        </p:nvSpPr>
        <p:spPr/>
        <p:txBody>
          <a:bodyPr/>
          <a:lstStyle/>
          <a:p>
            <a:endParaRPr lang="en-US">
              <a:solidFill>
                <a:srgbClr val="38ABED"/>
              </a:solidFill>
            </a:endParaRPr>
          </a:p>
        </p:txBody>
      </p:sp>
      <p:sp>
        <p:nvSpPr>
          <p:cNvPr id="6" name="Slide Number Placeholder 5"/>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1778744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079F98-BE1C-DA40-B17F-27071078BFBB}" type="datetimeFigureOut">
              <a:rPr lang="en-US" smtClean="0">
                <a:solidFill>
                  <a:srgbClr val="38ABED"/>
                </a:solidFill>
              </a:rPr>
              <a:pPr/>
              <a:t>4/8/2015</a:t>
            </a:fld>
            <a:endParaRPr lang="en-US">
              <a:solidFill>
                <a:srgbClr val="38ABED"/>
              </a:solidFill>
            </a:endParaRPr>
          </a:p>
        </p:txBody>
      </p:sp>
      <p:sp>
        <p:nvSpPr>
          <p:cNvPr id="5" name="Footer Placeholder 4"/>
          <p:cNvSpPr>
            <a:spLocks noGrp="1"/>
          </p:cNvSpPr>
          <p:nvPr>
            <p:ph type="ftr" sz="quarter" idx="11"/>
          </p:nvPr>
        </p:nvSpPr>
        <p:spPr/>
        <p:txBody>
          <a:bodyPr/>
          <a:lstStyle/>
          <a:p>
            <a:endParaRPr lang="en-US">
              <a:solidFill>
                <a:srgbClr val="38ABED"/>
              </a:solidFill>
            </a:endParaRPr>
          </a:p>
        </p:txBody>
      </p:sp>
      <p:sp>
        <p:nvSpPr>
          <p:cNvPr id="6" name="Slide Number Placeholder 5"/>
          <p:cNvSpPr>
            <a:spLocks noGrp="1"/>
          </p:cNvSpPr>
          <p:nvPr>
            <p:ph type="sldNum" sz="quarter" idx="12"/>
          </p:nvPr>
        </p:nvSpPr>
        <p:spPr/>
        <p:txBody>
          <a:bodyPr/>
          <a:lstStyle/>
          <a:p>
            <a:fld id="{4771EF9D-6626-8543-9AB4-7F70739C0FE8}"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val="108676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a:defRPr/>
            </a:pPr>
            <a:r>
              <a:rPr lang="en-US" sz="1400" b="1" dirty="0">
                <a:solidFill>
                  <a:schemeClr val="bg1"/>
                </a:solidFill>
                <a:latin typeface="Arial" charset="0"/>
              </a:rPr>
              <a:t> Visual 5.</a:t>
            </a:r>
            <a:fld id="{53F53CA2-A5A4-4C17-8FE7-FC6EE27D0F0E}" type="slidenum">
              <a:rPr lang="en-US" sz="1400" b="1">
                <a:solidFill>
                  <a:schemeClr val="bg1"/>
                </a:solidFill>
                <a:latin typeface="Arial" charset="0"/>
              </a:rPr>
              <a:pPr algn="r">
                <a:defRPr/>
              </a:pPr>
              <a:t>‹#›</a:t>
            </a:fld>
            <a:endParaRPr lang="en-US" sz="1400" b="1" dirty="0">
              <a:solidFill>
                <a:schemeClr val="bg1"/>
              </a:solidFill>
              <a:latin typeface="Arial" charset="0"/>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a:spcBef>
                <a:spcPts val="0"/>
              </a:spcBef>
              <a:defRPr/>
            </a:pPr>
            <a:r>
              <a:rPr lang="en-US" sz="1400" b="1" dirty="0">
                <a:solidFill>
                  <a:schemeClr val="bg1"/>
                </a:solidFill>
                <a:latin typeface="+mn-lt"/>
              </a:rPr>
              <a:t>General Staff Functions</a:t>
            </a:r>
          </a:p>
        </p:txBody>
      </p:sp>
      <p:sp>
        <p:nvSpPr>
          <p:cNvPr id="11"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219664963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8388"/>
            <a:ext cx="4038600" cy="4646612"/>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068388"/>
            <a:ext cx="4038600" cy="4646612"/>
          </a:xfrm>
        </p:spPr>
        <p:txBody>
          <a:bodyPr/>
          <a:lstStyle>
            <a:lvl1pPr marL="0" indent="0">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04800"/>
            <a:ext cx="8229600" cy="639763"/>
          </a:xfrm>
        </p:spPr>
        <p:txBody>
          <a:bodyPr/>
          <a:lstStyle/>
          <a:p>
            <a:r>
              <a:rPr lang="en-US" smtClean="0"/>
              <a:t>Click to edit Master title style</a:t>
            </a:r>
            <a:endParaRPr lang="en-US"/>
          </a:p>
        </p:txBody>
      </p:sp>
    </p:spTree>
    <p:extLst>
      <p:ext uri="{BB962C8B-B14F-4D97-AF65-F5344CB8AC3E}">
        <p14:creationId xmlns:p14="http://schemas.microsoft.com/office/powerpoint/2010/main" val="58296918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1985" y="4558352"/>
            <a:ext cx="7948684" cy="910988"/>
          </a:xfrm>
          <a:solidFill>
            <a:srgbClr val="000066"/>
          </a:solidFill>
        </p:spPr>
        <p:txBody>
          <a:bodyPr/>
          <a:lstStyle>
            <a:lvl1pPr>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2"/>
          <p:cNvSpPr>
            <a:spLocks noGrp="1"/>
          </p:cNvSpPr>
          <p:nvPr>
            <p:ph sz="half" idx="1"/>
          </p:nvPr>
        </p:nvSpPr>
        <p:spPr>
          <a:xfrm>
            <a:off x="457199" y="1068388"/>
            <a:ext cx="7936173" cy="3162418"/>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57200" y="304800"/>
            <a:ext cx="8229600" cy="6397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4730616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908368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23714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3"/>
          <p:cNvSpPr>
            <a:spLocks noGrp="1"/>
          </p:cNvSpPr>
          <p:nvPr>
            <p:ph sz="half" idx="13"/>
          </p:nvPr>
        </p:nvSpPr>
        <p:spPr>
          <a:xfrm>
            <a:off x="635011" y="426417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3"/>
          <p:cNvSpPr>
            <a:spLocks noGrp="1"/>
          </p:cNvSpPr>
          <p:nvPr>
            <p:ph sz="half" idx="12"/>
          </p:nvPr>
        </p:nvSpPr>
        <p:spPr>
          <a:xfrm>
            <a:off x="631473" y="347379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Content Placeholder 3"/>
          <p:cNvSpPr>
            <a:spLocks noGrp="1"/>
          </p:cNvSpPr>
          <p:nvPr>
            <p:ph sz="half" idx="11"/>
          </p:nvPr>
        </p:nvSpPr>
        <p:spPr>
          <a:xfrm>
            <a:off x="642105" y="2708261"/>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10"/>
          </p:nvPr>
        </p:nvSpPr>
        <p:spPr>
          <a:xfrm>
            <a:off x="652739" y="1932096"/>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3"/>
          <p:cNvSpPr>
            <a:spLocks noGrp="1"/>
          </p:cNvSpPr>
          <p:nvPr>
            <p:ph sz="half" idx="2"/>
          </p:nvPr>
        </p:nvSpPr>
        <p:spPr>
          <a:xfrm>
            <a:off x="631474" y="1177198"/>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138925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778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12"/>
          <p:cNvSpPr>
            <a:spLocks noChangeArrowheads="1"/>
          </p:cNvSpPr>
          <p:nvPr/>
        </p:nvSpPr>
        <p:spPr bwMode="gray">
          <a:xfrm>
            <a:off x="6248400" y="5969000"/>
            <a:ext cx="2895600" cy="476250"/>
          </a:xfrm>
          <a:prstGeom prst="rect">
            <a:avLst/>
          </a:prstGeom>
          <a:noFill/>
          <a:ln w="9525">
            <a:noFill/>
            <a:miter lim="800000"/>
            <a:headEnd/>
            <a:tailEnd/>
          </a:ln>
          <a:effectLst/>
        </p:spPr>
        <p:txBody>
          <a:bodyPr/>
          <a:lstStyle/>
          <a:p>
            <a:pPr algn="r">
              <a:defRPr/>
            </a:pPr>
            <a:r>
              <a:rPr lang="en-US" sz="1400" b="1" dirty="0">
                <a:solidFill>
                  <a:schemeClr val="bg1"/>
                </a:solidFill>
                <a:latin typeface="+mn-lt"/>
              </a:rPr>
              <a:t> Visual 5.</a:t>
            </a:r>
            <a:fld id="{6BD60F3B-46EF-41D7-B10D-BA44273781B4}" type="slidenum">
              <a:rPr lang="en-US" sz="1400" b="1">
                <a:solidFill>
                  <a:schemeClr val="bg1"/>
                </a:solidFill>
                <a:latin typeface="+mn-lt"/>
              </a:rPr>
              <a:pPr algn="r">
                <a:defRPr/>
              </a:pPr>
              <a:t>‹#›</a:t>
            </a:fld>
            <a:endParaRPr lang="en-US" sz="1400" b="1" dirty="0">
              <a:solidFill>
                <a:schemeClr val="bg1"/>
              </a:solidFill>
              <a:latin typeface="+mn-lt"/>
            </a:endParaRPr>
          </a:p>
        </p:txBody>
      </p:sp>
      <p:sp>
        <p:nvSpPr>
          <p:cNvPr id="10" name="Text Box 13"/>
          <p:cNvSpPr txBox="1">
            <a:spLocks noChangeArrowheads="1"/>
          </p:cNvSpPr>
          <p:nvPr/>
        </p:nvSpPr>
        <p:spPr bwMode="gray">
          <a:xfrm>
            <a:off x="2890838" y="6181725"/>
            <a:ext cx="6253162" cy="307975"/>
          </a:xfrm>
          <a:prstGeom prst="rect">
            <a:avLst/>
          </a:prstGeom>
          <a:noFill/>
          <a:ln w="9525">
            <a:noFill/>
            <a:miter lim="800000"/>
            <a:headEnd/>
            <a:tailEnd/>
          </a:ln>
          <a:effectLst/>
        </p:spPr>
        <p:txBody>
          <a:bodyPr>
            <a:spAutoFit/>
          </a:bodyPr>
          <a:lstStyle/>
          <a:p>
            <a:pPr algn="r">
              <a:spcBef>
                <a:spcPts val="0"/>
              </a:spcBef>
              <a:defRPr/>
            </a:pPr>
            <a:r>
              <a:rPr lang="en-US" sz="1400" b="1" dirty="0">
                <a:solidFill>
                  <a:schemeClr val="bg1"/>
                </a:solidFill>
                <a:latin typeface="+mn-lt"/>
              </a:rPr>
              <a:t>General Staff Functions</a:t>
            </a:r>
          </a:p>
        </p:txBody>
      </p:sp>
      <p:sp>
        <p:nvSpPr>
          <p:cNvPr id="1030"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1" name="Rectangle 2"/>
          <p:cNvSpPr>
            <a:spLocks noGrp="1" noChangeArrowheads="1"/>
          </p:cNvSpPr>
          <p:nvPr>
            <p:ph type="title"/>
          </p:nvPr>
        </p:nvSpPr>
        <p:spPr bwMode="auto">
          <a:xfrm>
            <a:off x="457200" y="3048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50" r:id="rId1"/>
    <p:sldLayoutId id="2147484544" r:id="rId2"/>
    <p:sldLayoutId id="2147484551" r:id="rId3"/>
    <p:sldLayoutId id="2147484545" r:id="rId4"/>
    <p:sldLayoutId id="2147484546" r:id="rId5"/>
    <p:sldLayoutId id="2147484552" r:id="rId6"/>
    <p:sldLayoutId id="2147484547" r:id="rId7"/>
    <p:sldLayoutId id="2147484548" r:id="rId8"/>
    <p:sldLayoutId id="2147484549" r:id="rId9"/>
    <p:sldLayoutId id="2147484553" r:id="rId10"/>
  </p:sldLayoutIdLst>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sz="1800">
              <a:solidFill>
                <a:prstClr val="white"/>
              </a:solidFill>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defTabSz="457200" fontAlgn="auto">
              <a:spcBef>
                <a:spcPts val="0"/>
              </a:spcBef>
              <a:spcAft>
                <a:spcPts val="0"/>
              </a:spcAft>
            </a:pPr>
            <a:fld id="{14079F98-BE1C-DA40-B17F-27071078BFBB}" type="datetimeFigureOut">
              <a:rPr lang="en-US" smtClean="0">
                <a:solidFill>
                  <a:srgbClr val="38ABED"/>
                </a:solidFill>
                <a:latin typeface="Trebuchet MS"/>
              </a:rPr>
              <a:pPr defTabSz="457200" fontAlgn="auto">
                <a:spcBef>
                  <a:spcPts val="0"/>
                </a:spcBef>
                <a:spcAft>
                  <a:spcPts val="0"/>
                </a:spcAft>
              </a:pPr>
              <a:t>4/8/2015</a:t>
            </a:fld>
            <a:endParaRPr lang="en-US">
              <a:solidFill>
                <a:srgbClr val="38ABED"/>
              </a:solidFill>
              <a:latin typeface="Trebuchet MS"/>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defTabSz="457200" fontAlgn="auto">
              <a:spcBef>
                <a:spcPts val="0"/>
              </a:spcBef>
              <a:spcAft>
                <a:spcPts val="0"/>
              </a:spcAft>
            </a:pPr>
            <a:endParaRPr lang="en-US">
              <a:solidFill>
                <a:srgbClr val="38ABED"/>
              </a:solidFill>
              <a:latin typeface="Trebuchet MS"/>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defTabSz="457200" fontAlgn="auto">
              <a:spcBef>
                <a:spcPts val="0"/>
              </a:spcBef>
              <a:spcAft>
                <a:spcPts val="0"/>
              </a:spcAft>
            </a:pPr>
            <a:fld id="{4771EF9D-6626-8543-9AB4-7F70739C0FE8}" type="slidenum">
              <a:rPr lang="en-US" smtClean="0">
                <a:solidFill>
                  <a:srgbClr val="1B3861"/>
                </a:solidFill>
                <a:latin typeface="Trebuchet MS"/>
              </a:rPr>
              <a:pPr defTabSz="457200" fontAlgn="auto">
                <a:spcBef>
                  <a:spcPts val="0"/>
                </a:spcBef>
                <a:spcAft>
                  <a:spcPts val="0"/>
                </a:spcAft>
              </a:pPr>
              <a:t>‹#›</a:t>
            </a:fld>
            <a:endParaRPr lang="en-US">
              <a:solidFill>
                <a:srgbClr val="1B3861"/>
              </a:solidFill>
              <a:latin typeface="Trebuchet MS"/>
            </a:endParaRPr>
          </a:p>
        </p:txBody>
      </p:sp>
    </p:spTree>
    <p:extLst>
      <p:ext uri="{BB962C8B-B14F-4D97-AF65-F5344CB8AC3E}">
        <p14:creationId xmlns:p14="http://schemas.microsoft.com/office/powerpoint/2010/main" val="2976534703"/>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146" y="1733840"/>
            <a:ext cx="7614804" cy="1470025"/>
          </a:xfrm>
        </p:spPr>
        <p:txBody>
          <a:bodyPr/>
          <a:lstStyle/>
          <a:p>
            <a:r>
              <a:rPr lang="en-US" dirty="0" smtClean="0"/>
              <a:t>Introduction to the National Incident Management System</a:t>
            </a:r>
            <a:endParaRPr lang="en-US" dirty="0"/>
          </a:p>
        </p:txBody>
      </p:sp>
      <p:sp>
        <p:nvSpPr>
          <p:cNvPr id="3" name="Subtitle 2"/>
          <p:cNvSpPr>
            <a:spLocks noGrp="1"/>
          </p:cNvSpPr>
          <p:nvPr>
            <p:ph type="subTitle" idx="1"/>
          </p:nvPr>
        </p:nvSpPr>
        <p:spPr/>
        <p:txBody>
          <a:bodyPr/>
          <a:lstStyle/>
          <a:p>
            <a:r>
              <a:rPr lang="en-US" dirty="0" smtClean="0"/>
              <a:t>Harry R. Evans, Research Affiliate, University of Texas at Austin</a:t>
            </a:r>
          </a:p>
          <a:p>
            <a:r>
              <a:rPr lang="en-US" dirty="0" smtClean="0"/>
              <a:t>8 April 2015</a:t>
            </a:r>
          </a:p>
          <a:p>
            <a:endParaRPr lang="en-US" dirty="0"/>
          </a:p>
          <a:p>
            <a:r>
              <a:rPr lang="en-US" dirty="0" smtClean="0"/>
              <a:t>CE 397 Flood Forecasting, University of Texas at Austin</a:t>
            </a:r>
            <a:endParaRPr lang="en-US" dirty="0"/>
          </a:p>
        </p:txBody>
      </p:sp>
    </p:spTree>
    <p:extLst>
      <p:ext uri="{BB962C8B-B14F-4D97-AF65-F5344CB8AC3E}">
        <p14:creationId xmlns:p14="http://schemas.microsoft.com/office/powerpoint/2010/main" val="405818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p:txBody>
          <a:bodyPr/>
          <a:lstStyle/>
          <a:p>
            <a:pPr eaLnBrk="1" hangingPunct="1"/>
            <a:r>
              <a:rPr lang="en-US" smtClean="0"/>
              <a:t>Operations:  Teams</a:t>
            </a:r>
          </a:p>
        </p:txBody>
      </p:sp>
      <p:sp>
        <p:nvSpPr>
          <p:cNvPr id="16387" name="Rectangle 4"/>
          <p:cNvSpPr>
            <a:spLocks noGrp="1" noChangeArrowheads="1"/>
          </p:cNvSpPr>
          <p:nvPr>
            <p:ph idx="1"/>
          </p:nvPr>
        </p:nvSpPr>
        <p:spPr/>
        <p:txBody>
          <a:bodyPr/>
          <a:lstStyle/>
          <a:p>
            <a:pPr eaLnBrk="1" hangingPunct="1"/>
            <a:r>
              <a:rPr lang="en-US" dirty="0" smtClean="0"/>
              <a:t>Single resources may be organized into teams.  Using standard ICS terminology, the two types of team configurations are:</a:t>
            </a:r>
          </a:p>
          <a:p>
            <a:pPr lvl="1" eaLnBrk="1" hangingPunct="1">
              <a:tabLst/>
            </a:pPr>
            <a:r>
              <a:rPr lang="en-US" dirty="0" smtClean="0">
                <a:solidFill>
                  <a:srgbClr val="CC0000"/>
                </a:solidFill>
              </a:rPr>
              <a:t>Task Forces</a:t>
            </a:r>
            <a:r>
              <a:rPr lang="en-US" dirty="0" smtClean="0"/>
              <a:t>, which are a </a:t>
            </a:r>
            <a:r>
              <a:rPr lang="en-US" u="sng" dirty="0" smtClean="0"/>
              <a:t>combination of mixed resources</a:t>
            </a:r>
            <a:r>
              <a:rPr lang="en-US" dirty="0" smtClean="0"/>
              <a:t> with common communications supervised by a Leader. </a:t>
            </a:r>
          </a:p>
          <a:p>
            <a:pPr lvl="1" eaLnBrk="1" hangingPunct="1">
              <a:tabLst/>
            </a:pPr>
            <a:r>
              <a:rPr lang="en-US" dirty="0" smtClean="0">
                <a:solidFill>
                  <a:srgbClr val="CC0000"/>
                </a:solidFill>
              </a:rPr>
              <a:t>Strike Teams</a:t>
            </a:r>
            <a:r>
              <a:rPr lang="en-US" dirty="0" smtClean="0"/>
              <a:t>, which include all </a:t>
            </a:r>
            <a:r>
              <a:rPr lang="en-US" u="sng" dirty="0" smtClean="0"/>
              <a:t>similar resources</a:t>
            </a:r>
            <a:r>
              <a:rPr lang="en-US" dirty="0" smtClean="0"/>
              <a:t> with common communications supervised by a Leader. </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p:txBody>
          <a:bodyPr/>
          <a:lstStyle/>
          <a:p>
            <a:r>
              <a:rPr lang="en-US" dirty="0" smtClean="0"/>
              <a:t>Sample Strike Teams and Task Forces</a:t>
            </a:r>
          </a:p>
        </p:txBody>
      </p:sp>
      <p:grpSp>
        <p:nvGrpSpPr>
          <p:cNvPr id="17411" name="Group 6" descr="Slide:  Sample Strike Teams and Task Forces&#10;&#10;Organization Chart&#10;Top Row:  Operations Section Chief&#10;Second Row:  Search and Rescue Strike Team, Medical Aid Strike Team, and Perimeter Security Strike Team&#10;Third Row:  Damage Assessment Task Force, Shelter and Feeding Task Force, and Public Works Task Force"/>
          <p:cNvGrpSpPr>
            <a:grpSpLocks/>
          </p:cNvGrpSpPr>
          <p:nvPr/>
        </p:nvGrpSpPr>
        <p:grpSpPr bwMode="auto">
          <a:xfrm>
            <a:off x="665163" y="1752600"/>
            <a:ext cx="8021637" cy="2833688"/>
            <a:chOff x="288" y="768"/>
            <a:chExt cx="4176" cy="1332"/>
          </a:xfrm>
        </p:grpSpPr>
        <p:sp>
          <p:nvSpPr>
            <p:cNvPr id="17412" name="Line 7"/>
            <p:cNvSpPr>
              <a:spLocks noChangeShapeType="1"/>
            </p:cNvSpPr>
            <p:nvPr/>
          </p:nvSpPr>
          <p:spPr bwMode="auto">
            <a:xfrm flipV="1">
              <a:off x="2064" y="1200"/>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7413" name="AutoShape 8"/>
            <p:cNvCxnSpPr>
              <a:cxnSpLocks noChangeShapeType="1"/>
              <a:stCxn id="209936" idx="0"/>
              <a:endCxn id="209934" idx="0"/>
            </p:cNvCxnSpPr>
            <p:nvPr/>
          </p:nvCxnSpPr>
          <p:spPr bwMode="auto">
            <a:xfrm rot="-5400000" flipH="1" flipV="1">
              <a:off x="2077" y="97"/>
              <a:ext cx="1" cy="2496"/>
            </a:xfrm>
            <a:prstGeom prst="bentConnector3">
              <a:avLst>
                <a:gd name="adj1" fmla="val -14400005"/>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17414" name="Line 9"/>
            <p:cNvSpPr>
              <a:spLocks noChangeShapeType="1"/>
            </p:cNvSpPr>
            <p:nvPr/>
          </p:nvSpPr>
          <p:spPr bwMode="auto">
            <a:xfrm flipV="1">
              <a:off x="1440" y="1194"/>
              <a:ext cx="0" cy="582"/>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5" name="Line 10"/>
            <p:cNvSpPr>
              <a:spLocks noChangeShapeType="1"/>
            </p:cNvSpPr>
            <p:nvPr/>
          </p:nvSpPr>
          <p:spPr bwMode="auto">
            <a:xfrm flipV="1">
              <a:off x="2682" y="1194"/>
              <a:ext cx="0" cy="582"/>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11"/>
            <p:cNvSpPr>
              <a:spLocks noChangeShapeType="1"/>
            </p:cNvSpPr>
            <p:nvPr/>
          </p:nvSpPr>
          <p:spPr bwMode="auto">
            <a:xfrm flipV="1">
              <a:off x="3936" y="1194"/>
              <a:ext cx="0" cy="582"/>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2"/>
            <p:cNvSpPr>
              <a:spLocks noChangeShapeType="1"/>
            </p:cNvSpPr>
            <p:nvPr/>
          </p:nvSpPr>
          <p:spPr bwMode="auto">
            <a:xfrm>
              <a:off x="3264" y="1200"/>
              <a:ext cx="672"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Line 13"/>
            <p:cNvSpPr>
              <a:spLocks noChangeShapeType="1"/>
            </p:cNvSpPr>
            <p:nvPr/>
          </p:nvSpPr>
          <p:spPr bwMode="auto">
            <a:xfrm flipV="1">
              <a:off x="2352" y="1056"/>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4" name="AutoShape 14"/>
            <p:cNvSpPr>
              <a:spLocks noChangeArrowheads="1"/>
            </p:cNvSpPr>
            <p:nvPr/>
          </p:nvSpPr>
          <p:spPr bwMode="auto">
            <a:xfrm>
              <a:off x="288" y="1344"/>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Search &amp; Rescue</a:t>
              </a:r>
            </a:p>
            <a:p>
              <a:pPr algn="ctr">
                <a:lnSpc>
                  <a:spcPct val="85000"/>
                </a:lnSpc>
                <a:defRPr/>
              </a:pPr>
              <a:r>
                <a:rPr lang="en-US" sz="1400" b="1" dirty="0">
                  <a:solidFill>
                    <a:srgbClr val="1D3B59"/>
                  </a:solidFill>
                  <a:latin typeface="Arial" charset="0"/>
                </a:rPr>
                <a:t>Strike Team</a:t>
              </a:r>
              <a:endParaRPr lang="en-US" sz="1400" b="1" dirty="0">
                <a:latin typeface="Arial" charset="0"/>
              </a:endParaRPr>
            </a:p>
          </p:txBody>
        </p:sp>
        <p:sp>
          <p:nvSpPr>
            <p:cNvPr id="209935" name="AutoShape 15"/>
            <p:cNvSpPr>
              <a:spLocks noChangeArrowheads="1"/>
            </p:cNvSpPr>
            <p:nvPr/>
          </p:nvSpPr>
          <p:spPr bwMode="auto">
            <a:xfrm>
              <a:off x="1536" y="1344"/>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Medical Aid</a:t>
              </a:r>
            </a:p>
            <a:p>
              <a:pPr algn="ctr">
                <a:lnSpc>
                  <a:spcPct val="85000"/>
                </a:lnSpc>
                <a:defRPr/>
              </a:pPr>
              <a:r>
                <a:rPr lang="en-US" sz="1400" b="1" dirty="0">
                  <a:solidFill>
                    <a:srgbClr val="1D3B59"/>
                  </a:solidFill>
                  <a:latin typeface="Arial" charset="0"/>
                </a:rPr>
                <a:t>Strike Team</a:t>
              </a:r>
              <a:endParaRPr lang="en-US" sz="1400" b="1" dirty="0">
                <a:latin typeface="Arial" charset="0"/>
              </a:endParaRPr>
            </a:p>
          </p:txBody>
        </p:sp>
        <p:sp>
          <p:nvSpPr>
            <p:cNvPr id="209936" name="AutoShape 16"/>
            <p:cNvSpPr>
              <a:spLocks noChangeArrowheads="1"/>
            </p:cNvSpPr>
            <p:nvPr/>
          </p:nvSpPr>
          <p:spPr bwMode="auto">
            <a:xfrm>
              <a:off x="2784" y="1344"/>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Perimeter Security</a:t>
              </a:r>
              <a:br>
                <a:rPr lang="en-US" sz="1400" b="1" dirty="0">
                  <a:solidFill>
                    <a:srgbClr val="1D3B59"/>
                  </a:solidFill>
                  <a:latin typeface="Arial" charset="0"/>
                </a:rPr>
              </a:br>
              <a:r>
                <a:rPr lang="en-US" sz="1400" b="1" dirty="0">
                  <a:solidFill>
                    <a:srgbClr val="1D3B59"/>
                  </a:solidFill>
                  <a:latin typeface="Arial" charset="0"/>
                </a:rPr>
                <a:t>Strike Team</a:t>
              </a:r>
            </a:p>
          </p:txBody>
        </p:sp>
        <p:sp>
          <p:nvSpPr>
            <p:cNvPr id="209937" name="AutoShape 17"/>
            <p:cNvSpPr>
              <a:spLocks noChangeArrowheads="1"/>
            </p:cNvSpPr>
            <p:nvPr/>
          </p:nvSpPr>
          <p:spPr bwMode="auto">
            <a:xfrm>
              <a:off x="1824" y="768"/>
              <a:ext cx="1055"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Operations</a:t>
              </a:r>
            </a:p>
            <a:p>
              <a:pPr algn="ctr">
                <a:lnSpc>
                  <a:spcPct val="85000"/>
                </a:lnSpc>
                <a:defRPr/>
              </a:pPr>
              <a:r>
                <a:rPr lang="en-US" sz="1400" b="1" dirty="0">
                  <a:solidFill>
                    <a:srgbClr val="1D3B59"/>
                  </a:solidFill>
                  <a:latin typeface="Arial" charset="0"/>
                </a:rPr>
                <a:t>Section Chief</a:t>
              </a:r>
              <a:endParaRPr lang="en-US" sz="1400" b="1" dirty="0">
                <a:latin typeface="Arial" charset="0"/>
              </a:endParaRPr>
            </a:p>
          </p:txBody>
        </p:sp>
        <p:sp>
          <p:nvSpPr>
            <p:cNvPr id="209938" name="AutoShape 18"/>
            <p:cNvSpPr>
              <a:spLocks noChangeArrowheads="1"/>
            </p:cNvSpPr>
            <p:nvPr/>
          </p:nvSpPr>
          <p:spPr bwMode="auto">
            <a:xfrm>
              <a:off x="912" y="1764"/>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Damage Assessment</a:t>
              </a:r>
              <a:br>
                <a:rPr lang="en-US" sz="1400" b="1" dirty="0">
                  <a:solidFill>
                    <a:srgbClr val="1D3B59"/>
                  </a:solidFill>
                  <a:latin typeface="Arial" charset="0"/>
                </a:rPr>
              </a:br>
              <a:r>
                <a:rPr lang="en-US" sz="1400" b="1" dirty="0">
                  <a:solidFill>
                    <a:srgbClr val="1D3B59"/>
                  </a:solidFill>
                  <a:latin typeface="Arial" charset="0"/>
                </a:rPr>
                <a:t>Task Force</a:t>
              </a:r>
              <a:endParaRPr lang="en-US" sz="1400" b="1" dirty="0">
                <a:latin typeface="Arial" charset="0"/>
              </a:endParaRPr>
            </a:p>
          </p:txBody>
        </p:sp>
        <p:sp>
          <p:nvSpPr>
            <p:cNvPr id="209939" name="AutoShape 19"/>
            <p:cNvSpPr>
              <a:spLocks noChangeArrowheads="1"/>
            </p:cNvSpPr>
            <p:nvPr/>
          </p:nvSpPr>
          <p:spPr bwMode="auto">
            <a:xfrm>
              <a:off x="2154" y="1764"/>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Shelter and Feeding</a:t>
              </a:r>
              <a:br>
                <a:rPr lang="en-US" sz="1400" b="1" dirty="0">
                  <a:solidFill>
                    <a:srgbClr val="1D3B59"/>
                  </a:solidFill>
                  <a:latin typeface="Arial" charset="0"/>
                </a:rPr>
              </a:br>
              <a:r>
                <a:rPr lang="en-US" sz="1400" b="1" dirty="0">
                  <a:solidFill>
                    <a:srgbClr val="1D3B59"/>
                  </a:solidFill>
                  <a:latin typeface="Arial" charset="0"/>
                </a:rPr>
                <a:t>Task Force</a:t>
              </a:r>
              <a:endParaRPr lang="en-US" sz="1400" b="1" dirty="0">
                <a:latin typeface="Arial" charset="0"/>
              </a:endParaRPr>
            </a:p>
          </p:txBody>
        </p:sp>
        <p:sp>
          <p:nvSpPr>
            <p:cNvPr id="209940" name="AutoShape 20"/>
            <p:cNvSpPr>
              <a:spLocks noChangeArrowheads="1"/>
            </p:cNvSpPr>
            <p:nvPr/>
          </p:nvSpPr>
          <p:spPr bwMode="auto">
            <a:xfrm>
              <a:off x="3377" y="1764"/>
              <a:ext cx="10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Public Works</a:t>
              </a:r>
              <a:br>
                <a:rPr lang="en-US" sz="1400" b="1" dirty="0">
                  <a:solidFill>
                    <a:srgbClr val="1D3B59"/>
                  </a:solidFill>
                  <a:latin typeface="Arial" charset="0"/>
                </a:rPr>
              </a:br>
              <a:r>
                <a:rPr lang="en-US" sz="1400" b="1" dirty="0">
                  <a:solidFill>
                    <a:srgbClr val="1D3B59"/>
                  </a:solidFill>
                  <a:latin typeface="Arial" charset="0"/>
                </a:rPr>
                <a:t>Task Force</a:t>
              </a:r>
              <a:endParaRPr lang="en-US" sz="14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spect="1" noChangeArrowheads="1"/>
          </p:cNvSpPr>
          <p:nvPr>
            <p:ph type="title"/>
          </p:nvPr>
        </p:nvSpPr>
        <p:spPr>
          <a:noFill/>
        </p:spPr>
        <p:txBody>
          <a:bodyPr/>
          <a:lstStyle/>
          <a:p>
            <a:pPr eaLnBrk="1" hangingPunct="1"/>
            <a:r>
              <a:rPr lang="en-US" smtClean="0"/>
              <a:t>Operations:  Too Many Teams!</a:t>
            </a:r>
          </a:p>
        </p:txBody>
      </p:sp>
      <p:sp>
        <p:nvSpPr>
          <p:cNvPr id="19459" name="Rectangle 5" descr="Slide:  Operations:  Too Many Teams!&#10;&#10;Additional levels of supervision must be added as the number of teams expands.&#10;&#10;Organization Chart&#10;Top Row:  Operations Section Chief&#10;Second Row:  Shelter and Feeding Task Force, and Public Works Task Force&#10;Third Row:  Search and Rescue Strike Team 1, Search and Rescue Strike Team 2; Medical Aid Strike Team 1, Medical Aid Strike Team 2. &#10;Fourth Row:  Perimeter Security Strike Team 1,  Perimeter Security Strike Team 2; and  Damage Assessment Task Force 1, Damage Assessment Task Force 2."/>
          <p:cNvSpPr>
            <a:spLocks noGrp="1" noChangeArrowheads="1"/>
          </p:cNvSpPr>
          <p:nvPr>
            <p:ph idx="1"/>
          </p:nvPr>
        </p:nvSpPr>
        <p:spPr/>
        <p:txBody>
          <a:bodyPr/>
          <a:lstStyle/>
          <a:p>
            <a:pPr eaLnBrk="1" hangingPunct="1"/>
            <a:r>
              <a:rPr lang="en-US" sz="2400" smtClean="0"/>
              <a:t>Additional levels of supervision must be added as the number of teams expands.</a:t>
            </a:r>
          </a:p>
        </p:txBody>
      </p:sp>
      <p:grpSp>
        <p:nvGrpSpPr>
          <p:cNvPr id="19460" name="Group 6" descr="Organization Chart&#10;Top Row:  Operations Section Chief&#10;Second Row:  Shelter and Feeding Task Force, and Public Works Task Force&#10;Third Row:  Search and Rescue Strike Team 1, Search and Rescue Strike Team 2; Medical Aid Strike Team 1, Medical Aid Strike Team 2. &#10;Fourth Row:  Perimeter Security Strike Team 1,  Perimeter Security Strike Team 2; and  Damage Assessment Task Force 1, Damage Assessment Task Force 2."/>
          <p:cNvGrpSpPr>
            <a:grpSpLocks/>
          </p:cNvGrpSpPr>
          <p:nvPr/>
        </p:nvGrpSpPr>
        <p:grpSpPr bwMode="auto">
          <a:xfrm>
            <a:off x="396875" y="2212975"/>
            <a:ext cx="8274050" cy="3225800"/>
            <a:chOff x="672" y="1344"/>
            <a:chExt cx="4572" cy="1728"/>
          </a:xfrm>
        </p:grpSpPr>
        <p:sp>
          <p:nvSpPr>
            <p:cNvPr id="19461" name="Line 7"/>
            <p:cNvSpPr>
              <a:spLocks noChangeShapeType="1"/>
            </p:cNvSpPr>
            <p:nvPr/>
          </p:nvSpPr>
          <p:spPr bwMode="auto">
            <a:xfrm flipV="1">
              <a:off x="2964" y="1458"/>
              <a:ext cx="0" cy="120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2" name="Line 8"/>
            <p:cNvSpPr>
              <a:spLocks noChangeShapeType="1"/>
            </p:cNvSpPr>
            <p:nvPr/>
          </p:nvSpPr>
          <p:spPr bwMode="auto">
            <a:xfrm flipH="1">
              <a:off x="1860" y="1902"/>
              <a:ext cx="2112"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77" name="AutoShape 9"/>
            <p:cNvSpPr>
              <a:spLocks noChangeArrowheads="1"/>
            </p:cNvSpPr>
            <p:nvPr/>
          </p:nvSpPr>
          <p:spPr bwMode="auto">
            <a:xfrm>
              <a:off x="900" y="172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Shelter and Feeding</a:t>
              </a:r>
              <a:br>
                <a:rPr lang="en-US" sz="1300" b="1" dirty="0">
                  <a:solidFill>
                    <a:srgbClr val="1D3B59"/>
                  </a:solidFill>
                  <a:latin typeface="Arial" charset="0"/>
                </a:rPr>
              </a:br>
              <a:r>
                <a:rPr lang="en-US" sz="1300" b="1" dirty="0">
                  <a:solidFill>
                    <a:srgbClr val="1D3B59"/>
                  </a:solidFill>
                  <a:latin typeface="Arial" charset="0"/>
                </a:rPr>
                <a:t>Task Force</a:t>
              </a:r>
              <a:endParaRPr lang="en-US" sz="1300" b="1" dirty="0">
                <a:latin typeface="Arial" charset="0"/>
              </a:endParaRPr>
            </a:p>
          </p:txBody>
        </p:sp>
        <p:sp>
          <p:nvSpPr>
            <p:cNvPr id="211978" name="AutoShape 10"/>
            <p:cNvSpPr>
              <a:spLocks noChangeArrowheads="1"/>
            </p:cNvSpPr>
            <p:nvPr/>
          </p:nvSpPr>
          <p:spPr bwMode="auto">
            <a:xfrm>
              <a:off x="3924" y="172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Public Works</a:t>
              </a:r>
              <a:br>
                <a:rPr lang="en-US" sz="1300" b="1" dirty="0">
                  <a:solidFill>
                    <a:srgbClr val="1D3B59"/>
                  </a:solidFill>
                  <a:latin typeface="Arial" charset="0"/>
                </a:rPr>
              </a:br>
              <a:r>
                <a:rPr lang="en-US" sz="1300" b="1" dirty="0">
                  <a:solidFill>
                    <a:srgbClr val="1D3B59"/>
                  </a:solidFill>
                  <a:latin typeface="Arial" charset="0"/>
                </a:rPr>
                <a:t>Task Force</a:t>
              </a:r>
              <a:endParaRPr lang="en-US" sz="1300" b="1" dirty="0">
                <a:latin typeface="Arial" charset="0"/>
              </a:endParaRPr>
            </a:p>
          </p:txBody>
        </p:sp>
        <p:cxnSp>
          <p:nvCxnSpPr>
            <p:cNvPr id="19465" name="AutoShape 11"/>
            <p:cNvCxnSpPr>
              <a:cxnSpLocks noChangeShapeType="1"/>
            </p:cNvCxnSpPr>
            <p:nvPr/>
          </p:nvCxnSpPr>
          <p:spPr bwMode="auto">
            <a:xfrm rot="5400000" flipV="1">
              <a:off x="2943" y="547"/>
              <a:ext cx="1" cy="3516"/>
            </a:xfrm>
            <a:prstGeom prst="bentConnector3">
              <a:avLst>
                <a:gd name="adj1" fmla="val -17200009"/>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cxnSp>
          <p:nvCxnSpPr>
            <p:cNvPr id="19466" name="AutoShape 12"/>
            <p:cNvCxnSpPr>
              <a:cxnSpLocks noChangeShapeType="1"/>
            </p:cNvCxnSpPr>
            <p:nvPr/>
          </p:nvCxnSpPr>
          <p:spPr bwMode="auto">
            <a:xfrm rot="5400000" flipV="1">
              <a:off x="2945" y="1074"/>
              <a:ext cx="1" cy="3516"/>
            </a:xfrm>
            <a:prstGeom prst="bentConnector3">
              <a:avLst>
                <a:gd name="adj1" fmla="val -17200009"/>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19467" name="Line 13"/>
            <p:cNvSpPr>
              <a:spLocks noChangeShapeType="1"/>
            </p:cNvSpPr>
            <p:nvPr/>
          </p:nvSpPr>
          <p:spPr bwMode="auto">
            <a:xfrm flipV="1">
              <a:off x="2364" y="2130"/>
              <a:ext cx="0" cy="11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8" name="Line 14"/>
            <p:cNvSpPr>
              <a:spLocks noChangeShapeType="1"/>
            </p:cNvSpPr>
            <p:nvPr/>
          </p:nvSpPr>
          <p:spPr bwMode="auto">
            <a:xfrm flipV="1">
              <a:off x="3582" y="2130"/>
              <a:ext cx="0" cy="11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9" name="Line 15"/>
            <p:cNvSpPr>
              <a:spLocks noChangeShapeType="1"/>
            </p:cNvSpPr>
            <p:nvPr/>
          </p:nvSpPr>
          <p:spPr bwMode="auto">
            <a:xfrm flipV="1">
              <a:off x="2364" y="2658"/>
              <a:ext cx="0" cy="11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16"/>
            <p:cNvSpPr>
              <a:spLocks noChangeShapeType="1"/>
            </p:cNvSpPr>
            <p:nvPr/>
          </p:nvSpPr>
          <p:spPr bwMode="auto">
            <a:xfrm flipV="1">
              <a:off x="3582" y="2658"/>
              <a:ext cx="0" cy="11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985" name="AutoShape 17"/>
            <p:cNvSpPr>
              <a:spLocks noChangeArrowheads="1"/>
            </p:cNvSpPr>
            <p:nvPr/>
          </p:nvSpPr>
          <p:spPr bwMode="auto">
            <a:xfrm>
              <a:off x="3036" y="220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 Aid</a:t>
              </a:r>
            </a:p>
            <a:p>
              <a:pPr algn="ctr">
                <a:lnSpc>
                  <a:spcPct val="85000"/>
                </a:lnSpc>
                <a:defRPr/>
              </a:pPr>
              <a:r>
                <a:rPr lang="en-US" sz="1300" b="1" dirty="0">
                  <a:solidFill>
                    <a:srgbClr val="1D3B59"/>
                  </a:solidFill>
                  <a:latin typeface="Arial" charset="0"/>
                </a:rPr>
                <a:t>Strike Team 1</a:t>
              </a:r>
              <a:endParaRPr lang="en-US" sz="1300" b="1" dirty="0">
                <a:latin typeface="Arial" charset="0"/>
              </a:endParaRPr>
            </a:p>
          </p:txBody>
        </p:sp>
        <p:sp>
          <p:nvSpPr>
            <p:cNvPr id="211986" name="AutoShape 18"/>
            <p:cNvSpPr>
              <a:spLocks noChangeArrowheads="1"/>
            </p:cNvSpPr>
            <p:nvPr/>
          </p:nvSpPr>
          <p:spPr bwMode="auto">
            <a:xfrm>
              <a:off x="1812" y="2736"/>
              <a:ext cx="105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br>
                <a:rPr lang="en-US" sz="1300" b="1" dirty="0">
                  <a:solidFill>
                    <a:srgbClr val="1D3B59"/>
                  </a:solidFill>
                  <a:latin typeface="Arial" charset="0"/>
                </a:rPr>
              </a:br>
              <a:r>
                <a:rPr lang="en-US" sz="1300" b="1" dirty="0">
                  <a:solidFill>
                    <a:srgbClr val="1D3B59"/>
                  </a:solidFill>
                  <a:latin typeface="Arial" charset="0"/>
                </a:rPr>
                <a:t>Strike Team 2</a:t>
              </a:r>
            </a:p>
          </p:txBody>
        </p:sp>
        <p:sp>
          <p:nvSpPr>
            <p:cNvPr id="211987" name="AutoShape 19"/>
            <p:cNvSpPr>
              <a:spLocks noChangeArrowheads="1"/>
            </p:cNvSpPr>
            <p:nvPr/>
          </p:nvSpPr>
          <p:spPr bwMode="auto">
            <a:xfrm>
              <a:off x="672" y="27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br>
                <a:rPr lang="en-US" sz="1300" b="1" dirty="0">
                  <a:solidFill>
                    <a:srgbClr val="1D3B59"/>
                  </a:solidFill>
                  <a:latin typeface="Arial" charset="0"/>
                </a:rPr>
              </a:br>
              <a:r>
                <a:rPr lang="en-US" sz="1300" b="1" dirty="0">
                  <a:solidFill>
                    <a:srgbClr val="1D3B59"/>
                  </a:solidFill>
                  <a:latin typeface="Arial" charset="0"/>
                </a:rPr>
                <a:t>Strike Team 1</a:t>
              </a:r>
              <a:endParaRPr lang="en-US" sz="1300" b="1" dirty="0">
                <a:latin typeface="Arial" charset="0"/>
              </a:endParaRPr>
            </a:p>
          </p:txBody>
        </p:sp>
        <p:sp>
          <p:nvSpPr>
            <p:cNvPr id="211988" name="AutoShape 20"/>
            <p:cNvSpPr>
              <a:spLocks noChangeArrowheads="1"/>
            </p:cNvSpPr>
            <p:nvPr/>
          </p:nvSpPr>
          <p:spPr bwMode="auto">
            <a:xfrm>
              <a:off x="3042" y="27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Damage Assessment</a:t>
              </a:r>
            </a:p>
            <a:p>
              <a:pPr algn="ctr">
                <a:lnSpc>
                  <a:spcPct val="85000"/>
                </a:lnSpc>
                <a:defRPr/>
              </a:pPr>
              <a:r>
                <a:rPr lang="en-US" sz="1300" b="1" dirty="0">
                  <a:solidFill>
                    <a:srgbClr val="1D3B59"/>
                  </a:solidFill>
                  <a:latin typeface="Arial" charset="0"/>
                </a:rPr>
                <a:t> Task Force 1</a:t>
              </a:r>
              <a:endParaRPr lang="en-US" sz="1300" b="1" dirty="0">
                <a:latin typeface="Arial" charset="0"/>
              </a:endParaRPr>
            </a:p>
          </p:txBody>
        </p:sp>
        <p:sp>
          <p:nvSpPr>
            <p:cNvPr id="211989" name="AutoShape 21"/>
            <p:cNvSpPr>
              <a:spLocks noChangeArrowheads="1"/>
            </p:cNvSpPr>
            <p:nvPr/>
          </p:nvSpPr>
          <p:spPr bwMode="auto">
            <a:xfrm>
              <a:off x="4188" y="220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  Aid</a:t>
              </a:r>
            </a:p>
            <a:p>
              <a:pPr algn="ctr">
                <a:lnSpc>
                  <a:spcPct val="85000"/>
                </a:lnSpc>
                <a:defRPr/>
              </a:pPr>
              <a:r>
                <a:rPr lang="en-US" sz="1300" b="1" dirty="0">
                  <a:solidFill>
                    <a:srgbClr val="1D3B59"/>
                  </a:solidFill>
                  <a:latin typeface="Arial" charset="0"/>
                </a:rPr>
                <a:t>Strike Team 2</a:t>
              </a:r>
              <a:endParaRPr lang="en-US" sz="1300" b="1" dirty="0">
                <a:latin typeface="Arial" charset="0"/>
              </a:endParaRPr>
            </a:p>
          </p:txBody>
        </p:sp>
        <p:sp>
          <p:nvSpPr>
            <p:cNvPr id="211990" name="AutoShape 22"/>
            <p:cNvSpPr>
              <a:spLocks noChangeArrowheads="1"/>
            </p:cNvSpPr>
            <p:nvPr/>
          </p:nvSpPr>
          <p:spPr bwMode="auto">
            <a:xfrm>
              <a:off x="1824" y="220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Search &amp; Rescue</a:t>
              </a:r>
            </a:p>
            <a:p>
              <a:pPr algn="ctr">
                <a:lnSpc>
                  <a:spcPct val="85000"/>
                </a:lnSpc>
                <a:defRPr/>
              </a:pPr>
              <a:r>
                <a:rPr lang="en-US" sz="1300" b="1" dirty="0">
                  <a:solidFill>
                    <a:srgbClr val="1D3B59"/>
                  </a:solidFill>
                  <a:latin typeface="Arial" charset="0"/>
                </a:rPr>
                <a:t>Strike Team 2</a:t>
              </a:r>
              <a:endParaRPr lang="en-US" sz="1300" b="1" dirty="0">
                <a:latin typeface="Arial" charset="0"/>
              </a:endParaRPr>
            </a:p>
          </p:txBody>
        </p:sp>
        <p:sp>
          <p:nvSpPr>
            <p:cNvPr id="211991" name="AutoShape 23"/>
            <p:cNvSpPr>
              <a:spLocks noChangeArrowheads="1"/>
            </p:cNvSpPr>
            <p:nvPr/>
          </p:nvSpPr>
          <p:spPr bwMode="auto">
            <a:xfrm>
              <a:off x="672" y="220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Search &amp; Rescue</a:t>
              </a:r>
            </a:p>
            <a:p>
              <a:pPr algn="ctr">
                <a:lnSpc>
                  <a:spcPct val="85000"/>
                </a:lnSpc>
                <a:defRPr/>
              </a:pPr>
              <a:r>
                <a:rPr lang="en-US" sz="1300" b="1" dirty="0">
                  <a:solidFill>
                    <a:srgbClr val="1D3B59"/>
                  </a:solidFill>
                  <a:latin typeface="Arial" charset="0"/>
                </a:rPr>
                <a:t>Strike Team 1</a:t>
              </a:r>
              <a:endParaRPr lang="en-US" sz="1300" b="1" dirty="0">
                <a:latin typeface="Arial" charset="0"/>
              </a:endParaRPr>
            </a:p>
          </p:txBody>
        </p:sp>
        <p:sp>
          <p:nvSpPr>
            <p:cNvPr id="211992" name="AutoShape 24"/>
            <p:cNvSpPr>
              <a:spLocks noChangeArrowheads="1"/>
            </p:cNvSpPr>
            <p:nvPr/>
          </p:nvSpPr>
          <p:spPr bwMode="auto">
            <a:xfrm>
              <a:off x="4188" y="27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Damage Assessment</a:t>
              </a:r>
            </a:p>
            <a:p>
              <a:pPr algn="ctr">
                <a:lnSpc>
                  <a:spcPct val="85000"/>
                </a:lnSpc>
                <a:defRPr/>
              </a:pPr>
              <a:r>
                <a:rPr lang="en-US" sz="1300" b="1" dirty="0">
                  <a:solidFill>
                    <a:srgbClr val="1D3B59"/>
                  </a:solidFill>
                  <a:latin typeface="Arial" charset="0"/>
                </a:rPr>
                <a:t>Task Force 2</a:t>
              </a:r>
              <a:endParaRPr lang="en-US" sz="1300" b="1" dirty="0">
                <a:latin typeface="Arial" charset="0"/>
              </a:endParaRPr>
            </a:p>
          </p:txBody>
        </p:sp>
        <p:sp>
          <p:nvSpPr>
            <p:cNvPr id="211993" name="AutoShape 25"/>
            <p:cNvSpPr>
              <a:spLocks noChangeArrowheads="1"/>
            </p:cNvSpPr>
            <p:nvPr/>
          </p:nvSpPr>
          <p:spPr bwMode="auto">
            <a:xfrm>
              <a:off x="2436" y="1344"/>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Operations</a:t>
              </a:r>
            </a:p>
            <a:p>
              <a:pPr algn="ctr">
                <a:lnSpc>
                  <a:spcPct val="85000"/>
                </a:lnSpc>
                <a:defRPr/>
              </a:pPr>
              <a:r>
                <a:rPr lang="en-US" sz="1300" b="1" dirty="0">
                  <a:solidFill>
                    <a:srgbClr val="1D3B59"/>
                  </a:solidFill>
                  <a:latin typeface="Arial" charset="0"/>
                </a:rPr>
                <a:t>Section Chief</a:t>
              </a: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spect="1" noChangeArrowheads="1"/>
          </p:cNvSpPr>
          <p:nvPr>
            <p:ph type="title"/>
          </p:nvPr>
        </p:nvSpPr>
        <p:spPr>
          <a:noFill/>
        </p:spPr>
        <p:txBody>
          <a:bodyPr/>
          <a:lstStyle/>
          <a:p>
            <a:pPr eaLnBrk="1" hangingPunct="1"/>
            <a:r>
              <a:rPr lang="en-US" smtClean="0"/>
              <a:t>The Solution:  Add Functional Groups</a:t>
            </a:r>
          </a:p>
        </p:txBody>
      </p:sp>
      <p:sp>
        <p:nvSpPr>
          <p:cNvPr id="20483" name="Rectangle 5" descr="Slide:  The Solution:  Add Functional Groups&#10;&#10;Groups, led by a Supervisor, are used to perform functional areas of operation.&#10;&#10;Organization Chart&#10;Top Row:  Operations Section Chief&#10;First Column:  Response and Recovery Group Supervisor with &#10;Search and Rescue Strike Team 1, Search and Rescue Strike Team 2; Damage Assessment Task Force 1, and Damage Assessment Task Force 2 below.&#10;Second Column:  Perimeter Security Group Supervisor with Perimeter Security Strike Team 1, and  Perimeter Security Strike Team 2 below. &#10;Third Column:  Emergency Services Group Supervisor with  &#10;Shelter and Feeding Task Force; Medical Aid Strike Team 1, and Medical Aid Strike Team 2 below.&#10;"/>
          <p:cNvSpPr>
            <a:spLocks noGrp="1" noChangeArrowheads="1"/>
          </p:cNvSpPr>
          <p:nvPr>
            <p:ph idx="1"/>
          </p:nvPr>
        </p:nvSpPr>
        <p:spPr/>
        <p:txBody>
          <a:bodyPr/>
          <a:lstStyle/>
          <a:p>
            <a:pPr eaLnBrk="1" hangingPunct="1"/>
            <a:r>
              <a:rPr lang="en-US" sz="2200" smtClean="0"/>
              <a:t>Groups, led by a Supervisor, are used to perform functional areas of operation. </a:t>
            </a:r>
          </a:p>
        </p:txBody>
      </p:sp>
      <p:grpSp>
        <p:nvGrpSpPr>
          <p:cNvPr id="20484" name="Group 31" descr="Organization Chart&#10;Top Row:  Operations Section Chief&#10;First Column:  Response and Recovery Group Supervisor with &#10;Search and Rescue Strike Team 1, Search and Rescue Strike Team 2; Damage Assessment Task Force 1, and Damage Assessment Task Force 2 below.&#10;Second Column:  Perimeter Security Group Supervisor with Perimeter Security Strike Team 1, and  Perimeter Security Strike Team 2 below. &#10;Third Column:  Emergency Services Group Supervisor with  &#10;Shelter and Feeding Task Force; Medical Aid Strike Team 1, and Medical Aid Strike Team 2 below.&#10;"/>
          <p:cNvGrpSpPr>
            <a:grpSpLocks/>
          </p:cNvGrpSpPr>
          <p:nvPr/>
        </p:nvGrpSpPr>
        <p:grpSpPr bwMode="auto">
          <a:xfrm>
            <a:off x="687388" y="1625600"/>
            <a:ext cx="7848600" cy="3895725"/>
            <a:chOff x="576" y="1152"/>
            <a:chExt cx="4944" cy="2454"/>
          </a:xfrm>
        </p:grpSpPr>
        <p:sp>
          <p:nvSpPr>
            <p:cNvPr id="20485" name="Line 7"/>
            <p:cNvSpPr>
              <a:spLocks noChangeShapeType="1"/>
            </p:cNvSpPr>
            <p:nvPr/>
          </p:nvSpPr>
          <p:spPr bwMode="auto">
            <a:xfrm flipV="1">
              <a:off x="2984" y="1440"/>
              <a:ext cx="0" cy="336"/>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20486" name="AutoShape 8"/>
            <p:cNvCxnSpPr>
              <a:cxnSpLocks noChangeShapeType="1"/>
              <a:stCxn id="213005" idx="1"/>
              <a:endCxn id="213022" idx="0"/>
            </p:cNvCxnSpPr>
            <p:nvPr/>
          </p:nvCxnSpPr>
          <p:spPr bwMode="auto">
            <a:xfrm rot="-5400000">
              <a:off x="2962" y="-1"/>
              <a:ext cx="32" cy="3489"/>
            </a:xfrm>
            <a:prstGeom prst="bentConnector3">
              <a:avLst>
                <a:gd name="adj1" fmla="val 550000"/>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cxnSp>
          <p:nvCxnSpPr>
            <p:cNvPr id="20487" name="AutoShape 9"/>
            <p:cNvCxnSpPr>
              <a:cxnSpLocks noChangeShapeType="1"/>
            </p:cNvCxnSpPr>
            <p:nvPr/>
          </p:nvCxnSpPr>
          <p:spPr bwMode="auto">
            <a:xfrm rot="10800000">
              <a:off x="846" y="1936"/>
              <a:ext cx="303" cy="1516"/>
            </a:xfrm>
            <a:prstGeom prst="bentConnector3">
              <a:avLst>
                <a:gd name="adj1" fmla="val 1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0488" name="Line 10"/>
            <p:cNvSpPr>
              <a:spLocks noChangeShapeType="1"/>
            </p:cNvSpPr>
            <p:nvPr/>
          </p:nvSpPr>
          <p:spPr bwMode="auto">
            <a:xfrm flipH="1">
              <a:off x="684" y="3078"/>
              <a:ext cx="27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11"/>
            <p:cNvSpPr>
              <a:spLocks noChangeShapeType="1"/>
            </p:cNvSpPr>
            <p:nvPr/>
          </p:nvSpPr>
          <p:spPr bwMode="auto">
            <a:xfrm flipH="1">
              <a:off x="677" y="2718"/>
              <a:ext cx="27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2"/>
            <p:cNvSpPr>
              <a:spLocks noChangeShapeType="1"/>
            </p:cNvSpPr>
            <p:nvPr/>
          </p:nvSpPr>
          <p:spPr bwMode="auto">
            <a:xfrm flipH="1">
              <a:off x="684" y="2352"/>
              <a:ext cx="27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05" name="AutoShape 13"/>
            <p:cNvSpPr>
              <a:spLocks noChangeArrowheads="1"/>
            </p:cNvSpPr>
            <p:nvPr/>
          </p:nvSpPr>
          <p:spPr bwMode="auto">
            <a:xfrm>
              <a:off x="576" y="1728"/>
              <a:ext cx="1349"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Response &amp; Recovery</a:t>
              </a:r>
            </a:p>
            <a:p>
              <a:pPr algn="ctr">
                <a:lnSpc>
                  <a:spcPct val="85000"/>
                </a:lnSpc>
                <a:defRPr/>
              </a:pPr>
              <a:r>
                <a:rPr lang="en-US" sz="1300" b="1" dirty="0">
                  <a:solidFill>
                    <a:srgbClr val="1D3B59"/>
                  </a:solidFill>
                  <a:latin typeface="Arial" charset="0"/>
                </a:rPr>
                <a:t>Group Supervisor</a:t>
              </a:r>
              <a:endParaRPr lang="en-US" sz="1300" b="1" dirty="0">
                <a:latin typeface="Arial" charset="0"/>
              </a:endParaRPr>
            </a:p>
          </p:txBody>
        </p:sp>
        <p:sp>
          <p:nvSpPr>
            <p:cNvPr id="213006" name="AutoShape 14"/>
            <p:cNvSpPr>
              <a:spLocks noChangeArrowheads="1"/>
            </p:cNvSpPr>
            <p:nvPr/>
          </p:nvSpPr>
          <p:spPr bwMode="auto">
            <a:xfrm>
              <a:off x="880" y="2160"/>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Search &amp; Rescue</a:t>
              </a:r>
            </a:p>
            <a:p>
              <a:pPr algn="ctr">
                <a:lnSpc>
                  <a:spcPct val="85000"/>
                </a:lnSpc>
                <a:defRPr/>
              </a:pPr>
              <a:r>
                <a:rPr lang="en-US" sz="1300" b="1" dirty="0">
                  <a:solidFill>
                    <a:srgbClr val="1D3B59"/>
                  </a:solidFill>
                  <a:latin typeface="Arial" charset="0"/>
                </a:rPr>
                <a:t>Strike Team 1</a:t>
              </a:r>
              <a:endParaRPr lang="en-US" sz="1300" b="1" dirty="0">
                <a:latin typeface="Arial" charset="0"/>
              </a:endParaRPr>
            </a:p>
          </p:txBody>
        </p:sp>
        <p:sp>
          <p:nvSpPr>
            <p:cNvPr id="213007" name="AutoShape 15"/>
            <p:cNvSpPr>
              <a:spLocks noChangeArrowheads="1"/>
            </p:cNvSpPr>
            <p:nvPr/>
          </p:nvSpPr>
          <p:spPr bwMode="auto">
            <a:xfrm>
              <a:off x="880" y="2532"/>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Search &amp; Rescue</a:t>
              </a:r>
            </a:p>
            <a:p>
              <a:pPr algn="ctr">
                <a:lnSpc>
                  <a:spcPct val="85000"/>
                </a:lnSpc>
                <a:defRPr/>
              </a:pPr>
              <a:r>
                <a:rPr lang="en-US" sz="1300" b="1" dirty="0">
                  <a:solidFill>
                    <a:srgbClr val="1D3B59"/>
                  </a:solidFill>
                  <a:latin typeface="Arial" charset="0"/>
                </a:rPr>
                <a:t>Strike Team 2</a:t>
              </a:r>
              <a:endParaRPr lang="en-US" sz="1300" b="1" dirty="0">
                <a:latin typeface="Arial" charset="0"/>
              </a:endParaRPr>
            </a:p>
          </p:txBody>
        </p:sp>
        <p:sp>
          <p:nvSpPr>
            <p:cNvPr id="213008" name="AutoShape 16"/>
            <p:cNvSpPr>
              <a:spLocks noChangeArrowheads="1"/>
            </p:cNvSpPr>
            <p:nvPr/>
          </p:nvSpPr>
          <p:spPr bwMode="auto">
            <a:xfrm>
              <a:off x="880" y="2898"/>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Damage Assessment</a:t>
              </a:r>
              <a:br>
                <a:rPr lang="en-US" sz="1300" b="1" dirty="0">
                  <a:solidFill>
                    <a:srgbClr val="1D3B59"/>
                  </a:solidFill>
                  <a:latin typeface="Arial" charset="0"/>
                </a:rPr>
              </a:br>
              <a:r>
                <a:rPr lang="en-US" sz="1300" b="1" dirty="0">
                  <a:solidFill>
                    <a:srgbClr val="1D3B59"/>
                  </a:solidFill>
                  <a:latin typeface="Arial" charset="0"/>
                </a:rPr>
                <a:t>Task Force</a:t>
              </a:r>
              <a:endParaRPr lang="en-US" sz="1300" b="1" dirty="0">
                <a:latin typeface="Arial" charset="0"/>
              </a:endParaRPr>
            </a:p>
          </p:txBody>
        </p:sp>
        <p:sp>
          <p:nvSpPr>
            <p:cNvPr id="213009" name="AutoShape 17"/>
            <p:cNvSpPr>
              <a:spLocks noChangeArrowheads="1"/>
            </p:cNvSpPr>
            <p:nvPr/>
          </p:nvSpPr>
          <p:spPr bwMode="auto">
            <a:xfrm>
              <a:off x="880" y="3270"/>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Restoration/Recovery</a:t>
              </a:r>
              <a:br>
                <a:rPr lang="en-US" sz="1300" b="1" dirty="0">
                  <a:solidFill>
                    <a:srgbClr val="1D3B59"/>
                  </a:solidFill>
                  <a:latin typeface="Arial" charset="0"/>
                </a:rPr>
              </a:br>
              <a:r>
                <a:rPr lang="en-US" sz="1300" b="1" dirty="0">
                  <a:solidFill>
                    <a:srgbClr val="1D3B59"/>
                  </a:solidFill>
                  <a:latin typeface="Arial" charset="0"/>
                </a:rPr>
                <a:t>Task Force</a:t>
              </a:r>
              <a:endParaRPr lang="en-US" sz="1300" b="1" dirty="0">
                <a:latin typeface="Arial" charset="0"/>
              </a:endParaRPr>
            </a:p>
          </p:txBody>
        </p:sp>
        <p:sp>
          <p:nvSpPr>
            <p:cNvPr id="20496" name="Line 18"/>
            <p:cNvSpPr>
              <a:spLocks noChangeShapeType="1"/>
            </p:cNvSpPr>
            <p:nvPr/>
          </p:nvSpPr>
          <p:spPr bwMode="auto">
            <a:xfrm flipH="1">
              <a:off x="2424" y="2344"/>
              <a:ext cx="27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0497" name="AutoShape 19"/>
            <p:cNvCxnSpPr>
              <a:cxnSpLocks noChangeShapeType="1"/>
            </p:cNvCxnSpPr>
            <p:nvPr/>
          </p:nvCxnSpPr>
          <p:spPr bwMode="auto">
            <a:xfrm rot="10800000">
              <a:off x="2593" y="1936"/>
              <a:ext cx="303" cy="778"/>
            </a:xfrm>
            <a:prstGeom prst="bentConnector3">
              <a:avLst>
                <a:gd name="adj1" fmla="val 1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13012" name="AutoShape 20"/>
            <p:cNvSpPr>
              <a:spLocks noChangeArrowheads="1"/>
            </p:cNvSpPr>
            <p:nvPr/>
          </p:nvSpPr>
          <p:spPr bwMode="auto">
            <a:xfrm>
              <a:off x="2303" y="1728"/>
              <a:ext cx="1349"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br>
                <a:rPr lang="en-US" sz="1300" b="1" dirty="0">
                  <a:solidFill>
                    <a:srgbClr val="1D3B59"/>
                  </a:solidFill>
                  <a:latin typeface="Arial" charset="0"/>
                </a:rPr>
              </a:br>
              <a:r>
                <a:rPr lang="en-US" sz="1300" b="1" dirty="0">
                  <a:solidFill>
                    <a:srgbClr val="1D3B59"/>
                  </a:solidFill>
                  <a:latin typeface="Arial" charset="0"/>
                </a:rPr>
                <a:t> Group Supervisor</a:t>
              </a:r>
              <a:endParaRPr lang="en-US" sz="1300" b="1" dirty="0">
                <a:latin typeface="Arial" charset="0"/>
              </a:endParaRPr>
            </a:p>
          </p:txBody>
        </p:sp>
        <p:sp>
          <p:nvSpPr>
            <p:cNvPr id="213013" name="AutoShape 21"/>
            <p:cNvSpPr>
              <a:spLocks noChangeArrowheads="1"/>
            </p:cNvSpPr>
            <p:nvPr/>
          </p:nvSpPr>
          <p:spPr bwMode="auto">
            <a:xfrm>
              <a:off x="2606" y="2160"/>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br>
                <a:rPr lang="en-US" sz="1300" b="1" dirty="0">
                  <a:solidFill>
                    <a:srgbClr val="1D3B59"/>
                  </a:solidFill>
                  <a:latin typeface="Arial" charset="0"/>
                </a:rPr>
              </a:br>
              <a:r>
                <a:rPr lang="en-US" sz="1300" b="1" dirty="0">
                  <a:solidFill>
                    <a:srgbClr val="1D3B59"/>
                  </a:solidFill>
                  <a:latin typeface="Arial" charset="0"/>
                </a:rPr>
                <a:t>Strike Team 1</a:t>
              </a:r>
              <a:endParaRPr lang="en-US" sz="1300" b="1" dirty="0">
                <a:latin typeface="Arial" charset="0"/>
              </a:endParaRPr>
            </a:p>
          </p:txBody>
        </p:sp>
        <p:sp>
          <p:nvSpPr>
            <p:cNvPr id="213014" name="AutoShape 22"/>
            <p:cNvSpPr>
              <a:spLocks noChangeArrowheads="1"/>
            </p:cNvSpPr>
            <p:nvPr/>
          </p:nvSpPr>
          <p:spPr bwMode="auto">
            <a:xfrm>
              <a:off x="2606" y="2532"/>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br>
                <a:rPr lang="en-US" sz="1300" b="1" dirty="0">
                  <a:solidFill>
                    <a:srgbClr val="1D3B59"/>
                  </a:solidFill>
                  <a:latin typeface="Arial" charset="0"/>
                </a:rPr>
              </a:br>
              <a:r>
                <a:rPr lang="en-US" sz="1300" b="1" dirty="0">
                  <a:solidFill>
                    <a:srgbClr val="1D3B59"/>
                  </a:solidFill>
                  <a:latin typeface="Arial" charset="0"/>
                </a:rPr>
                <a:t>Strike Team 2</a:t>
              </a:r>
              <a:endParaRPr lang="en-US" sz="1300" b="1" dirty="0">
                <a:latin typeface="Arial" charset="0"/>
              </a:endParaRPr>
            </a:p>
          </p:txBody>
        </p:sp>
        <p:sp>
          <p:nvSpPr>
            <p:cNvPr id="20501" name="Line 23"/>
            <p:cNvSpPr>
              <a:spLocks noChangeShapeType="1"/>
            </p:cNvSpPr>
            <p:nvPr/>
          </p:nvSpPr>
          <p:spPr bwMode="auto">
            <a:xfrm flipH="1">
              <a:off x="4137" y="2720"/>
              <a:ext cx="27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4"/>
            <p:cNvSpPr>
              <a:spLocks noChangeShapeType="1"/>
            </p:cNvSpPr>
            <p:nvPr/>
          </p:nvSpPr>
          <p:spPr bwMode="auto">
            <a:xfrm flipH="1">
              <a:off x="4144" y="2354"/>
              <a:ext cx="27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17" name="AutoShape 25"/>
            <p:cNvSpPr>
              <a:spLocks noChangeArrowheads="1"/>
            </p:cNvSpPr>
            <p:nvPr/>
          </p:nvSpPr>
          <p:spPr bwMode="auto">
            <a:xfrm>
              <a:off x="4333" y="2160"/>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Shelter and Feeding</a:t>
              </a:r>
              <a:br>
                <a:rPr lang="en-US" sz="1300" b="1" dirty="0">
                  <a:solidFill>
                    <a:srgbClr val="1D3B59"/>
                  </a:solidFill>
                  <a:latin typeface="Arial" charset="0"/>
                </a:rPr>
              </a:br>
              <a:r>
                <a:rPr lang="en-US" sz="1300" b="1" dirty="0">
                  <a:solidFill>
                    <a:srgbClr val="1D3B59"/>
                  </a:solidFill>
                  <a:latin typeface="Arial" charset="0"/>
                </a:rPr>
                <a:t>Task Force</a:t>
              </a:r>
              <a:endParaRPr lang="en-US" sz="1300" b="1" dirty="0">
                <a:latin typeface="Arial" charset="0"/>
              </a:endParaRPr>
            </a:p>
          </p:txBody>
        </p:sp>
        <p:sp>
          <p:nvSpPr>
            <p:cNvPr id="213018" name="AutoShape 26"/>
            <p:cNvSpPr>
              <a:spLocks noChangeArrowheads="1"/>
            </p:cNvSpPr>
            <p:nvPr/>
          </p:nvSpPr>
          <p:spPr bwMode="auto">
            <a:xfrm>
              <a:off x="4333" y="2532"/>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 Aid</a:t>
              </a:r>
              <a:br>
                <a:rPr lang="en-US" sz="1300" b="1" dirty="0">
                  <a:solidFill>
                    <a:srgbClr val="1D3B59"/>
                  </a:solidFill>
                  <a:latin typeface="Arial" charset="0"/>
                </a:rPr>
              </a:br>
              <a:r>
                <a:rPr lang="en-US" sz="1300" b="1" dirty="0">
                  <a:solidFill>
                    <a:srgbClr val="1D3B59"/>
                  </a:solidFill>
                  <a:latin typeface="Arial" charset="0"/>
                </a:rPr>
                <a:t>Strike Team 1</a:t>
              </a:r>
              <a:endParaRPr lang="en-US" sz="1300" b="1" dirty="0">
                <a:latin typeface="Arial" charset="0"/>
              </a:endParaRPr>
            </a:p>
          </p:txBody>
        </p:sp>
        <p:sp>
          <p:nvSpPr>
            <p:cNvPr id="213020" name="AutoShape 28"/>
            <p:cNvSpPr>
              <a:spLocks noChangeArrowheads="1"/>
            </p:cNvSpPr>
            <p:nvPr/>
          </p:nvSpPr>
          <p:spPr bwMode="auto">
            <a:xfrm>
              <a:off x="2390" y="1152"/>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Operations</a:t>
              </a:r>
            </a:p>
            <a:p>
              <a:pPr algn="ctr">
                <a:lnSpc>
                  <a:spcPct val="85000"/>
                </a:lnSpc>
                <a:defRPr/>
              </a:pPr>
              <a:r>
                <a:rPr lang="en-US" sz="1300" b="1" dirty="0">
                  <a:solidFill>
                    <a:srgbClr val="1D3B59"/>
                  </a:solidFill>
                  <a:latin typeface="Arial" charset="0"/>
                </a:rPr>
                <a:t>Section Chief</a:t>
              </a:r>
              <a:endParaRPr lang="en-US" sz="1300" b="1" dirty="0">
                <a:latin typeface="Arial" charset="0"/>
              </a:endParaRPr>
            </a:p>
          </p:txBody>
        </p:sp>
        <p:cxnSp>
          <p:nvCxnSpPr>
            <p:cNvPr id="20506" name="AutoShape 29"/>
            <p:cNvCxnSpPr>
              <a:cxnSpLocks noChangeShapeType="1"/>
            </p:cNvCxnSpPr>
            <p:nvPr/>
          </p:nvCxnSpPr>
          <p:spPr bwMode="auto">
            <a:xfrm rot="10800000" flipH="1" flipV="1">
              <a:off x="4299" y="1936"/>
              <a:ext cx="304" cy="1144"/>
            </a:xfrm>
            <a:prstGeom prst="bentConnector3">
              <a:avLst>
                <a:gd name="adj1" fmla="val -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13022" name="AutoShape 30"/>
            <p:cNvSpPr>
              <a:spLocks noChangeArrowheads="1"/>
            </p:cNvSpPr>
            <p:nvPr/>
          </p:nvSpPr>
          <p:spPr bwMode="auto">
            <a:xfrm>
              <a:off x="4029" y="1728"/>
              <a:ext cx="1349"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Emergency Services</a:t>
              </a:r>
              <a:br>
                <a:rPr lang="en-US" sz="1300" b="1" dirty="0">
                  <a:solidFill>
                    <a:srgbClr val="1D3B59"/>
                  </a:solidFill>
                  <a:latin typeface="Arial" charset="0"/>
                </a:rPr>
              </a:br>
              <a:r>
                <a:rPr lang="en-US" sz="1300" b="1" dirty="0">
                  <a:solidFill>
                    <a:srgbClr val="1D3B59"/>
                  </a:solidFill>
                  <a:latin typeface="Arial" charset="0"/>
                </a:rPr>
                <a:t>Group Supervisor</a:t>
              </a:r>
              <a:endParaRPr lang="en-US" sz="1300" b="1" dirty="0">
                <a:latin typeface="Arial" charset="0"/>
              </a:endParaRPr>
            </a:p>
          </p:txBody>
        </p:sp>
        <p:sp>
          <p:nvSpPr>
            <p:cNvPr id="213019" name="AutoShape 27"/>
            <p:cNvSpPr>
              <a:spLocks noChangeArrowheads="1"/>
            </p:cNvSpPr>
            <p:nvPr/>
          </p:nvSpPr>
          <p:spPr bwMode="auto">
            <a:xfrm>
              <a:off x="4333" y="2898"/>
              <a:ext cx="1187"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 Aid</a:t>
              </a:r>
              <a:br>
                <a:rPr lang="en-US" sz="1300" b="1" dirty="0">
                  <a:solidFill>
                    <a:srgbClr val="1D3B59"/>
                  </a:solidFill>
                  <a:latin typeface="Arial" charset="0"/>
                </a:rPr>
              </a:br>
              <a:r>
                <a:rPr lang="en-US" sz="1300" b="1" dirty="0">
                  <a:solidFill>
                    <a:srgbClr val="1D3B59"/>
                  </a:solidFill>
                  <a:latin typeface="Arial" charset="0"/>
                </a:rPr>
                <a:t>Strike Team 2</a:t>
              </a: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spect="1" noChangeArrowheads="1"/>
          </p:cNvSpPr>
          <p:nvPr>
            <p:ph type="title"/>
          </p:nvPr>
        </p:nvSpPr>
        <p:spPr>
          <a:noFill/>
        </p:spPr>
        <p:txBody>
          <a:bodyPr/>
          <a:lstStyle/>
          <a:p>
            <a:pPr eaLnBrk="1" hangingPunct="1"/>
            <a:r>
              <a:rPr lang="en-US" smtClean="0"/>
              <a:t>Geographic Divisions &amp; Groups</a:t>
            </a:r>
          </a:p>
        </p:txBody>
      </p:sp>
      <p:sp>
        <p:nvSpPr>
          <p:cNvPr id="21507" name="Rectangle 5" descr="Slide:  Geographic Divisions and Groups&#10;&#10;Organization Chart&#10;Top Row:  Operations Section Chief&#10;First Column:  East Division Supervisor with &#10;Search and Rescue Strike Team 1; Perimeter Security Strike Team 1; Medical Aid Strike Team 1; and Shelter and Feeding Task Force 1 below.&#10;&#10;Second Column:  West Division Supervisor with Search and Rescue Strike Team 2; Perimeter Security Strike Team 2; Medical Aid Strike Team 2; and Shelter and Feeding Task Force 2 below.&#10;&#10;Third Column:  Recovery Group Supervisor with Damage Assessment Task Force; and Restoration/Recovery Task Force below.&#10;"/>
          <p:cNvSpPr>
            <a:spLocks noGrp="1" noChangeArrowheads="1"/>
          </p:cNvSpPr>
          <p:nvPr>
            <p:ph idx="1"/>
          </p:nvPr>
        </p:nvSpPr>
        <p:spPr/>
        <p:txBody>
          <a:bodyPr/>
          <a:lstStyle/>
          <a:p>
            <a:pPr eaLnBrk="1" hangingPunct="1"/>
            <a:r>
              <a:rPr lang="en-US" sz="2200" dirty="0" smtClean="0"/>
              <a:t>Divisions, led by a Supervisor, are used to divide an incident geographically.</a:t>
            </a:r>
          </a:p>
        </p:txBody>
      </p:sp>
      <p:grpSp>
        <p:nvGrpSpPr>
          <p:cNvPr id="21508" name="Group 6" descr="Organization Chart&#10;Top Row:  Operations Section Chief&#10;First Column:  East Division Supervisor with &#10;Search and Rescue Strike Team 1; Perimeter Security Strike Team 1; Medical Aid Strike Team 1; and Shelter and Feeding Task Force 1 below.&#10;&#10;Second Column:  West Division Supervisor with Search and Rescue Strike Team 2; Perimeter Security Strike Team 2; Medical Aid Strike Team 2; and Shelter and Feeding Task Force 2 below.&#10;&#10;Third Column:  Recovery Group Supervisor with Damage Assessment Task Force; and Restoration/Recovery Task Force below.&#10;"/>
          <p:cNvGrpSpPr>
            <a:grpSpLocks/>
          </p:cNvGrpSpPr>
          <p:nvPr/>
        </p:nvGrpSpPr>
        <p:grpSpPr bwMode="auto">
          <a:xfrm>
            <a:off x="1174750" y="1641475"/>
            <a:ext cx="7604125" cy="3895725"/>
            <a:chOff x="690" y="1152"/>
            <a:chExt cx="4398" cy="2454"/>
          </a:xfrm>
        </p:grpSpPr>
        <p:sp>
          <p:nvSpPr>
            <p:cNvPr id="21509" name="Line 7"/>
            <p:cNvSpPr>
              <a:spLocks noChangeShapeType="1"/>
            </p:cNvSpPr>
            <p:nvPr/>
          </p:nvSpPr>
          <p:spPr bwMode="auto">
            <a:xfrm flipV="1">
              <a:off x="2832" y="1440"/>
              <a:ext cx="0" cy="336"/>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21510" name="AutoShape 8"/>
            <p:cNvCxnSpPr>
              <a:cxnSpLocks noChangeShapeType="1"/>
              <a:stCxn id="214029" idx="1"/>
              <a:endCxn id="214036" idx="0"/>
            </p:cNvCxnSpPr>
            <p:nvPr/>
          </p:nvCxnSpPr>
          <p:spPr bwMode="auto">
            <a:xfrm rot="-5400000">
              <a:off x="2810" y="192"/>
              <a:ext cx="32" cy="3104"/>
            </a:xfrm>
            <a:prstGeom prst="bentConnector3">
              <a:avLst>
                <a:gd name="adj1" fmla="val 550000"/>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cxnSp>
          <p:nvCxnSpPr>
            <p:cNvPr id="21511" name="AutoShape 9"/>
            <p:cNvCxnSpPr>
              <a:cxnSpLocks noChangeShapeType="1"/>
            </p:cNvCxnSpPr>
            <p:nvPr/>
          </p:nvCxnSpPr>
          <p:spPr bwMode="auto">
            <a:xfrm rot="10800000">
              <a:off x="930" y="1936"/>
              <a:ext cx="270" cy="1516"/>
            </a:xfrm>
            <a:prstGeom prst="bentConnector3">
              <a:avLst>
                <a:gd name="adj1" fmla="val 1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1512" name="Line 10"/>
            <p:cNvSpPr>
              <a:spLocks noChangeShapeType="1"/>
            </p:cNvSpPr>
            <p:nvPr/>
          </p:nvSpPr>
          <p:spPr bwMode="auto">
            <a:xfrm flipH="1">
              <a:off x="786" y="3078"/>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1"/>
            <p:cNvSpPr>
              <a:spLocks noChangeShapeType="1"/>
            </p:cNvSpPr>
            <p:nvPr/>
          </p:nvSpPr>
          <p:spPr bwMode="auto">
            <a:xfrm flipH="1">
              <a:off x="780" y="2718"/>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2"/>
            <p:cNvSpPr>
              <a:spLocks noChangeShapeType="1"/>
            </p:cNvSpPr>
            <p:nvPr/>
          </p:nvSpPr>
          <p:spPr bwMode="auto">
            <a:xfrm flipH="1">
              <a:off x="786" y="2352"/>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29" name="AutoShape 13"/>
            <p:cNvSpPr>
              <a:spLocks noChangeArrowheads="1"/>
            </p:cNvSpPr>
            <p:nvPr/>
          </p:nvSpPr>
          <p:spPr bwMode="auto">
            <a:xfrm>
              <a:off x="690" y="1728"/>
              <a:ext cx="1200"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East Division</a:t>
              </a:r>
            </a:p>
            <a:p>
              <a:pPr algn="ctr">
                <a:lnSpc>
                  <a:spcPct val="85000"/>
                </a:lnSpc>
                <a:defRPr/>
              </a:pPr>
              <a:r>
                <a:rPr lang="en-US" sz="1300" b="1" dirty="0">
                  <a:solidFill>
                    <a:srgbClr val="1D3B59"/>
                  </a:solidFill>
                  <a:latin typeface="Arial" charset="0"/>
                </a:rPr>
                <a:t>Supervisor</a:t>
              </a:r>
              <a:endParaRPr lang="en-US" sz="1300" b="1" dirty="0">
                <a:latin typeface="Arial" charset="0"/>
              </a:endParaRPr>
            </a:p>
          </p:txBody>
        </p:sp>
        <p:sp>
          <p:nvSpPr>
            <p:cNvPr id="214030" name="AutoShape 14"/>
            <p:cNvSpPr>
              <a:spLocks noChangeArrowheads="1"/>
            </p:cNvSpPr>
            <p:nvPr/>
          </p:nvSpPr>
          <p:spPr bwMode="auto">
            <a:xfrm>
              <a:off x="960" y="2160"/>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Search &amp; Rescue</a:t>
              </a:r>
            </a:p>
            <a:p>
              <a:pPr algn="ctr">
                <a:lnSpc>
                  <a:spcPct val="85000"/>
                </a:lnSpc>
                <a:defRPr/>
              </a:pPr>
              <a:r>
                <a:rPr lang="en-US" sz="1300" b="1" dirty="0">
                  <a:solidFill>
                    <a:srgbClr val="1D3B59"/>
                  </a:solidFill>
                  <a:latin typeface="Arial" charset="0"/>
                </a:rPr>
                <a:t>Strike Team 1</a:t>
              </a:r>
              <a:endParaRPr lang="en-US" sz="1300" b="1" dirty="0">
                <a:latin typeface="Arial" charset="0"/>
              </a:endParaRPr>
            </a:p>
          </p:txBody>
        </p:sp>
        <p:sp>
          <p:nvSpPr>
            <p:cNvPr id="214031" name="AutoShape 15"/>
            <p:cNvSpPr>
              <a:spLocks noChangeArrowheads="1"/>
            </p:cNvSpPr>
            <p:nvPr/>
          </p:nvSpPr>
          <p:spPr bwMode="auto">
            <a:xfrm>
              <a:off x="960" y="2532"/>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p>
            <a:p>
              <a:pPr algn="ctr">
                <a:lnSpc>
                  <a:spcPct val="85000"/>
                </a:lnSpc>
                <a:defRPr/>
              </a:pPr>
              <a:r>
                <a:rPr lang="en-US" sz="1300" b="1" dirty="0">
                  <a:solidFill>
                    <a:srgbClr val="1D3B59"/>
                  </a:solidFill>
                  <a:latin typeface="Arial" charset="0"/>
                </a:rPr>
                <a:t>Strike Team 1</a:t>
              </a:r>
              <a:endParaRPr lang="en-US" sz="1300" b="1" dirty="0">
                <a:latin typeface="Arial" charset="0"/>
              </a:endParaRPr>
            </a:p>
          </p:txBody>
        </p:sp>
        <p:sp>
          <p:nvSpPr>
            <p:cNvPr id="214032" name="AutoShape 16"/>
            <p:cNvSpPr>
              <a:spLocks noChangeArrowheads="1"/>
            </p:cNvSpPr>
            <p:nvPr/>
          </p:nvSpPr>
          <p:spPr bwMode="auto">
            <a:xfrm>
              <a:off x="960" y="289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 Aid</a:t>
              </a:r>
            </a:p>
            <a:p>
              <a:pPr algn="ctr">
                <a:lnSpc>
                  <a:spcPct val="85000"/>
                </a:lnSpc>
                <a:defRPr/>
              </a:pPr>
              <a:r>
                <a:rPr lang="en-US" sz="1300" b="1" dirty="0">
                  <a:solidFill>
                    <a:srgbClr val="1D3B59"/>
                  </a:solidFill>
                  <a:latin typeface="Arial" charset="0"/>
                </a:rPr>
                <a:t>Strike Team 1</a:t>
              </a:r>
              <a:endParaRPr lang="en-US" sz="1300" b="1" dirty="0">
                <a:latin typeface="Arial" charset="0"/>
              </a:endParaRPr>
            </a:p>
          </p:txBody>
        </p:sp>
        <p:sp>
          <p:nvSpPr>
            <p:cNvPr id="214033" name="AutoShape 17"/>
            <p:cNvSpPr>
              <a:spLocks noChangeArrowheads="1"/>
            </p:cNvSpPr>
            <p:nvPr/>
          </p:nvSpPr>
          <p:spPr bwMode="auto">
            <a:xfrm>
              <a:off x="960" y="3270"/>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Shelter and Feeding</a:t>
              </a:r>
            </a:p>
            <a:p>
              <a:pPr algn="ctr">
                <a:lnSpc>
                  <a:spcPct val="85000"/>
                </a:lnSpc>
                <a:defRPr/>
              </a:pPr>
              <a:r>
                <a:rPr lang="en-US" sz="1300" b="1" dirty="0">
                  <a:solidFill>
                    <a:srgbClr val="1D3B59"/>
                  </a:solidFill>
                  <a:latin typeface="Arial" charset="0"/>
                </a:rPr>
                <a:t>Task Force 1</a:t>
              </a:r>
              <a:endParaRPr lang="en-US" sz="1300" b="1" dirty="0">
                <a:latin typeface="Arial" charset="0"/>
              </a:endParaRPr>
            </a:p>
          </p:txBody>
        </p:sp>
        <p:sp>
          <p:nvSpPr>
            <p:cNvPr id="21520" name="Line 18"/>
            <p:cNvSpPr>
              <a:spLocks noChangeShapeType="1"/>
            </p:cNvSpPr>
            <p:nvPr/>
          </p:nvSpPr>
          <p:spPr bwMode="auto">
            <a:xfrm flipH="1">
              <a:off x="3858" y="2344"/>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1521" name="AutoShape 19"/>
            <p:cNvCxnSpPr>
              <a:cxnSpLocks noChangeShapeType="1"/>
            </p:cNvCxnSpPr>
            <p:nvPr/>
          </p:nvCxnSpPr>
          <p:spPr bwMode="auto">
            <a:xfrm rot="10800000">
              <a:off x="4008" y="1936"/>
              <a:ext cx="270" cy="778"/>
            </a:xfrm>
            <a:prstGeom prst="bentConnector3">
              <a:avLst>
                <a:gd name="adj1" fmla="val 1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14036" name="AutoShape 20"/>
            <p:cNvSpPr>
              <a:spLocks noChangeArrowheads="1"/>
            </p:cNvSpPr>
            <p:nvPr/>
          </p:nvSpPr>
          <p:spPr bwMode="auto">
            <a:xfrm>
              <a:off x="3762" y="1728"/>
              <a:ext cx="1200"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Recovery </a:t>
              </a:r>
              <a:br>
                <a:rPr lang="en-US" sz="1300" b="1" dirty="0">
                  <a:solidFill>
                    <a:srgbClr val="1D3B59"/>
                  </a:solidFill>
                  <a:latin typeface="Arial" charset="0"/>
                </a:rPr>
              </a:br>
              <a:r>
                <a:rPr lang="en-US" sz="1300" b="1" dirty="0">
                  <a:solidFill>
                    <a:srgbClr val="1D3B59"/>
                  </a:solidFill>
                  <a:latin typeface="Arial" charset="0"/>
                </a:rPr>
                <a:t>Group Supervisor</a:t>
              </a:r>
              <a:endParaRPr lang="en-US" sz="1300" b="1" dirty="0">
                <a:latin typeface="Arial" charset="0"/>
              </a:endParaRPr>
            </a:p>
          </p:txBody>
        </p:sp>
        <p:sp>
          <p:nvSpPr>
            <p:cNvPr id="214037" name="AutoShape 21"/>
            <p:cNvSpPr>
              <a:spLocks noChangeArrowheads="1"/>
            </p:cNvSpPr>
            <p:nvPr/>
          </p:nvSpPr>
          <p:spPr bwMode="auto">
            <a:xfrm>
              <a:off x="4032" y="2160"/>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Damage Assessment</a:t>
              </a:r>
              <a:br>
                <a:rPr lang="en-US" sz="1300" b="1" dirty="0">
                  <a:solidFill>
                    <a:srgbClr val="1D3B59"/>
                  </a:solidFill>
                  <a:latin typeface="Arial" charset="0"/>
                </a:rPr>
              </a:br>
              <a:r>
                <a:rPr lang="en-US" sz="1300" b="1" dirty="0">
                  <a:solidFill>
                    <a:srgbClr val="1D3B59"/>
                  </a:solidFill>
                  <a:latin typeface="Arial" charset="0"/>
                </a:rPr>
                <a:t>Task Force</a:t>
              </a:r>
              <a:endParaRPr lang="en-US" sz="1300" b="1" dirty="0">
                <a:latin typeface="Arial" charset="0"/>
              </a:endParaRPr>
            </a:p>
          </p:txBody>
        </p:sp>
        <p:sp>
          <p:nvSpPr>
            <p:cNvPr id="214038" name="AutoShape 22"/>
            <p:cNvSpPr>
              <a:spLocks noChangeArrowheads="1"/>
            </p:cNvSpPr>
            <p:nvPr/>
          </p:nvSpPr>
          <p:spPr bwMode="auto">
            <a:xfrm>
              <a:off x="4032" y="2532"/>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Restoration/Recovery</a:t>
              </a:r>
              <a:br>
                <a:rPr lang="en-US" sz="1300" b="1" dirty="0">
                  <a:solidFill>
                    <a:srgbClr val="1D3B59"/>
                  </a:solidFill>
                  <a:latin typeface="Arial" charset="0"/>
                </a:rPr>
              </a:br>
              <a:r>
                <a:rPr lang="en-US" sz="1300" b="1" dirty="0">
                  <a:solidFill>
                    <a:srgbClr val="1D3B59"/>
                  </a:solidFill>
                  <a:latin typeface="Arial" charset="0"/>
                </a:rPr>
                <a:t> Task Force</a:t>
              </a:r>
              <a:endParaRPr lang="en-US" sz="1300" b="1" dirty="0">
                <a:latin typeface="Arial" charset="0"/>
              </a:endParaRPr>
            </a:p>
          </p:txBody>
        </p:sp>
        <p:cxnSp>
          <p:nvCxnSpPr>
            <p:cNvPr id="21525" name="AutoShape 23"/>
            <p:cNvCxnSpPr>
              <a:cxnSpLocks noChangeShapeType="1"/>
            </p:cNvCxnSpPr>
            <p:nvPr/>
          </p:nvCxnSpPr>
          <p:spPr bwMode="auto">
            <a:xfrm rot="10800000">
              <a:off x="2472" y="1938"/>
              <a:ext cx="270" cy="1516"/>
            </a:xfrm>
            <a:prstGeom prst="bentConnector3">
              <a:avLst>
                <a:gd name="adj1" fmla="val 1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1526" name="Line 24"/>
            <p:cNvSpPr>
              <a:spLocks noChangeShapeType="1"/>
            </p:cNvSpPr>
            <p:nvPr/>
          </p:nvSpPr>
          <p:spPr bwMode="auto">
            <a:xfrm flipH="1">
              <a:off x="2328" y="3080"/>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7" name="Line 25"/>
            <p:cNvSpPr>
              <a:spLocks noChangeShapeType="1"/>
            </p:cNvSpPr>
            <p:nvPr/>
          </p:nvSpPr>
          <p:spPr bwMode="auto">
            <a:xfrm flipH="1">
              <a:off x="2322" y="2720"/>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8" name="Line 26"/>
            <p:cNvSpPr>
              <a:spLocks noChangeShapeType="1"/>
            </p:cNvSpPr>
            <p:nvPr/>
          </p:nvSpPr>
          <p:spPr bwMode="auto">
            <a:xfrm flipH="1">
              <a:off x="2328" y="2354"/>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43" name="AutoShape 27"/>
            <p:cNvSpPr>
              <a:spLocks noChangeArrowheads="1"/>
            </p:cNvSpPr>
            <p:nvPr/>
          </p:nvSpPr>
          <p:spPr bwMode="auto">
            <a:xfrm>
              <a:off x="2226" y="1728"/>
              <a:ext cx="1200"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West Division</a:t>
              </a:r>
            </a:p>
            <a:p>
              <a:pPr algn="ctr">
                <a:lnSpc>
                  <a:spcPct val="85000"/>
                </a:lnSpc>
                <a:defRPr/>
              </a:pPr>
              <a:r>
                <a:rPr lang="en-US" sz="1300" b="1" dirty="0">
                  <a:solidFill>
                    <a:srgbClr val="1D3B59"/>
                  </a:solidFill>
                  <a:latin typeface="Arial" charset="0"/>
                </a:rPr>
                <a:t>Supervisor</a:t>
              </a:r>
              <a:endParaRPr lang="en-US" sz="1300" b="1" dirty="0">
                <a:latin typeface="Arial" charset="0"/>
              </a:endParaRPr>
            </a:p>
          </p:txBody>
        </p:sp>
        <p:sp>
          <p:nvSpPr>
            <p:cNvPr id="214044" name="AutoShape 28"/>
            <p:cNvSpPr>
              <a:spLocks noChangeArrowheads="1"/>
            </p:cNvSpPr>
            <p:nvPr/>
          </p:nvSpPr>
          <p:spPr bwMode="auto">
            <a:xfrm>
              <a:off x="2496" y="2160"/>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Search &amp; Rescue</a:t>
              </a:r>
            </a:p>
            <a:p>
              <a:pPr algn="ctr">
                <a:lnSpc>
                  <a:spcPct val="85000"/>
                </a:lnSpc>
                <a:defRPr/>
              </a:pPr>
              <a:r>
                <a:rPr lang="en-US" sz="1300" b="1" dirty="0">
                  <a:solidFill>
                    <a:srgbClr val="1D3B59"/>
                  </a:solidFill>
                  <a:latin typeface="Arial" charset="0"/>
                </a:rPr>
                <a:t>Strike Team 2</a:t>
              </a:r>
              <a:endParaRPr lang="en-US" sz="1300" b="1" dirty="0">
                <a:latin typeface="Arial" charset="0"/>
              </a:endParaRPr>
            </a:p>
          </p:txBody>
        </p:sp>
        <p:sp>
          <p:nvSpPr>
            <p:cNvPr id="214045" name="AutoShape 29"/>
            <p:cNvSpPr>
              <a:spLocks noChangeArrowheads="1"/>
            </p:cNvSpPr>
            <p:nvPr/>
          </p:nvSpPr>
          <p:spPr bwMode="auto">
            <a:xfrm>
              <a:off x="2496" y="2532"/>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p>
            <a:p>
              <a:pPr algn="ctr">
                <a:lnSpc>
                  <a:spcPct val="85000"/>
                </a:lnSpc>
                <a:defRPr/>
              </a:pPr>
              <a:r>
                <a:rPr lang="en-US" sz="1300" b="1" dirty="0">
                  <a:solidFill>
                    <a:srgbClr val="1D3B59"/>
                  </a:solidFill>
                  <a:latin typeface="Arial" charset="0"/>
                </a:rPr>
                <a:t>Strike Team 2</a:t>
              </a:r>
              <a:endParaRPr lang="en-US" sz="1300" b="1" dirty="0">
                <a:latin typeface="Arial" charset="0"/>
              </a:endParaRPr>
            </a:p>
          </p:txBody>
        </p:sp>
        <p:sp>
          <p:nvSpPr>
            <p:cNvPr id="214046" name="AutoShape 30"/>
            <p:cNvSpPr>
              <a:spLocks noChangeArrowheads="1"/>
            </p:cNvSpPr>
            <p:nvPr/>
          </p:nvSpPr>
          <p:spPr bwMode="auto">
            <a:xfrm>
              <a:off x="2496" y="289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 Aid</a:t>
              </a:r>
            </a:p>
            <a:p>
              <a:pPr algn="ctr">
                <a:lnSpc>
                  <a:spcPct val="85000"/>
                </a:lnSpc>
                <a:defRPr/>
              </a:pPr>
              <a:r>
                <a:rPr lang="en-US" sz="1300" b="1" dirty="0">
                  <a:solidFill>
                    <a:srgbClr val="1D3B59"/>
                  </a:solidFill>
                  <a:latin typeface="Arial" charset="0"/>
                </a:rPr>
                <a:t>Strike Team 2</a:t>
              </a:r>
              <a:endParaRPr lang="en-US" sz="1300" b="1" dirty="0">
                <a:latin typeface="Arial" charset="0"/>
              </a:endParaRPr>
            </a:p>
          </p:txBody>
        </p:sp>
        <p:sp>
          <p:nvSpPr>
            <p:cNvPr id="214047" name="AutoShape 31"/>
            <p:cNvSpPr>
              <a:spLocks noChangeArrowheads="1"/>
            </p:cNvSpPr>
            <p:nvPr/>
          </p:nvSpPr>
          <p:spPr bwMode="auto">
            <a:xfrm>
              <a:off x="2496" y="3270"/>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Shelter and Feeding</a:t>
              </a:r>
            </a:p>
            <a:p>
              <a:pPr algn="ctr">
                <a:lnSpc>
                  <a:spcPct val="85000"/>
                </a:lnSpc>
                <a:defRPr/>
              </a:pPr>
              <a:r>
                <a:rPr lang="en-US" sz="1300" b="1" dirty="0">
                  <a:solidFill>
                    <a:srgbClr val="1D3B59"/>
                  </a:solidFill>
                  <a:latin typeface="Arial" charset="0"/>
                </a:rPr>
                <a:t>Task Force 2</a:t>
              </a:r>
              <a:endParaRPr lang="en-US" sz="1300" b="1" dirty="0">
                <a:latin typeface="Arial" charset="0"/>
              </a:endParaRPr>
            </a:p>
          </p:txBody>
        </p:sp>
        <p:sp>
          <p:nvSpPr>
            <p:cNvPr id="214048" name="AutoShape 32"/>
            <p:cNvSpPr>
              <a:spLocks noChangeArrowheads="1"/>
            </p:cNvSpPr>
            <p:nvPr/>
          </p:nvSpPr>
          <p:spPr bwMode="auto">
            <a:xfrm>
              <a:off x="2304" y="1152"/>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Operations</a:t>
              </a:r>
            </a:p>
            <a:p>
              <a:pPr algn="ctr">
                <a:lnSpc>
                  <a:spcPct val="85000"/>
                </a:lnSpc>
                <a:defRPr/>
              </a:pPr>
              <a:r>
                <a:rPr lang="en-US" sz="1300" b="1" dirty="0">
                  <a:solidFill>
                    <a:srgbClr val="1D3B59"/>
                  </a:solidFill>
                  <a:latin typeface="Arial" charset="0"/>
                </a:rPr>
                <a:t>Section Chief</a:t>
              </a: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idx="1"/>
          </p:nvPr>
        </p:nvSpPr>
        <p:spPr>
          <a:xfrm>
            <a:off x="457200" y="1068388"/>
            <a:ext cx="3660775" cy="4646612"/>
          </a:xfrm>
        </p:spPr>
        <p:txBody>
          <a:bodyPr/>
          <a:lstStyle/>
          <a:p>
            <a:r>
              <a:rPr lang="en-US" smtClean="0"/>
              <a:t>Adding Branches helps to:</a:t>
            </a:r>
          </a:p>
          <a:p>
            <a:pPr lvl="1">
              <a:tabLst/>
            </a:pPr>
            <a:r>
              <a:rPr lang="en-US" smtClean="0"/>
              <a:t>Supervise Groups and Divisions.</a:t>
            </a:r>
          </a:p>
          <a:p>
            <a:pPr lvl="1">
              <a:tabLst/>
            </a:pPr>
            <a:r>
              <a:rPr lang="en-US" smtClean="0"/>
              <a:t>Further reduce span of control. </a:t>
            </a:r>
          </a:p>
        </p:txBody>
      </p:sp>
      <p:sp>
        <p:nvSpPr>
          <p:cNvPr id="22531" name="Rectangle 4"/>
          <p:cNvSpPr>
            <a:spLocks noGrp="1" noChangeAspect="1" noChangeArrowheads="1"/>
          </p:cNvSpPr>
          <p:nvPr>
            <p:ph type="title"/>
          </p:nvPr>
        </p:nvSpPr>
        <p:spPr/>
        <p:txBody>
          <a:bodyPr/>
          <a:lstStyle/>
          <a:p>
            <a:r>
              <a:rPr lang="en-US" smtClean="0"/>
              <a:t>Complex Incidents</a:t>
            </a:r>
          </a:p>
        </p:txBody>
      </p:sp>
      <p:grpSp>
        <p:nvGrpSpPr>
          <p:cNvPr id="22532" name="Group 6" descr="Slide:  Complex Incidents&#10;&#10;Organization Chart&#10;Top Row:  Operations Section Chief&#10;First Column: Emergency Response Branch Director with Search and Rescue Group Supervisor; Mediical Aid Group Supervisor; and Perimeter Security Group Supervisor below.&#10;&#10;Second Column:  Services Branch Director with Evacuation Group Supervisor; Shelter and Feeding Group Supervisor; and Crisis Intervention Group Supervisor below.&#10;"/>
          <p:cNvGrpSpPr>
            <a:grpSpLocks/>
          </p:cNvGrpSpPr>
          <p:nvPr/>
        </p:nvGrpSpPr>
        <p:grpSpPr bwMode="auto">
          <a:xfrm>
            <a:off x="4191000" y="1219200"/>
            <a:ext cx="4591050" cy="3657600"/>
            <a:chOff x="2640" y="768"/>
            <a:chExt cx="2892" cy="2304"/>
          </a:xfrm>
        </p:grpSpPr>
        <p:sp>
          <p:nvSpPr>
            <p:cNvPr id="22533" name="Line 7"/>
            <p:cNvSpPr>
              <a:spLocks noChangeShapeType="1"/>
            </p:cNvSpPr>
            <p:nvPr/>
          </p:nvSpPr>
          <p:spPr bwMode="auto">
            <a:xfrm flipV="1">
              <a:off x="4014" y="1056"/>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22534" name="AutoShape 8"/>
            <p:cNvCxnSpPr>
              <a:cxnSpLocks noChangeShapeType="1"/>
            </p:cNvCxnSpPr>
            <p:nvPr/>
          </p:nvCxnSpPr>
          <p:spPr bwMode="auto">
            <a:xfrm rot="10800000">
              <a:off x="2880" y="1392"/>
              <a:ext cx="270" cy="1516"/>
            </a:xfrm>
            <a:prstGeom prst="bentConnector3">
              <a:avLst>
                <a:gd name="adj1" fmla="val 1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2535" name="Line 9"/>
            <p:cNvSpPr>
              <a:spLocks noChangeShapeType="1"/>
            </p:cNvSpPr>
            <p:nvPr/>
          </p:nvSpPr>
          <p:spPr bwMode="auto">
            <a:xfrm flipH="1">
              <a:off x="2730" y="2448"/>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0"/>
            <p:cNvSpPr>
              <a:spLocks noChangeShapeType="1"/>
            </p:cNvSpPr>
            <p:nvPr/>
          </p:nvSpPr>
          <p:spPr bwMode="auto">
            <a:xfrm flipH="1">
              <a:off x="2736" y="2016"/>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51" name="AutoShape 11"/>
            <p:cNvSpPr>
              <a:spLocks noChangeArrowheads="1"/>
            </p:cNvSpPr>
            <p:nvPr/>
          </p:nvSpPr>
          <p:spPr bwMode="auto">
            <a:xfrm>
              <a:off x="2910" y="1824"/>
              <a:ext cx="1068"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Search &amp; Rescue</a:t>
              </a:r>
            </a:p>
            <a:p>
              <a:pPr algn="ctr">
                <a:lnSpc>
                  <a:spcPct val="85000"/>
                </a:lnSpc>
                <a:defRPr/>
              </a:pPr>
              <a:r>
                <a:rPr lang="en-US" sz="1300" b="1" dirty="0">
                  <a:solidFill>
                    <a:srgbClr val="1D3B59"/>
                  </a:solidFill>
                  <a:latin typeface="Arial" charset="0"/>
                </a:rPr>
                <a:t>Group Supervisor</a:t>
              </a:r>
              <a:endParaRPr lang="en-US" sz="1300" b="1" dirty="0">
                <a:latin typeface="Arial" charset="0"/>
              </a:endParaRPr>
            </a:p>
          </p:txBody>
        </p:sp>
        <p:sp>
          <p:nvSpPr>
            <p:cNvPr id="215052" name="AutoShape 12"/>
            <p:cNvSpPr>
              <a:spLocks noChangeArrowheads="1"/>
            </p:cNvSpPr>
            <p:nvPr/>
          </p:nvSpPr>
          <p:spPr bwMode="auto">
            <a:xfrm>
              <a:off x="2910" y="2256"/>
              <a:ext cx="1068"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 Aid</a:t>
              </a:r>
            </a:p>
            <a:p>
              <a:pPr algn="ctr">
                <a:lnSpc>
                  <a:spcPct val="85000"/>
                </a:lnSpc>
                <a:defRPr/>
              </a:pPr>
              <a:r>
                <a:rPr lang="en-US" sz="1300" b="1" dirty="0">
                  <a:solidFill>
                    <a:srgbClr val="1D3B59"/>
                  </a:solidFill>
                  <a:latin typeface="Arial" charset="0"/>
                </a:rPr>
                <a:t>Group Supervisor</a:t>
              </a:r>
              <a:endParaRPr lang="en-US" sz="1300" b="1" dirty="0">
                <a:latin typeface="Arial" charset="0"/>
              </a:endParaRPr>
            </a:p>
          </p:txBody>
        </p:sp>
        <p:sp>
          <p:nvSpPr>
            <p:cNvPr id="215053" name="AutoShape 13"/>
            <p:cNvSpPr>
              <a:spLocks noChangeArrowheads="1"/>
            </p:cNvSpPr>
            <p:nvPr/>
          </p:nvSpPr>
          <p:spPr bwMode="auto">
            <a:xfrm>
              <a:off x="2910" y="2688"/>
              <a:ext cx="1068"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Perimeter Security</a:t>
              </a:r>
              <a:br>
                <a:rPr lang="en-US" sz="1300" b="1" dirty="0">
                  <a:solidFill>
                    <a:srgbClr val="1D3B59"/>
                  </a:solidFill>
                  <a:latin typeface="Arial" charset="0"/>
                </a:rPr>
              </a:br>
              <a:r>
                <a:rPr lang="en-US" sz="1300" b="1" dirty="0">
                  <a:solidFill>
                    <a:srgbClr val="1D3B59"/>
                  </a:solidFill>
                  <a:latin typeface="Arial" charset="0"/>
                </a:rPr>
                <a:t> Group Supervisor</a:t>
              </a:r>
              <a:endParaRPr lang="en-US" sz="1300" b="1" dirty="0">
                <a:latin typeface="Arial" charset="0"/>
              </a:endParaRPr>
            </a:p>
          </p:txBody>
        </p:sp>
        <p:sp>
          <p:nvSpPr>
            <p:cNvPr id="22540" name="Line 14"/>
            <p:cNvSpPr>
              <a:spLocks noChangeShapeType="1"/>
            </p:cNvSpPr>
            <p:nvPr/>
          </p:nvSpPr>
          <p:spPr bwMode="auto">
            <a:xfrm flipH="1">
              <a:off x="4278" y="2448"/>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15"/>
            <p:cNvSpPr>
              <a:spLocks noChangeShapeType="1"/>
            </p:cNvSpPr>
            <p:nvPr/>
          </p:nvSpPr>
          <p:spPr bwMode="auto">
            <a:xfrm flipH="1">
              <a:off x="4272" y="2016"/>
              <a:ext cx="240"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56" name="AutoShape 16"/>
            <p:cNvSpPr>
              <a:spLocks noChangeArrowheads="1"/>
            </p:cNvSpPr>
            <p:nvPr/>
          </p:nvSpPr>
          <p:spPr bwMode="auto">
            <a:xfrm>
              <a:off x="4446" y="1824"/>
              <a:ext cx="1068"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Evacuation </a:t>
              </a:r>
              <a:br>
                <a:rPr lang="en-US" sz="1300" b="1" dirty="0">
                  <a:solidFill>
                    <a:srgbClr val="1D3B59"/>
                  </a:solidFill>
                  <a:latin typeface="Arial" charset="0"/>
                </a:rPr>
              </a:br>
              <a:r>
                <a:rPr lang="en-US" sz="1300" b="1" dirty="0">
                  <a:solidFill>
                    <a:srgbClr val="1D3B59"/>
                  </a:solidFill>
                  <a:latin typeface="Arial" charset="0"/>
                </a:rPr>
                <a:t>Group Supervisor</a:t>
              </a:r>
              <a:endParaRPr lang="en-US" sz="1300" b="1" dirty="0">
                <a:latin typeface="Arial" charset="0"/>
              </a:endParaRPr>
            </a:p>
          </p:txBody>
        </p:sp>
        <p:sp>
          <p:nvSpPr>
            <p:cNvPr id="215057" name="AutoShape 17"/>
            <p:cNvSpPr>
              <a:spLocks noChangeArrowheads="1"/>
            </p:cNvSpPr>
            <p:nvPr/>
          </p:nvSpPr>
          <p:spPr bwMode="auto">
            <a:xfrm>
              <a:off x="4446" y="2256"/>
              <a:ext cx="1068"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Shelter &amp; Feeding</a:t>
              </a:r>
            </a:p>
            <a:p>
              <a:pPr algn="ctr">
                <a:lnSpc>
                  <a:spcPct val="85000"/>
                </a:lnSpc>
                <a:defRPr/>
              </a:pPr>
              <a:r>
                <a:rPr lang="en-US" sz="1300" b="1" dirty="0">
                  <a:solidFill>
                    <a:srgbClr val="1D3B59"/>
                  </a:solidFill>
                  <a:latin typeface="Arial" charset="0"/>
                </a:rPr>
                <a:t>Group Supervisor</a:t>
              </a:r>
              <a:endParaRPr lang="en-US" sz="1300" b="1" dirty="0">
                <a:latin typeface="Arial" charset="0"/>
              </a:endParaRPr>
            </a:p>
          </p:txBody>
        </p:sp>
        <p:cxnSp>
          <p:nvCxnSpPr>
            <p:cNvPr id="22544" name="AutoShape 18"/>
            <p:cNvCxnSpPr>
              <a:cxnSpLocks noChangeShapeType="1"/>
              <a:stCxn id="215059" idx="1"/>
              <a:endCxn id="215063" idx="0"/>
            </p:cNvCxnSpPr>
            <p:nvPr/>
          </p:nvCxnSpPr>
          <p:spPr bwMode="auto">
            <a:xfrm rot="-5400000">
              <a:off x="3992" y="576"/>
              <a:ext cx="32" cy="1568"/>
            </a:xfrm>
            <a:prstGeom prst="bentConnector3">
              <a:avLst>
                <a:gd name="adj1" fmla="val 550000"/>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15059" name="AutoShape 19"/>
            <p:cNvSpPr>
              <a:spLocks noChangeArrowheads="1"/>
            </p:cNvSpPr>
            <p:nvPr/>
          </p:nvSpPr>
          <p:spPr bwMode="auto">
            <a:xfrm>
              <a:off x="2640" y="1344"/>
              <a:ext cx="1200"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Emergency Response</a:t>
              </a:r>
            </a:p>
            <a:p>
              <a:pPr algn="ctr">
                <a:lnSpc>
                  <a:spcPct val="85000"/>
                </a:lnSpc>
                <a:defRPr/>
              </a:pPr>
              <a:r>
                <a:rPr lang="en-US" sz="1300" b="1" dirty="0">
                  <a:solidFill>
                    <a:srgbClr val="1D3B59"/>
                  </a:solidFill>
                  <a:latin typeface="Arial" charset="0"/>
                </a:rPr>
                <a:t>Branch Director</a:t>
              </a:r>
              <a:endParaRPr lang="en-US" sz="1300" b="1" dirty="0">
                <a:latin typeface="Arial" charset="0"/>
              </a:endParaRPr>
            </a:p>
          </p:txBody>
        </p:sp>
        <p:sp>
          <p:nvSpPr>
            <p:cNvPr id="215060" name="AutoShape 20"/>
            <p:cNvSpPr>
              <a:spLocks noChangeArrowheads="1"/>
            </p:cNvSpPr>
            <p:nvPr/>
          </p:nvSpPr>
          <p:spPr bwMode="auto">
            <a:xfrm>
              <a:off x="3486" y="76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Operations</a:t>
              </a:r>
            </a:p>
            <a:p>
              <a:pPr algn="ctr">
                <a:lnSpc>
                  <a:spcPct val="85000"/>
                </a:lnSpc>
                <a:defRPr/>
              </a:pPr>
              <a:r>
                <a:rPr lang="en-US" sz="1300" b="1" dirty="0">
                  <a:solidFill>
                    <a:srgbClr val="1D3B59"/>
                  </a:solidFill>
                  <a:latin typeface="Arial" charset="0"/>
                </a:rPr>
                <a:t>Section Chief</a:t>
              </a:r>
              <a:endParaRPr lang="en-US" sz="1300" b="1" dirty="0">
                <a:latin typeface="Arial" charset="0"/>
              </a:endParaRPr>
            </a:p>
          </p:txBody>
        </p:sp>
        <p:cxnSp>
          <p:nvCxnSpPr>
            <p:cNvPr id="22547" name="AutoShape 21"/>
            <p:cNvCxnSpPr>
              <a:cxnSpLocks noChangeShapeType="1"/>
            </p:cNvCxnSpPr>
            <p:nvPr/>
          </p:nvCxnSpPr>
          <p:spPr bwMode="auto">
            <a:xfrm rot="10800000">
              <a:off x="4418" y="1400"/>
              <a:ext cx="270" cy="1516"/>
            </a:xfrm>
            <a:prstGeom prst="bentConnector3">
              <a:avLst>
                <a:gd name="adj1" fmla="val 153333"/>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15062" name="AutoShape 22"/>
            <p:cNvSpPr>
              <a:spLocks noChangeArrowheads="1"/>
            </p:cNvSpPr>
            <p:nvPr/>
          </p:nvSpPr>
          <p:spPr bwMode="auto">
            <a:xfrm>
              <a:off x="4464" y="2688"/>
              <a:ext cx="1068"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Crisis Intervention</a:t>
              </a:r>
            </a:p>
            <a:p>
              <a:pPr algn="ctr">
                <a:lnSpc>
                  <a:spcPct val="85000"/>
                </a:lnSpc>
                <a:defRPr/>
              </a:pPr>
              <a:r>
                <a:rPr lang="en-US" sz="1300" b="1" dirty="0">
                  <a:solidFill>
                    <a:srgbClr val="1D3B59"/>
                  </a:solidFill>
                  <a:latin typeface="Arial" charset="0"/>
                </a:rPr>
                <a:t>Group Supervisor</a:t>
              </a:r>
              <a:endParaRPr lang="en-US" sz="1300" b="1" dirty="0">
                <a:latin typeface="Arial" charset="0"/>
              </a:endParaRPr>
            </a:p>
          </p:txBody>
        </p:sp>
        <p:sp>
          <p:nvSpPr>
            <p:cNvPr id="215063" name="AutoShape 23"/>
            <p:cNvSpPr>
              <a:spLocks noChangeArrowheads="1"/>
            </p:cNvSpPr>
            <p:nvPr/>
          </p:nvSpPr>
          <p:spPr bwMode="auto">
            <a:xfrm>
              <a:off x="4176" y="1344"/>
              <a:ext cx="1200" cy="384"/>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Services</a:t>
              </a:r>
            </a:p>
            <a:p>
              <a:pPr algn="ctr">
                <a:lnSpc>
                  <a:spcPct val="85000"/>
                </a:lnSpc>
                <a:defRPr/>
              </a:pPr>
              <a:r>
                <a:rPr lang="en-US" sz="1300" b="1" dirty="0">
                  <a:solidFill>
                    <a:srgbClr val="1D3B59"/>
                  </a:solidFill>
                  <a:latin typeface="Arial" charset="0"/>
                </a:rPr>
                <a:t>Branch Director</a:t>
              </a: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spect="1" noChangeArrowheads="1"/>
          </p:cNvSpPr>
          <p:nvPr>
            <p:ph type="title"/>
          </p:nvPr>
        </p:nvSpPr>
        <p:spPr>
          <a:noFill/>
        </p:spPr>
        <p:txBody>
          <a:bodyPr/>
          <a:lstStyle/>
          <a:p>
            <a:pPr eaLnBrk="1" hangingPunct="1"/>
            <a:r>
              <a:rPr lang="en-US" smtClean="0"/>
              <a:t>Planning Section:  Major Activities</a:t>
            </a:r>
          </a:p>
        </p:txBody>
      </p:sp>
      <p:sp>
        <p:nvSpPr>
          <p:cNvPr id="26627" name="Rectangle 5" descr="Org Chart&#10;Top Row:  Incident Command &#10;2nd Row:  Operations Section; Planning Section (highlighted); Logistics Section; and Finance/Admin Section"/>
          <p:cNvSpPr>
            <a:spLocks noGrp="1" noChangeArrowheads="1"/>
          </p:cNvSpPr>
          <p:nvPr>
            <p:ph idx="1"/>
          </p:nvPr>
        </p:nvSpPr>
        <p:spPr/>
        <p:txBody>
          <a:bodyPr/>
          <a:lstStyle/>
          <a:p>
            <a:pPr lvl="1" eaLnBrk="1" hangingPunct="1">
              <a:spcBef>
                <a:spcPts val="575"/>
              </a:spcBef>
            </a:pPr>
            <a:r>
              <a:rPr lang="en-US" sz="2400" smtClean="0"/>
              <a:t>Collecting, evaluating, and displaying incident intelligence and information.</a:t>
            </a:r>
          </a:p>
          <a:p>
            <a:pPr lvl="1" eaLnBrk="1" hangingPunct="1">
              <a:spcBef>
                <a:spcPts val="575"/>
              </a:spcBef>
            </a:pPr>
            <a:r>
              <a:rPr lang="en-US" sz="2400" smtClean="0"/>
              <a:t>Preparing and documenting Incident Action Plans.</a:t>
            </a:r>
          </a:p>
          <a:p>
            <a:pPr lvl="1" eaLnBrk="1" hangingPunct="1">
              <a:spcBef>
                <a:spcPts val="575"/>
              </a:spcBef>
            </a:pPr>
            <a:r>
              <a:rPr lang="en-US" sz="2400" smtClean="0"/>
              <a:t>Tracking resources assigned to the incident.</a:t>
            </a:r>
          </a:p>
          <a:p>
            <a:pPr lvl="1" eaLnBrk="1" hangingPunct="1">
              <a:spcBef>
                <a:spcPts val="575"/>
              </a:spcBef>
            </a:pPr>
            <a:r>
              <a:rPr lang="en-US" sz="2400" smtClean="0"/>
              <a:t>Maintaining incident documentation.</a:t>
            </a:r>
          </a:p>
          <a:p>
            <a:pPr lvl="1" eaLnBrk="1" hangingPunct="1">
              <a:spcBef>
                <a:spcPts val="575"/>
              </a:spcBef>
            </a:pPr>
            <a:r>
              <a:rPr lang="en-US" sz="2400" smtClean="0"/>
              <a:t>Developing plans for demobilization.</a:t>
            </a:r>
          </a:p>
        </p:txBody>
      </p:sp>
      <p:grpSp>
        <p:nvGrpSpPr>
          <p:cNvPr id="26628" name="Group 6" descr="Org Chart&#10;Top Row:  Incident Command &#10;2nd Row:  Operations Section; Planning Section (highlighted); Logistics Section; and Finance/Admin Section"/>
          <p:cNvGrpSpPr>
            <a:grpSpLocks/>
          </p:cNvGrpSpPr>
          <p:nvPr/>
        </p:nvGrpSpPr>
        <p:grpSpPr bwMode="auto">
          <a:xfrm>
            <a:off x="1084263" y="4030663"/>
            <a:ext cx="6934200" cy="1495425"/>
            <a:chOff x="703" y="1230"/>
            <a:chExt cx="4368" cy="942"/>
          </a:xfrm>
        </p:grpSpPr>
        <p:cxnSp>
          <p:nvCxnSpPr>
            <p:cNvPr id="26629" name="AutoShape 7"/>
            <p:cNvCxnSpPr>
              <a:cxnSpLocks noChangeShapeType="1"/>
            </p:cNvCxnSpPr>
            <p:nvPr/>
          </p:nvCxnSpPr>
          <p:spPr bwMode="auto">
            <a:xfrm rot="-5400000">
              <a:off x="2873" y="228"/>
              <a:ext cx="28" cy="3340"/>
            </a:xfrm>
            <a:prstGeom prst="bentConnector3">
              <a:avLst>
                <a:gd name="adj1" fmla="val 614287"/>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6630" name="Line 8"/>
            <p:cNvSpPr>
              <a:spLocks noChangeShapeType="1"/>
            </p:cNvSpPr>
            <p:nvPr/>
          </p:nvSpPr>
          <p:spPr bwMode="auto">
            <a:xfrm flipV="1">
              <a:off x="2863" y="1450"/>
              <a:ext cx="0" cy="29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1" name="Line 9"/>
            <p:cNvSpPr>
              <a:spLocks noChangeShapeType="1"/>
            </p:cNvSpPr>
            <p:nvPr/>
          </p:nvSpPr>
          <p:spPr bwMode="auto">
            <a:xfrm flipV="1">
              <a:off x="2335" y="1740"/>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2" name="Line 10"/>
            <p:cNvSpPr>
              <a:spLocks noChangeShapeType="1"/>
            </p:cNvSpPr>
            <p:nvPr/>
          </p:nvSpPr>
          <p:spPr bwMode="auto">
            <a:xfrm flipV="1">
              <a:off x="3439" y="1740"/>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9147" name="AutoShape 11"/>
            <p:cNvSpPr>
              <a:spLocks noChangeArrowheads="1"/>
            </p:cNvSpPr>
            <p:nvPr/>
          </p:nvSpPr>
          <p:spPr bwMode="auto">
            <a:xfrm>
              <a:off x="2335" y="1230"/>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Incident</a:t>
              </a:r>
            </a:p>
            <a:p>
              <a:pPr algn="ctr">
                <a:lnSpc>
                  <a:spcPct val="85000"/>
                </a:lnSpc>
                <a:defRPr/>
              </a:pPr>
              <a:r>
                <a:rPr lang="en-US" sz="1300" b="1" dirty="0">
                  <a:solidFill>
                    <a:srgbClr val="1D3B59"/>
                  </a:solidFill>
                  <a:latin typeface="Arial" charset="0"/>
                </a:rPr>
                <a:t>Command</a:t>
              </a:r>
            </a:p>
          </p:txBody>
        </p:sp>
        <p:sp>
          <p:nvSpPr>
            <p:cNvPr id="219148" name="AutoShape 12"/>
            <p:cNvSpPr>
              <a:spLocks noChangeArrowheads="1"/>
            </p:cNvSpPr>
            <p:nvPr/>
          </p:nvSpPr>
          <p:spPr bwMode="auto">
            <a:xfrm>
              <a:off x="703" y="18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Operations</a:t>
              </a:r>
            </a:p>
            <a:p>
              <a:pPr algn="ctr">
                <a:lnSpc>
                  <a:spcPct val="85000"/>
                </a:lnSpc>
                <a:defRPr/>
              </a:pPr>
              <a:r>
                <a:rPr lang="en-US" sz="1300" b="1" dirty="0">
                  <a:solidFill>
                    <a:srgbClr val="1D3B59"/>
                  </a:solidFill>
                  <a:latin typeface="Arial" charset="0"/>
                </a:rPr>
                <a:t>Section</a:t>
              </a:r>
              <a:endParaRPr lang="en-US" sz="1300" b="1" dirty="0">
                <a:latin typeface="Arial" charset="0"/>
              </a:endParaRPr>
            </a:p>
          </p:txBody>
        </p:sp>
        <p:sp>
          <p:nvSpPr>
            <p:cNvPr id="219149" name="AutoShape 13"/>
            <p:cNvSpPr>
              <a:spLocks noChangeArrowheads="1"/>
            </p:cNvSpPr>
            <p:nvPr/>
          </p:nvSpPr>
          <p:spPr bwMode="auto">
            <a:xfrm>
              <a:off x="1807" y="1836"/>
              <a:ext cx="1056" cy="336"/>
            </a:xfrm>
            <a:prstGeom prst="cube">
              <a:avLst>
                <a:gd name="adj" fmla="val 8333"/>
              </a:avLst>
            </a:prstGeom>
            <a:solidFill>
              <a:srgbClr val="1D3B59"/>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bg1"/>
                  </a:solidFill>
                  <a:latin typeface="Arial" charset="0"/>
                </a:rPr>
                <a:t>Planning</a:t>
              </a:r>
            </a:p>
            <a:p>
              <a:pPr algn="ctr">
                <a:lnSpc>
                  <a:spcPct val="85000"/>
                </a:lnSpc>
                <a:defRPr/>
              </a:pPr>
              <a:r>
                <a:rPr lang="en-US" sz="1300" b="1" dirty="0">
                  <a:solidFill>
                    <a:schemeClr val="bg1"/>
                  </a:solidFill>
                  <a:latin typeface="Arial" charset="0"/>
                </a:rPr>
                <a:t>Section</a:t>
              </a:r>
            </a:p>
          </p:txBody>
        </p:sp>
        <p:sp>
          <p:nvSpPr>
            <p:cNvPr id="219150" name="AutoShape 14"/>
            <p:cNvSpPr>
              <a:spLocks noChangeArrowheads="1"/>
            </p:cNvSpPr>
            <p:nvPr/>
          </p:nvSpPr>
          <p:spPr bwMode="auto">
            <a:xfrm>
              <a:off x="2911" y="18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Logistics</a:t>
              </a:r>
            </a:p>
            <a:p>
              <a:pPr algn="ctr">
                <a:lnSpc>
                  <a:spcPct val="85000"/>
                </a:lnSpc>
                <a:defRPr/>
              </a:pPr>
              <a:r>
                <a:rPr lang="en-US" sz="1300" b="1" dirty="0">
                  <a:solidFill>
                    <a:srgbClr val="1D3B59"/>
                  </a:solidFill>
                  <a:latin typeface="Arial" charset="0"/>
                </a:rPr>
                <a:t>Section</a:t>
              </a:r>
              <a:endParaRPr lang="en-US" sz="1300" b="1" dirty="0">
                <a:latin typeface="Arial" charset="0"/>
              </a:endParaRPr>
            </a:p>
          </p:txBody>
        </p:sp>
        <p:sp>
          <p:nvSpPr>
            <p:cNvPr id="219151" name="AutoShape 15"/>
            <p:cNvSpPr>
              <a:spLocks noChangeArrowheads="1"/>
            </p:cNvSpPr>
            <p:nvPr/>
          </p:nvSpPr>
          <p:spPr bwMode="auto">
            <a:xfrm>
              <a:off x="4015" y="18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Finance/Admin</a:t>
              </a:r>
            </a:p>
            <a:p>
              <a:pPr algn="ctr">
                <a:lnSpc>
                  <a:spcPct val="85000"/>
                </a:lnSpc>
                <a:defRPr/>
              </a:pPr>
              <a:r>
                <a:rPr lang="en-US" sz="1300" b="1" dirty="0">
                  <a:solidFill>
                    <a:srgbClr val="1D3B59"/>
                  </a:solidFill>
                  <a:latin typeface="Arial" charset="0"/>
                </a:rPr>
                <a:t>Section</a:t>
              </a: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spect="1" noChangeArrowheads="1"/>
          </p:cNvSpPr>
          <p:nvPr>
            <p:ph type="title"/>
          </p:nvPr>
        </p:nvSpPr>
        <p:spPr>
          <a:noFill/>
        </p:spPr>
        <p:txBody>
          <a:bodyPr/>
          <a:lstStyle/>
          <a:p>
            <a:r>
              <a:rPr lang="en-US" dirty="0" smtClean="0"/>
              <a:t>Planning Section:  Units</a:t>
            </a:r>
          </a:p>
        </p:txBody>
      </p:sp>
      <p:grpSp>
        <p:nvGrpSpPr>
          <p:cNvPr id="27651" name="Group 5" descr="Slide:  Planning Section Units&#10;&#10;Org Chart&#10;Top Row:  Planning Section&#10;Second Row:  Resources Unit, Situation Unit, Documentation Unit, Demobilization Unit, Technical Specialists"/>
          <p:cNvGrpSpPr>
            <a:grpSpLocks/>
          </p:cNvGrpSpPr>
          <p:nvPr/>
        </p:nvGrpSpPr>
        <p:grpSpPr bwMode="auto">
          <a:xfrm>
            <a:off x="203200" y="2235200"/>
            <a:ext cx="8686800" cy="1495425"/>
            <a:chOff x="127" y="1452"/>
            <a:chExt cx="5472" cy="942"/>
          </a:xfrm>
        </p:grpSpPr>
        <p:cxnSp>
          <p:nvCxnSpPr>
            <p:cNvPr id="27652" name="AutoShape 6"/>
            <p:cNvCxnSpPr>
              <a:cxnSpLocks noChangeShapeType="1"/>
              <a:stCxn id="221194" idx="1"/>
              <a:endCxn id="221198" idx="1"/>
            </p:cNvCxnSpPr>
            <p:nvPr/>
          </p:nvCxnSpPr>
          <p:spPr bwMode="auto">
            <a:xfrm rot="5400000" flipV="1">
              <a:off x="2848" y="-121"/>
              <a:ext cx="1" cy="4416"/>
            </a:xfrm>
            <a:prstGeom prst="bentConnector3">
              <a:avLst>
                <a:gd name="adj1" fmla="val -17200009"/>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7653" name="Line 7"/>
            <p:cNvSpPr>
              <a:spLocks noChangeShapeType="1"/>
            </p:cNvSpPr>
            <p:nvPr/>
          </p:nvSpPr>
          <p:spPr bwMode="auto">
            <a:xfrm flipV="1">
              <a:off x="2863" y="1672"/>
              <a:ext cx="0" cy="43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4" name="Line 8"/>
            <p:cNvSpPr>
              <a:spLocks noChangeShapeType="1"/>
            </p:cNvSpPr>
            <p:nvPr/>
          </p:nvSpPr>
          <p:spPr bwMode="auto">
            <a:xfrm flipV="1">
              <a:off x="1735" y="1908"/>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1193" name="AutoShape 9"/>
            <p:cNvSpPr>
              <a:spLocks noChangeArrowheads="1"/>
            </p:cNvSpPr>
            <p:nvPr/>
          </p:nvSpPr>
          <p:spPr bwMode="auto">
            <a:xfrm>
              <a:off x="2031" y="1452"/>
              <a:ext cx="1669" cy="336"/>
            </a:xfrm>
            <a:prstGeom prst="cube">
              <a:avLst>
                <a:gd name="adj" fmla="val 8333"/>
              </a:avLst>
            </a:prstGeom>
            <a:solidFill>
              <a:srgbClr val="25387D"/>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800" b="1" dirty="0">
                  <a:solidFill>
                    <a:schemeClr val="bg1"/>
                  </a:solidFill>
                  <a:latin typeface="Arial" charset="0"/>
                </a:rPr>
                <a:t>Planning Section</a:t>
              </a:r>
            </a:p>
          </p:txBody>
        </p:sp>
        <p:sp>
          <p:nvSpPr>
            <p:cNvPr id="221194" name="AutoShape 10"/>
            <p:cNvSpPr>
              <a:spLocks noChangeArrowheads="1"/>
            </p:cNvSpPr>
            <p:nvPr/>
          </p:nvSpPr>
          <p:spPr bwMode="auto">
            <a:xfrm>
              <a:off x="127"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Resources</a:t>
              </a:r>
            </a:p>
            <a:p>
              <a:pPr algn="ctr">
                <a:lnSpc>
                  <a:spcPct val="85000"/>
                </a:lnSpc>
                <a:defRPr/>
              </a:pPr>
              <a:r>
                <a:rPr lang="en-US" sz="1400" b="1" dirty="0">
                  <a:solidFill>
                    <a:srgbClr val="1D3B59"/>
                  </a:solidFill>
                  <a:latin typeface="Arial" charset="0"/>
                </a:rPr>
                <a:t>Unit</a:t>
              </a:r>
              <a:endParaRPr lang="en-US" sz="1400" b="1" dirty="0">
                <a:latin typeface="Arial" charset="0"/>
              </a:endParaRPr>
            </a:p>
          </p:txBody>
        </p:sp>
        <p:sp>
          <p:nvSpPr>
            <p:cNvPr id="221195" name="AutoShape 11"/>
            <p:cNvSpPr>
              <a:spLocks noChangeArrowheads="1"/>
            </p:cNvSpPr>
            <p:nvPr/>
          </p:nvSpPr>
          <p:spPr bwMode="auto">
            <a:xfrm>
              <a:off x="1231"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Situation</a:t>
              </a:r>
            </a:p>
            <a:p>
              <a:pPr algn="ctr">
                <a:lnSpc>
                  <a:spcPct val="85000"/>
                </a:lnSpc>
                <a:defRPr/>
              </a:pPr>
              <a:r>
                <a:rPr lang="en-US" sz="1400" b="1" dirty="0">
                  <a:solidFill>
                    <a:srgbClr val="1D3B59"/>
                  </a:solidFill>
                  <a:latin typeface="Arial" charset="0"/>
                </a:rPr>
                <a:t>Unit</a:t>
              </a:r>
            </a:p>
          </p:txBody>
        </p:sp>
        <p:sp>
          <p:nvSpPr>
            <p:cNvPr id="221196" name="AutoShape 12"/>
            <p:cNvSpPr>
              <a:spLocks noChangeArrowheads="1"/>
            </p:cNvSpPr>
            <p:nvPr/>
          </p:nvSpPr>
          <p:spPr bwMode="auto">
            <a:xfrm>
              <a:off x="3439"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Demobilization</a:t>
              </a:r>
            </a:p>
            <a:p>
              <a:pPr algn="ctr">
                <a:lnSpc>
                  <a:spcPct val="85000"/>
                </a:lnSpc>
                <a:defRPr/>
              </a:pPr>
              <a:r>
                <a:rPr lang="en-US" sz="1400" b="1" dirty="0">
                  <a:solidFill>
                    <a:srgbClr val="1D3B59"/>
                  </a:solidFill>
                  <a:latin typeface="Arial" charset="0"/>
                </a:rPr>
                <a:t>Unit</a:t>
              </a:r>
              <a:endParaRPr lang="en-US" sz="1400" b="1" dirty="0">
                <a:latin typeface="Arial" charset="0"/>
              </a:endParaRPr>
            </a:p>
          </p:txBody>
        </p:sp>
        <p:sp>
          <p:nvSpPr>
            <p:cNvPr id="221197" name="AutoShape 13"/>
            <p:cNvSpPr>
              <a:spLocks noChangeArrowheads="1"/>
            </p:cNvSpPr>
            <p:nvPr/>
          </p:nvSpPr>
          <p:spPr bwMode="auto">
            <a:xfrm>
              <a:off x="2335"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Documentation</a:t>
              </a:r>
            </a:p>
            <a:p>
              <a:pPr algn="ctr">
                <a:lnSpc>
                  <a:spcPct val="85000"/>
                </a:lnSpc>
                <a:defRPr/>
              </a:pPr>
              <a:r>
                <a:rPr lang="en-US" sz="1400" b="1" dirty="0">
                  <a:solidFill>
                    <a:srgbClr val="1D3B59"/>
                  </a:solidFill>
                  <a:latin typeface="Arial" charset="0"/>
                </a:rPr>
                <a:t>Unit</a:t>
              </a:r>
              <a:endParaRPr lang="en-US" sz="1400" b="1" dirty="0">
                <a:latin typeface="Arial" charset="0"/>
              </a:endParaRPr>
            </a:p>
          </p:txBody>
        </p:sp>
        <p:sp>
          <p:nvSpPr>
            <p:cNvPr id="221198" name="AutoShape 14"/>
            <p:cNvSpPr>
              <a:spLocks noChangeArrowheads="1"/>
            </p:cNvSpPr>
            <p:nvPr/>
          </p:nvSpPr>
          <p:spPr bwMode="auto">
            <a:xfrm>
              <a:off x="4543"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Technical</a:t>
              </a:r>
            </a:p>
            <a:p>
              <a:pPr algn="ctr">
                <a:lnSpc>
                  <a:spcPct val="85000"/>
                </a:lnSpc>
                <a:defRPr/>
              </a:pPr>
              <a:r>
                <a:rPr lang="en-US" sz="1400" b="1" dirty="0">
                  <a:solidFill>
                    <a:srgbClr val="1D3B59"/>
                  </a:solidFill>
                  <a:latin typeface="Arial" charset="0"/>
                </a:rPr>
                <a:t>Specialists</a:t>
              </a:r>
              <a:endParaRPr lang="en-US" sz="1400" b="1" dirty="0">
                <a:latin typeface="Arial" charset="0"/>
              </a:endParaRPr>
            </a:p>
          </p:txBody>
        </p:sp>
        <p:sp>
          <p:nvSpPr>
            <p:cNvPr id="27661" name="Line 15"/>
            <p:cNvSpPr>
              <a:spLocks noChangeShapeType="1"/>
            </p:cNvSpPr>
            <p:nvPr/>
          </p:nvSpPr>
          <p:spPr bwMode="auto">
            <a:xfrm flipV="1">
              <a:off x="3949" y="1914"/>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spect="1" noChangeArrowheads="1"/>
          </p:cNvSpPr>
          <p:nvPr>
            <p:ph type="title"/>
          </p:nvPr>
        </p:nvSpPr>
        <p:spPr>
          <a:noFill/>
        </p:spPr>
        <p:txBody>
          <a:bodyPr/>
          <a:lstStyle/>
          <a:p>
            <a:pPr eaLnBrk="1" hangingPunct="1"/>
            <a:r>
              <a:rPr lang="en-US" smtClean="0"/>
              <a:t>Logistics Section:  Major Activities</a:t>
            </a:r>
          </a:p>
        </p:txBody>
      </p:sp>
      <p:sp>
        <p:nvSpPr>
          <p:cNvPr id="29699" name="Rectangle 5"/>
          <p:cNvSpPr>
            <a:spLocks noGrp="1" noChangeArrowheads="1"/>
          </p:cNvSpPr>
          <p:nvPr>
            <p:ph idx="1"/>
          </p:nvPr>
        </p:nvSpPr>
        <p:spPr/>
        <p:txBody>
          <a:bodyPr/>
          <a:lstStyle/>
          <a:p>
            <a:pPr lvl="1" eaLnBrk="1" hangingPunct="1"/>
            <a:r>
              <a:rPr lang="en-US" sz="2200" smtClean="0"/>
              <a:t>Ordering, obtaining, maintaining, and accounting for essential personnel, equipment, and supplies.</a:t>
            </a:r>
          </a:p>
          <a:p>
            <a:pPr lvl="1" eaLnBrk="1" hangingPunct="1"/>
            <a:r>
              <a:rPr lang="en-US" sz="2200" smtClean="0"/>
              <a:t>Providing communication planning and resources.</a:t>
            </a:r>
          </a:p>
          <a:p>
            <a:pPr lvl="1" eaLnBrk="1" hangingPunct="1"/>
            <a:r>
              <a:rPr lang="en-US" sz="2200" smtClean="0"/>
              <a:t>Setting up food services for responders.</a:t>
            </a:r>
          </a:p>
          <a:p>
            <a:pPr lvl="1" eaLnBrk="1" hangingPunct="1"/>
            <a:r>
              <a:rPr lang="en-US" sz="2200" smtClean="0"/>
              <a:t>Setting up and maintaining incident facilities.</a:t>
            </a:r>
          </a:p>
          <a:p>
            <a:pPr lvl="1" eaLnBrk="1" hangingPunct="1"/>
            <a:r>
              <a:rPr lang="en-US" sz="2200" smtClean="0"/>
              <a:t>Providing support transportation.</a:t>
            </a:r>
          </a:p>
          <a:p>
            <a:pPr lvl="1" eaLnBrk="1" hangingPunct="1"/>
            <a:r>
              <a:rPr lang="en-US" sz="2200" smtClean="0"/>
              <a:t>Providing medical services for injured personnel.</a:t>
            </a:r>
          </a:p>
        </p:txBody>
      </p:sp>
      <p:grpSp>
        <p:nvGrpSpPr>
          <p:cNvPr id="29700" name="Group 6" descr="Org Chart&#10;Top Row:  Incident Command &#10;2nd Row:  Operations Section; Planning Section; Logistics Section (highlighted); and Finance/Admin Section"/>
          <p:cNvGrpSpPr>
            <a:grpSpLocks/>
          </p:cNvGrpSpPr>
          <p:nvPr/>
        </p:nvGrpSpPr>
        <p:grpSpPr bwMode="auto">
          <a:xfrm>
            <a:off x="1084263" y="4068763"/>
            <a:ext cx="6934200" cy="1495425"/>
            <a:chOff x="703" y="1452"/>
            <a:chExt cx="4368" cy="942"/>
          </a:xfrm>
        </p:grpSpPr>
        <p:cxnSp>
          <p:nvCxnSpPr>
            <p:cNvPr id="29701" name="AutoShape 7"/>
            <p:cNvCxnSpPr>
              <a:cxnSpLocks noChangeShapeType="1"/>
            </p:cNvCxnSpPr>
            <p:nvPr/>
          </p:nvCxnSpPr>
          <p:spPr bwMode="auto">
            <a:xfrm rot="-5400000">
              <a:off x="2873" y="450"/>
              <a:ext cx="28" cy="3340"/>
            </a:xfrm>
            <a:prstGeom prst="bentConnector3">
              <a:avLst>
                <a:gd name="adj1" fmla="val 614287"/>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9702" name="Line 8"/>
            <p:cNvSpPr>
              <a:spLocks noChangeShapeType="1"/>
            </p:cNvSpPr>
            <p:nvPr/>
          </p:nvSpPr>
          <p:spPr bwMode="auto">
            <a:xfrm flipV="1">
              <a:off x="2863" y="1672"/>
              <a:ext cx="0" cy="29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3" name="Line 9"/>
            <p:cNvSpPr>
              <a:spLocks noChangeShapeType="1"/>
            </p:cNvSpPr>
            <p:nvPr/>
          </p:nvSpPr>
          <p:spPr bwMode="auto">
            <a:xfrm flipV="1">
              <a:off x="2335" y="1962"/>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4" name="Line 10"/>
            <p:cNvSpPr>
              <a:spLocks noChangeShapeType="1"/>
            </p:cNvSpPr>
            <p:nvPr/>
          </p:nvSpPr>
          <p:spPr bwMode="auto">
            <a:xfrm flipV="1">
              <a:off x="3439" y="1962"/>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291" name="AutoShape 11"/>
            <p:cNvSpPr>
              <a:spLocks noChangeArrowheads="1"/>
            </p:cNvSpPr>
            <p:nvPr/>
          </p:nvSpPr>
          <p:spPr bwMode="auto">
            <a:xfrm>
              <a:off x="2335" y="1452"/>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Incident</a:t>
              </a:r>
            </a:p>
            <a:p>
              <a:pPr algn="ctr">
                <a:lnSpc>
                  <a:spcPct val="85000"/>
                </a:lnSpc>
                <a:defRPr/>
              </a:pPr>
              <a:r>
                <a:rPr lang="en-US" sz="1300" b="1" dirty="0">
                  <a:solidFill>
                    <a:srgbClr val="1D3B59"/>
                  </a:solidFill>
                  <a:latin typeface="Arial" charset="0"/>
                </a:rPr>
                <a:t>Command</a:t>
              </a:r>
            </a:p>
          </p:txBody>
        </p:sp>
        <p:sp>
          <p:nvSpPr>
            <p:cNvPr id="225292" name="AutoShape 12"/>
            <p:cNvSpPr>
              <a:spLocks noChangeArrowheads="1"/>
            </p:cNvSpPr>
            <p:nvPr/>
          </p:nvSpPr>
          <p:spPr bwMode="auto">
            <a:xfrm>
              <a:off x="703"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Operations</a:t>
              </a:r>
            </a:p>
            <a:p>
              <a:pPr algn="ctr">
                <a:lnSpc>
                  <a:spcPct val="85000"/>
                </a:lnSpc>
                <a:defRPr/>
              </a:pPr>
              <a:r>
                <a:rPr lang="en-US" sz="1300" b="1" dirty="0">
                  <a:solidFill>
                    <a:srgbClr val="1D3B59"/>
                  </a:solidFill>
                  <a:latin typeface="Arial" charset="0"/>
                </a:rPr>
                <a:t>Section</a:t>
              </a:r>
              <a:endParaRPr lang="en-US" sz="1300" b="1" dirty="0">
                <a:latin typeface="Arial" charset="0"/>
              </a:endParaRPr>
            </a:p>
          </p:txBody>
        </p:sp>
        <p:sp>
          <p:nvSpPr>
            <p:cNvPr id="225293" name="AutoShape 13"/>
            <p:cNvSpPr>
              <a:spLocks noChangeArrowheads="1"/>
            </p:cNvSpPr>
            <p:nvPr/>
          </p:nvSpPr>
          <p:spPr bwMode="auto">
            <a:xfrm>
              <a:off x="1807"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Planning</a:t>
              </a:r>
            </a:p>
            <a:p>
              <a:pPr algn="ctr">
                <a:lnSpc>
                  <a:spcPct val="85000"/>
                </a:lnSpc>
                <a:defRPr/>
              </a:pPr>
              <a:r>
                <a:rPr lang="en-US" sz="1300" b="1" dirty="0">
                  <a:solidFill>
                    <a:srgbClr val="1D3B59"/>
                  </a:solidFill>
                  <a:latin typeface="Arial" charset="0"/>
                </a:rPr>
                <a:t>Section</a:t>
              </a:r>
            </a:p>
          </p:txBody>
        </p:sp>
        <p:sp>
          <p:nvSpPr>
            <p:cNvPr id="225294" name="AutoShape 14"/>
            <p:cNvSpPr>
              <a:spLocks noChangeArrowheads="1"/>
            </p:cNvSpPr>
            <p:nvPr/>
          </p:nvSpPr>
          <p:spPr bwMode="auto">
            <a:xfrm>
              <a:off x="2911" y="2058"/>
              <a:ext cx="1056" cy="336"/>
            </a:xfrm>
            <a:prstGeom prst="cube">
              <a:avLst>
                <a:gd name="adj" fmla="val 8333"/>
              </a:avLst>
            </a:prstGeom>
            <a:solidFill>
              <a:srgbClr val="25387D"/>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bg1"/>
                  </a:solidFill>
                  <a:latin typeface="Arial" charset="0"/>
                </a:rPr>
                <a:t>Logistics</a:t>
              </a:r>
            </a:p>
            <a:p>
              <a:pPr algn="ctr">
                <a:lnSpc>
                  <a:spcPct val="85000"/>
                </a:lnSpc>
                <a:defRPr/>
              </a:pPr>
              <a:r>
                <a:rPr lang="en-US" sz="1300" b="1" dirty="0">
                  <a:solidFill>
                    <a:schemeClr val="bg1"/>
                  </a:solidFill>
                  <a:latin typeface="Arial" charset="0"/>
                </a:rPr>
                <a:t>Section</a:t>
              </a:r>
            </a:p>
          </p:txBody>
        </p:sp>
        <p:sp>
          <p:nvSpPr>
            <p:cNvPr id="225295" name="AutoShape 15"/>
            <p:cNvSpPr>
              <a:spLocks noChangeArrowheads="1"/>
            </p:cNvSpPr>
            <p:nvPr/>
          </p:nvSpPr>
          <p:spPr bwMode="auto">
            <a:xfrm>
              <a:off x="4015"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Finance/Admin</a:t>
              </a:r>
            </a:p>
            <a:p>
              <a:pPr algn="ctr">
                <a:lnSpc>
                  <a:spcPct val="85000"/>
                </a:lnSpc>
                <a:defRPr/>
              </a:pPr>
              <a:r>
                <a:rPr lang="en-US" sz="1300" b="1" dirty="0">
                  <a:solidFill>
                    <a:srgbClr val="1D3B59"/>
                  </a:solidFill>
                  <a:latin typeface="Arial" charset="0"/>
                </a:rPr>
                <a:t>Section</a:t>
              </a: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spect="1" noChangeArrowheads="1"/>
          </p:cNvSpPr>
          <p:nvPr>
            <p:ph type="title"/>
          </p:nvPr>
        </p:nvSpPr>
        <p:spPr>
          <a:noFill/>
        </p:spPr>
        <p:txBody>
          <a:bodyPr/>
          <a:lstStyle/>
          <a:p>
            <a:pPr eaLnBrk="1" hangingPunct="1"/>
            <a:r>
              <a:rPr lang="en-US" smtClean="0"/>
              <a:t>Logistics Section:  Branches and Units</a:t>
            </a:r>
          </a:p>
        </p:txBody>
      </p:sp>
      <p:sp>
        <p:nvSpPr>
          <p:cNvPr id="30723" name="Rectangle 5"/>
          <p:cNvSpPr>
            <a:spLocks noGrp="1" noChangeArrowheads="1"/>
          </p:cNvSpPr>
          <p:nvPr>
            <p:ph idx="1"/>
          </p:nvPr>
        </p:nvSpPr>
        <p:spPr>
          <a:xfrm>
            <a:off x="406400" y="1068388"/>
            <a:ext cx="4265613" cy="4646612"/>
          </a:xfrm>
        </p:spPr>
        <p:txBody>
          <a:bodyPr/>
          <a:lstStyle/>
          <a:p>
            <a:pPr lvl="1" eaLnBrk="1" hangingPunct="1"/>
            <a:r>
              <a:rPr lang="en-US" sz="2700" smtClean="0"/>
              <a:t>The Logistics Section can be further staffed by two Branches and  six Units.</a:t>
            </a:r>
          </a:p>
          <a:p>
            <a:pPr lvl="1" eaLnBrk="1" hangingPunct="1">
              <a:spcBef>
                <a:spcPts val="1050"/>
              </a:spcBef>
            </a:pPr>
            <a:r>
              <a:rPr lang="en-US" sz="2700" smtClean="0"/>
              <a:t>The titles of the Units are descriptive of their responsibilities.</a:t>
            </a:r>
          </a:p>
        </p:txBody>
      </p:sp>
      <p:grpSp>
        <p:nvGrpSpPr>
          <p:cNvPr id="30724" name="Group 6" descr="Organization Chart&#10;&#10;Top Row:  Logistics Section&#10;&#10;First Column:  Service Branch with Communications Unit, Medical Unit and Food Unit below.&#10;&#10;Second Column:  Support Branch with Supply Unit, Facilities Unit, and Ground Support Unit below.&#10;"/>
          <p:cNvGrpSpPr>
            <a:grpSpLocks/>
          </p:cNvGrpSpPr>
          <p:nvPr/>
        </p:nvGrpSpPr>
        <p:grpSpPr bwMode="auto">
          <a:xfrm>
            <a:off x="4867275" y="1231900"/>
            <a:ext cx="4008438" cy="3292475"/>
            <a:chOff x="3104" y="726"/>
            <a:chExt cx="2520" cy="1986"/>
          </a:xfrm>
        </p:grpSpPr>
        <p:sp>
          <p:nvSpPr>
            <p:cNvPr id="30725" name="Line 7"/>
            <p:cNvSpPr>
              <a:spLocks noChangeShapeType="1"/>
            </p:cNvSpPr>
            <p:nvPr/>
          </p:nvSpPr>
          <p:spPr bwMode="auto">
            <a:xfrm flipH="1">
              <a:off x="3991" y="1794"/>
              <a:ext cx="108"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Line 8"/>
            <p:cNvSpPr>
              <a:spLocks noChangeShapeType="1"/>
            </p:cNvSpPr>
            <p:nvPr/>
          </p:nvSpPr>
          <p:spPr bwMode="auto">
            <a:xfrm flipH="1">
              <a:off x="3997" y="2166"/>
              <a:ext cx="108"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9"/>
            <p:cNvSpPr>
              <a:spLocks noChangeShapeType="1"/>
            </p:cNvSpPr>
            <p:nvPr/>
          </p:nvSpPr>
          <p:spPr bwMode="auto">
            <a:xfrm flipH="1">
              <a:off x="4633" y="2166"/>
              <a:ext cx="108"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Line 10"/>
            <p:cNvSpPr>
              <a:spLocks noChangeShapeType="1"/>
            </p:cNvSpPr>
            <p:nvPr/>
          </p:nvSpPr>
          <p:spPr bwMode="auto">
            <a:xfrm flipH="1">
              <a:off x="4633" y="1794"/>
              <a:ext cx="108"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39" name="AutoShape 11"/>
            <p:cNvSpPr>
              <a:spLocks noChangeArrowheads="1"/>
            </p:cNvSpPr>
            <p:nvPr/>
          </p:nvSpPr>
          <p:spPr bwMode="auto">
            <a:xfrm>
              <a:off x="3104" y="1608"/>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Communications</a:t>
              </a:r>
            </a:p>
            <a:p>
              <a:pPr algn="ctr">
                <a:lnSpc>
                  <a:spcPct val="85000"/>
                </a:lnSpc>
                <a:defRPr/>
              </a:pPr>
              <a:r>
                <a:rPr lang="en-US" sz="1300" b="1" dirty="0">
                  <a:solidFill>
                    <a:srgbClr val="1D3B59"/>
                  </a:solidFill>
                  <a:latin typeface="Arial" charset="0"/>
                </a:rPr>
                <a:t>Unit</a:t>
              </a:r>
              <a:endParaRPr lang="en-US" sz="1300" b="1" dirty="0">
                <a:latin typeface="Arial" charset="0"/>
              </a:endParaRPr>
            </a:p>
          </p:txBody>
        </p:sp>
        <p:sp>
          <p:nvSpPr>
            <p:cNvPr id="227340" name="AutoShape 12"/>
            <p:cNvSpPr>
              <a:spLocks noChangeArrowheads="1"/>
            </p:cNvSpPr>
            <p:nvPr/>
          </p:nvSpPr>
          <p:spPr bwMode="auto">
            <a:xfrm>
              <a:off x="3104" y="1992"/>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Medical</a:t>
              </a:r>
            </a:p>
            <a:p>
              <a:pPr algn="ctr">
                <a:lnSpc>
                  <a:spcPct val="85000"/>
                </a:lnSpc>
                <a:defRPr/>
              </a:pPr>
              <a:r>
                <a:rPr lang="en-US" sz="1300" b="1" dirty="0">
                  <a:solidFill>
                    <a:srgbClr val="1D3B59"/>
                  </a:solidFill>
                  <a:latin typeface="Arial" charset="0"/>
                </a:rPr>
                <a:t>Unit</a:t>
              </a:r>
              <a:endParaRPr lang="en-US" sz="1300" b="1" dirty="0">
                <a:latin typeface="Arial" charset="0"/>
              </a:endParaRPr>
            </a:p>
          </p:txBody>
        </p:sp>
        <p:sp>
          <p:nvSpPr>
            <p:cNvPr id="227341" name="AutoShape 13"/>
            <p:cNvSpPr>
              <a:spLocks noChangeArrowheads="1"/>
            </p:cNvSpPr>
            <p:nvPr/>
          </p:nvSpPr>
          <p:spPr bwMode="auto">
            <a:xfrm>
              <a:off x="4700" y="1608"/>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Supply</a:t>
              </a:r>
            </a:p>
            <a:p>
              <a:pPr algn="ctr">
                <a:lnSpc>
                  <a:spcPct val="85000"/>
                </a:lnSpc>
                <a:defRPr/>
              </a:pPr>
              <a:r>
                <a:rPr lang="en-US" sz="1300" b="1" dirty="0">
                  <a:solidFill>
                    <a:srgbClr val="1D3B59"/>
                  </a:solidFill>
                  <a:latin typeface="Arial" charset="0"/>
                </a:rPr>
                <a:t>Unit</a:t>
              </a:r>
              <a:endParaRPr lang="en-US" sz="1300" b="1" dirty="0">
                <a:latin typeface="Arial" charset="0"/>
              </a:endParaRPr>
            </a:p>
          </p:txBody>
        </p:sp>
        <p:sp>
          <p:nvSpPr>
            <p:cNvPr id="227342" name="AutoShape 14"/>
            <p:cNvSpPr>
              <a:spLocks noChangeArrowheads="1"/>
            </p:cNvSpPr>
            <p:nvPr/>
          </p:nvSpPr>
          <p:spPr bwMode="auto">
            <a:xfrm>
              <a:off x="4700" y="1992"/>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Facilities</a:t>
              </a:r>
            </a:p>
            <a:p>
              <a:pPr algn="ctr">
                <a:lnSpc>
                  <a:spcPct val="85000"/>
                </a:lnSpc>
                <a:defRPr/>
              </a:pPr>
              <a:r>
                <a:rPr lang="en-US" sz="1300" b="1" dirty="0">
                  <a:solidFill>
                    <a:srgbClr val="1D3B59"/>
                  </a:solidFill>
                  <a:latin typeface="Arial" charset="0"/>
                </a:rPr>
                <a:t>Unit</a:t>
              </a:r>
              <a:endParaRPr lang="en-US" sz="1300" b="1" dirty="0">
                <a:latin typeface="Arial" charset="0"/>
              </a:endParaRPr>
            </a:p>
          </p:txBody>
        </p:sp>
        <p:cxnSp>
          <p:nvCxnSpPr>
            <p:cNvPr id="30733" name="AutoShape 15"/>
            <p:cNvCxnSpPr>
              <a:cxnSpLocks noChangeShapeType="1"/>
            </p:cNvCxnSpPr>
            <p:nvPr/>
          </p:nvCxnSpPr>
          <p:spPr bwMode="auto">
            <a:xfrm rot="5400000" flipV="1">
              <a:off x="4364" y="668"/>
              <a:ext cx="1" cy="1314"/>
            </a:xfrm>
            <a:prstGeom prst="bentConnector3">
              <a:avLst>
                <a:gd name="adj1" fmla="val -17200009"/>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30734" name="Line 16"/>
            <p:cNvSpPr>
              <a:spLocks noChangeShapeType="1"/>
            </p:cNvSpPr>
            <p:nvPr/>
          </p:nvSpPr>
          <p:spPr bwMode="auto">
            <a:xfrm flipV="1">
              <a:off x="4381" y="1020"/>
              <a:ext cx="0" cy="138"/>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45" name="AutoShape 17"/>
            <p:cNvSpPr>
              <a:spLocks noChangeArrowheads="1"/>
            </p:cNvSpPr>
            <p:nvPr/>
          </p:nvSpPr>
          <p:spPr bwMode="auto">
            <a:xfrm>
              <a:off x="3854" y="726"/>
              <a:ext cx="1069"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Logistics Section</a:t>
              </a:r>
            </a:p>
          </p:txBody>
        </p:sp>
        <p:cxnSp>
          <p:nvCxnSpPr>
            <p:cNvPr id="30736" name="AutoShape 18"/>
            <p:cNvCxnSpPr>
              <a:cxnSpLocks noChangeShapeType="1"/>
            </p:cNvCxnSpPr>
            <p:nvPr/>
          </p:nvCxnSpPr>
          <p:spPr bwMode="auto">
            <a:xfrm flipH="1">
              <a:off x="4012" y="1406"/>
              <a:ext cx="138" cy="1152"/>
            </a:xfrm>
            <a:prstGeom prst="bentConnector3">
              <a:avLst>
                <a:gd name="adj1" fmla="val 36231"/>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27347" name="AutoShape 19"/>
            <p:cNvSpPr>
              <a:spLocks noChangeArrowheads="1"/>
            </p:cNvSpPr>
            <p:nvPr/>
          </p:nvSpPr>
          <p:spPr bwMode="auto">
            <a:xfrm>
              <a:off x="3242" y="1224"/>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Service Branch</a:t>
              </a:r>
              <a:endParaRPr lang="en-US" sz="1300" b="1" dirty="0">
                <a:latin typeface="Arial" charset="0"/>
              </a:endParaRPr>
            </a:p>
          </p:txBody>
        </p:sp>
        <p:sp>
          <p:nvSpPr>
            <p:cNvPr id="227348" name="AutoShape 20"/>
            <p:cNvSpPr>
              <a:spLocks noChangeArrowheads="1"/>
            </p:cNvSpPr>
            <p:nvPr/>
          </p:nvSpPr>
          <p:spPr bwMode="auto">
            <a:xfrm>
              <a:off x="3104" y="2376"/>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Food</a:t>
              </a:r>
            </a:p>
            <a:p>
              <a:pPr algn="ctr">
                <a:lnSpc>
                  <a:spcPct val="85000"/>
                </a:lnSpc>
                <a:defRPr/>
              </a:pPr>
              <a:r>
                <a:rPr lang="en-US" sz="1300" b="1" dirty="0">
                  <a:solidFill>
                    <a:srgbClr val="1D3B59"/>
                  </a:solidFill>
                  <a:latin typeface="Arial" charset="0"/>
                </a:rPr>
                <a:t>Unit</a:t>
              </a:r>
              <a:endParaRPr lang="en-US" sz="1300" b="1" dirty="0">
                <a:latin typeface="Arial" charset="0"/>
              </a:endParaRPr>
            </a:p>
          </p:txBody>
        </p:sp>
        <p:cxnSp>
          <p:nvCxnSpPr>
            <p:cNvPr id="30739" name="AutoShape 21"/>
            <p:cNvCxnSpPr>
              <a:cxnSpLocks noChangeShapeType="1"/>
            </p:cNvCxnSpPr>
            <p:nvPr/>
          </p:nvCxnSpPr>
          <p:spPr bwMode="auto">
            <a:xfrm rot="16200000" flipH="1">
              <a:off x="4113" y="1929"/>
              <a:ext cx="1152" cy="106"/>
            </a:xfrm>
            <a:prstGeom prst="bentConnector2">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27350" name="AutoShape 22"/>
            <p:cNvSpPr>
              <a:spLocks noChangeArrowheads="1"/>
            </p:cNvSpPr>
            <p:nvPr/>
          </p:nvSpPr>
          <p:spPr bwMode="auto">
            <a:xfrm>
              <a:off x="4700" y="2376"/>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Ground Support</a:t>
              </a:r>
            </a:p>
            <a:p>
              <a:pPr algn="ctr">
                <a:lnSpc>
                  <a:spcPct val="85000"/>
                </a:lnSpc>
                <a:defRPr/>
              </a:pPr>
              <a:r>
                <a:rPr lang="en-US" sz="1300" b="1" dirty="0">
                  <a:solidFill>
                    <a:srgbClr val="1D3B59"/>
                  </a:solidFill>
                  <a:latin typeface="Arial" charset="0"/>
                </a:rPr>
                <a:t>Unit</a:t>
              </a:r>
              <a:endParaRPr lang="en-US" sz="1300" b="1" dirty="0">
                <a:latin typeface="Arial" charset="0"/>
              </a:endParaRPr>
            </a:p>
          </p:txBody>
        </p:sp>
        <p:sp>
          <p:nvSpPr>
            <p:cNvPr id="227351" name="AutoShape 23"/>
            <p:cNvSpPr>
              <a:spLocks noChangeArrowheads="1"/>
            </p:cNvSpPr>
            <p:nvPr/>
          </p:nvSpPr>
          <p:spPr bwMode="auto">
            <a:xfrm>
              <a:off x="4574" y="1224"/>
              <a:ext cx="924"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Support Branch</a:t>
              </a: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Incident Command Structure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702" y="1068388"/>
            <a:ext cx="7082596" cy="464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58666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spect="1" noChangeArrowheads="1"/>
          </p:cNvSpPr>
          <p:nvPr>
            <p:ph type="title"/>
          </p:nvPr>
        </p:nvSpPr>
        <p:spPr>
          <a:noFill/>
        </p:spPr>
        <p:txBody>
          <a:bodyPr/>
          <a:lstStyle/>
          <a:p>
            <a:pPr eaLnBrk="1" hangingPunct="1"/>
            <a:r>
              <a:rPr lang="en-US" sz="2900" smtClean="0"/>
              <a:t>Finance/Administration Section:  Major Activities</a:t>
            </a:r>
          </a:p>
        </p:txBody>
      </p:sp>
      <p:sp>
        <p:nvSpPr>
          <p:cNvPr id="31747" name="Rectangle 5"/>
          <p:cNvSpPr>
            <a:spLocks noGrp="1" noChangeArrowheads="1"/>
          </p:cNvSpPr>
          <p:nvPr>
            <p:ph idx="1"/>
          </p:nvPr>
        </p:nvSpPr>
        <p:spPr/>
        <p:txBody>
          <a:bodyPr/>
          <a:lstStyle/>
          <a:p>
            <a:pPr eaLnBrk="1" hangingPunct="1"/>
            <a:r>
              <a:rPr lang="en-US" sz="2400" smtClean="0"/>
              <a:t>The Finance/Administration Section is responsible for:</a:t>
            </a:r>
          </a:p>
          <a:p>
            <a:pPr lvl="1" eaLnBrk="1" hangingPunct="1">
              <a:tabLst/>
            </a:pPr>
            <a:r>
              <a:rPr lang="en-US" sz="2400" smtClean="0"/>
              <a:t>Contract negotiation and monitoring.</a:t>
            </a:r>
          </a:p>
          <a:p>
            <a:pPr lvl="1" eaLnBrk="1" hangingPunct="1">
              <a:tabLst/>
            </a:pPr>
            <a:r>
              <a:rPr lang="en-US" sz="2400" smtClean="0"/>
              <a:t>Timekeeping.</a:t>
            </a:r>
          </a:p>
          <a:p>
            <a:pPr lvl="1" eaLnBrk="1" hangingPunct="1">
              <a:tabLst/>
            </a:pPr>
            <a:r>
              <a:rPr lang="en-US" sz="2400" smtClean="0"/>
              <a:t>Cost analysis.</a:t>
            </a:r>
          </a:p>
          <a:p>
            <a:pPr lvl="1" eaLnBrk="1" hangingPunct="1">
              <a:tabLst/>
            </a:pPr>
            <a:r>
              <a:rPr lang="en-US" sz="2400" smtClean="0"/>
              <a:t>Compensation for injury or damage to property.</a:t>
            </a:r>
          </a:p>
          <a:p>
            <a:pPr lvl="1" eaLnBrk="1" hangingPunct="1">
              <a:tabLst/>
            </a:pPr>
            <a:r>
              <a:rPr lang="en-US" sz="2400" smtClean="0"/>
              <a:t>Documentation for reimbursement (e.g., under MOUs).</a:t>
            </a:r>
          </a:p>
        </p:txBody>
      </p:sp>
      <p:grpSp>
        <p:nvGrpSpPr>
          <p:cNvPr id="31748" name="Group 6" descr="Org Chart&#10;Top Row:  Incident Command &#10;2nd Row:  Operations Section; Planning Section; Logistics Section; and Finance/Admin Section (highlighted)"/>
          <p:cNvGrpSpPr>
            <a:grpSpLocks/>
          </p:cNvGrpSpPr>
          <p:nvPr/>
        </p:nvGrpSpPr>
        <p:grpSpPr bwMode="auto">
          <a:xfrm>
            <a:off x="1084263" y="3878263"/>
            <a:ext cx="6934200" cy="1495425"/>
            <a:chOff x="703" y="1452"/>
            <a:chExt cx="4368" cy="942"/>
          </a:xfrm>
        </p:grpSpPr>
        <p:cxnSp>
          <p:nvCxnSpPr>
            <p:cNvPr id="31749" name="AutoShape 7"/>
            <p:cNvCxnSpPr>
              <a:cxnSpLocks noChangeShapeType="1"/>
            </p:cNvCxnSpPr>
            <p:nvPr/>
          </p:nvCxnSpPr>
          <p:spPr bwMode="auto">
            <a:xfrm rot="-5400000">
              <a:off x="2873" y="450"/>
              <a:ext cx="28" cy="3340"/>
            </a:xfrm>
            <a:prstGeom prst="bentConnector3">
              <a:avLst>
                <a:gd name="adj1" fmla="val 614287"/>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31750" name="Line 8"/>
            <p:cNvSpPr>
              <a:spLocks noChangeShapeType="1"/>
            </p:cNvSpPr>
            <p:nvPr/>
          </p:nvSpPr>
          <p:spPr bwMode="auto">
            <a:xfrm flipV="1">
              <a:off x="2863" y="1672"/>
              <a:ext cx="0" cy="29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1" name="Line 9"/>
            <p:cNvSpPr>
              <a:spLocks noChangeShapeType="1"/>
            </p:cNvSpPr>
            <p:nvPr/>
          </p:nvSpPr>
          <p:spPr bwMode="auto">
            <a:xfrm flipV="1">
              <a:off x="2335" y="1962"/>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2" name="Line 10"/>
            <p:cNvSpPr>
              <a:spLocks noChangeShapeType="1"/>
            </p:cNvSpPr>
            <p:nvPr/>
          </p:nvSpPr>
          <p:spPr bwMode="auto">
            <a:xfrm flipV="1">
              <a:off x="3439" y="1962"/>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8363" name="AutoShape 11"/>
            <p:cNvSpPr>
              <a:spLocks noChangeArrowheads="1"/>
            </p:cNvSpPr>
            <p:nvPr/>
          </p:nvSpPr>
          <p:spPr bwMode="auto">
            <a:xfrm>
              <a:off x="2335" y="1452"/>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Incident</a:t>
              </a:r>
            </a:p>
            <a:p>
              <a:pPr algn="ctr">
                <a:lnSpc>
                  <a:spcPct val="85000"/>
                </a:lnSpc>
                <a:defRPr/>
              </a:pPr>
              <a:r>
                <a:rPr lang="en-US" sz="1300" b="1" dirty="0">
                  <a:solidFill>
                    <a:srgbClr val="1D3B59"/>
                  </a:solidFill>
                  <a:latin typeface="Arial" charset="0"/>
                </a:rPr>
                <a:t>Command</a:t>
              </a:r>
            </a:p>
          </p:txBody>
        </p:sp>
        <p:sp>
          <p:nvSpPr>
            <p:cNvPr id="228364" name="AutoShape 12"/>
            <p:cNvSpPr>
              <a:spLocks noChangeArrowheads="1"/>
            </p:cNvSpPr>
            <p:nvPr/>
          </p:nvSpPr>
          <p:spPr bwMode="auto">
            <a:xfrm>
              <a:off x="703"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Operations</a:t>
              </a:r>
            </a:p>
            <a:p>
              <a:pPr algn="ctr">
                <a:lnSpc>
                  <a:spcPct val="85000"/>
                </a:lnSpc>
                <a:defRPr/>
              </a:pPr>
              <a:r>
                <a:rPr lang="en-US" sz="1300" b="1" dirty="0">
                  <a:solidFill>
                    <a:srgbClr val="1D3B59"/>
                  </a:solidFill>
                  <a:latin typeface="Arial" charset="0"/>
                </a:rPr>
                <a:t>Section</a:t>
              </a:r>
              <a:endParaRPr lang="en-US" sz="1300" b="1" dirty="0">
                <a:latin typeface="Arial" charset="0"/>
              </a:endParaRPr>
            </a:p>
          </p:txBody>
        </p:sp>
        <p:sp>
          <p:nvSpPr>
            <p:cNvPr id="228365" name="AutoShape 13"/>
            <p:cNvSpPr>
              <a:spLocks noChangeArrowheads="1"/>
            </p:cNvSpPr>
            <p:nvPr/>
          </p:nvSpPr>
          <p:spPr bwMode="auto">
            <a:xfrm>
              <a:off x="1807"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Planning</a:t>
              </a:r>
            </a:p>
            <a:p>
              <a:pPr algn="ctr">
                <a:lnSpc>
                  <a:spcPct val="85000"/>
                </a:lnSpc>
                <a:defRPr/>
              </a:pPr>
              <a:r>
                <a:rPr lang="en-US" sz="1300" b="1" dirty="0">
                  <a:solidFill>
                    <a:srgbClr val="1D3B59"/>
                  </a:solidFill>
                  <a:latin typeface="Arial" charset="0"/>
                </a:rPr>
                <a:t>Section</a:t>
              </a:r>
            </a:p>
          </p:txBody>
        </p:sp>
        <p:sp>
          <p:nvSpPr>
            <p:cNvPr id="228366" name="AutoShape 14"/>
            <p:cNvSpPr>
              <a:spLocks noChangeArrowheads="1"/>
            </p:cNvSpPr>
            <p:nvPr/>
          </p:nvSpPr>
          <p:spPr bwMode="auto">
            <a:xfrm>
              <a:off x="2911" y="2058"/>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latin typeface="Arial" charset="0"/>
                </a:rPr>
                <a:t>Logistics</a:t>
              </a:r>
            </a:p>
            <a:p>
              <a:pPr algn="ctr">
                <a:lnSpc>
                  <a:spcPct val="85000"/>
                </a:lnSpc>
                <a:defRPr/>
              </a:pPr>
              <a:r>
                <a:rPr lang="en-US" sz="1300" b="1" dirty="0">
                  <a:solidFill>
                    <a:srgbClr val="1D3B59"/>
                  </a:solidFill>
                  <a:latin typeface="Arial" charset="0"/>
                </a:rPr>
                <a:t>Section</a:t>
              </a:r>
            </a:p>
          </p:txBody>
        </p:sp>
        <p:sp>
          <p:nvSpPr>
            <p:cNvPr id="228367" name="AutoShape 15"/>
            <p:cNvSpPr>
              <a:spLocks noChangeArrowheads="1"/>
            </p:cNvSpPr>
            <p:nvPr/>
          </p:nvSpPr>
          <p:spPr bwMode="auto">
            <a:xfrm>
              <a:off x="4015" y="2058"/>
              <a:ext cx="1056" cy="336"/>
            </a:xfrm>
            <a:prstGeom prst="cube">
              <a:avLst>
                <a:gd name="adj" fmla="val 8333"/>
              </a:avLst>
            </a:prstGeom>
            <a:solidFill>
              <a:srgbClr val="25387D"/>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bg1"/>
                  </a:solidFill>
                  <a:latin typeface="Arial" charset="0"/>
                </a:rPr>
                <a:t>Finance/Admin</a:t>
              </a:r>
            </a:p>
            <a:p>
              <a:pPr algn="ctr">
                <a:lnSpc>
                  <a:spcPct val="85000"/>
                </a:lnSpc>
                <a:defRPr/>
              </a:pPr>
              <a:r>
                <a:rPr lang="en-US" sz="1300" b="1" dirty="0">
                  <a:solidFill>
                    <a:schemeClr val="bg1"/>
                  </a:solidFill>
                  <a:latin typeface="Arial" charset="0"/>
                </a:rPr>
                <a:t>Section</a:t>
              </a:r>
            </a:p>
          </p:txBody>
        </p:sp>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spect="1" noChangeArrowheads="1"/>
          </p:cNvSpPr>
          <p:nvPr>
            <p:ph type="title"/>
          </p:nvPr>
        </p:nvSpPr>
        <p:spPr>
          <a:noFill/>
        </p:spPr>
        <p:txBody>
          <a:bodyPr/>
          <a:lstStyle/>
          <a:p>
            <a:r>
              <a:rPr lang="en-US" sz="3600" dirty="0" smtClean="0"/>
              <a:t>Finance/Administration</a:t>
            </a:r>
            <a:r>
              <a:rPr lang="en-US" dirty="0" smtClean="0"/>
              <a:t> Section:  Units</a:t>
            </a:r>
          </a:p>
        </p:txBody>
      </p:sp>
      <p:grpSp>
        <p:nvGrpSpPr>
          <p:cNvPr id="32771" name="Group 5" descr="Slide:  Finance/Admin Section:  Units&#10;&#10;Org Chart&#10;Top Row:  Finance/Administration Section&#10;&#10;Second row:  Procurement Unit; Time Unit; Cost Unit; and Compensation/Claims Unit"/>
          <p:cNvGrpSpPr>
            <a:grpSpLocks/>
          </p:cNvGrpSpPr>
          <p:nvPr/>
        </p:nvGrpSpPr>
        <p:grpSpPr bwMode="auto">
          <a:xfrm>
            <a:off x="592138" y="2030413"/>
            <a:ext cx="7889875" cy="2270125"/>
            <a:chOff x="703" y="1230"/>
            <a:chExt cx="4368" cy="942"/>
          </a:xfrm>
        </p:grpSpPr>
        <p:cxnSp>
          <p:nvCxnSpPr>
            <p:cNvPr id="32772" name="AutoShape 6"/>
            <p:cNvCxnSpPr>
              <a:cxnSpLocks noChangeShapeType="1"/>
            </p:cNvCxnSpPr>
            <p:nvPr/>
          </p:nvCxnSpPr>
          <p:spPr bwMode="auto">
            <a:xfrm rot="-5400000">
              <a:off x="2873" y="228"/>
              <a:ext cx="28" cy="3340"/>
            </a:xfrm>
            <a:prstGeom prst="bentConnector3">
              <a:avLst>
                <a:gd name="adj1" fmla="val 614287"/>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32773" name="Line 7"/>
            <p:cNvSpPr>
              <a:spLocks noChangeShapeType="1"/>
            </p:cNvSpPr>
            <p:nvPr/>
          </p:nvSpPr>
          <p:spPr bwMode="auto">
            <a:xfrm flipV="1">
              <a:off x="2863" y="1450"/>
              <a:ext cx="0" cy="29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4" name="Line 8"/>
            <p:cNvSpPr>
              <a:spLocks noChangeShapeType="1"/>
            </p:cNvSpPr>
            <p:nvPr/>
          </p:nvSpPr>
          <p:spPr bwMode="auto">
            <a:xfrm flipV="1">
              <a:off x="2335" y="1740"/>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Line 9"/>
            <p:cNvSpPr>
              <a:spLocks noChangeShapeType="1"/>
            </p:cNvSpPr>
            <p:nvPr/>
          </p:nvSpPr>
          <p:spPr bwMode="auto">
            <a:xfrm flipV="1">
              <a:off x="3439" y="1740"/>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0410" name="AutoShape 10"/>
            <p:cNvSpPr>
              <a:spLocks noChangeArrowheads="1"/>
            </p:cNvSpPr>
            <p:nvPr/>
          </p:nvSpPr>
          <p:spPr bwMode="auto">
            <a:xfrm>
              <a:off x="2020" y="1230"/>
              <a:ext cx="1658" cy="336"/>
            </a:xfrm>
            <a:prstGeom prst="cube">
              <a:avLst>
                <a:gd name="adj" fmla="val 8333"/>
              </a:avLst>
            </a:prstGeom>
            <a:solidFill>
              <a:srgbClr val="25387D"/>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800" b="1" dirty="0">
                  <a:solidFill>
                    <a:schemeClr val="bg1"/>
                  </a:solidFill>
                  <a:latin typeface="Arial" charset="0"/>
                </a:rPr>
                <a:t>Finance/Administration</a:t>
              </a:r>
            </a:p>
            <a:p>
              <a:pPr algn="ctr">
                <a:lnSpc>
                  <a:spcPct val="85000"/>
                </a:lnSpc>
                <a:defRPr/>
              </a:pPr>
              <a:r>
                <a:rPr lang="en-US" sz="1800" b="1" dirty="0">
                  <a:solidFill>
                    <a:schemeClr val="bg1"/>
                  </a:solidFill>
                  <a:latin typeface="Arial" charset="0"/>
                </a:rPr>
                <a:t>Section</a:t>
              </a:r>
            </a:p>
          </p:txBody>
        </p:sp>
        <p:sp>
          <p:nvSpPr>
            <p:cNvPr id="230411" name="AutoShape 11"/>
            <p:cNvSpPr>
              <a:spLocks noChangeArrowheads="1"/>
            </p:cNvSpPr>
            <p:nvPr/>
          </p:nvSpPr>
          <p:spPr bwMode="auto">
            <a:xfrm>
              <a:off x="703" y="18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Procurement</a:t>
              </a:r>
            </a:p>
            <a:p>
              <a:pPr algn="ctr">
                <a:lnSpc>
                  <a:spcPct val="85000"/>
                </a:lnSpc>
                <a:defRPr/>
              </a:pPr>
              <a:r>
                <a:rPr lang="en-US" sz="1400" b="1" dirty="0">
                  <a:solidFill>
                    <a:srgbClr val="1D3B59"/>
                  </a:solidFill>
                  <a:latin typeface="Arial" charset="0"/>
                </a:rPr>
                <a:t>Unit</a:t>
              </a:r>
              <a:endParaRPr lang="en-US" sz="1400" b="1" dirty="0">
                <a:latin typeface="Arial" charset="0"/>
              </a:endParaRPr>
            </a:p>
          </p:txBody>
        </p:sp>
        <p:sp>
          <p:nvSpPr>
            <p:cNvPr id="230412" name="AutoShape 12"/>
            <p:cNvSpPr>
              <a:spLocks noChangeArrowheads="1"/>
            </p:cNvSpPr>
            <p:nvPr/>
          </p:nvSpPr>
          <p:spPr bwMode="auto">
            <a:xfrm>
              <a:off x="1807" y="18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Time</a:t>
              </a:r>
            </a:p>
            <a:p>
              <a:pPr algn="ctr">
                <a:lnSpc>
                  <a:spcPct val="85000"/>
                </a:lnSpc>
                <a:defRPr/>
              </a:pPr>
              <a:r>
                <a:rPr lang="en-US" sz="1400" b="1" dirty="0">
                  <a:solidFill>
                    <a:srgbClr val="1D3B59"/>
                  </a:solidFill>
                  <a:latin typeface="Arial" charset="0"/>
                </a:rPr>
                <a:t>Unit</a:t>
              </a:r>
            </a:p>
          </p:txBody>
        </p:sp>
        <p:sp>
          <p:nvSpPr>
            <p:cNvPr id="230413" name="AutoShape 13"/>
            <p:cNvSpPr>
              <a:spLocks noChangeArrowheads="1"/>
            </p:cNvSpPr>
            <p:nvPr/>
          </p:nvSpPr>
          <p:spPr bwMode="auto">
            <a:xfrm>
              <a:off x="2911" y="18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Cost</a:t>
              </a:r>
            </a:p>
            <a:p>
              <a:pPr algn="ctr">
                <a:lnSpc>
                  <a:spcPct val="85000"/>
                </a:lnSpc>
                <a:defRPr/>
              </a:pPr>
              <a:r>
                <a:rPr lang="en-US" sz="1400" b="1" dirty="0">
                  <a:solidFill>
                    <a:srgbClr val="1D3B59"/>
                  </a:solidFill>
                  <a:latin typeface="Arial" charset="0"/>
                </a:rPr>
                <a:t>Unit</a:t>
              </a:r>
              <a:endParaRPr lang="en-US" sz="1400" b="1" dirty="0">
                <a:latin typeface="Arial" charset="0"/>
              </a:endParaRPr>
            </a:p>
          </p:txBody>
        </p:sp>
        <p:sp>
          <p:nvSpPr>
            <p:cNvPr id="230414" name="AutoShape 14"/>
            <p:cNvSpPr>
              <a:spLocks noChangeArrowheads="1"/>
            </p:cNvSpPr>
            <p:nvPr/>
          </p:nvSpPr>
          <p:spPr bwMode="auto">
            <a:xfrm>
              <a:off x="4015" y="1836"/>
              <a:ext cx="1056" cy="336"/>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Compensation/</a:t>
              </a:r>
            </a:p>
            <a:p>
              <a:pPr algn="ctr">
                <a:lnSpc>
                  <a:spcPct val="85000"/>
                </a:lnSpc>
                <a:defRPr/>
              </a:pPr>
              <a:r>
                <a:rPr lang="en-US" sz="1400" b="1" dirty="0">
                  <a:solidFill>
                    <a:srgbClr val="1D3B59"/>
                  </a:solidFill>
                  <a:latin typeface="Arial" charset="0"/>
                </a:rPr>
                <a:t>Claims Unit</a:t>
              </a:r>
              <a:endParaRPr lang="en-US" sz="14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2219"/>
            <a:ext cx="7772400" cy="1541043"/>
          </a:xfrm>
        </p:spPr>
        <p:txBody>
          <a:bodyPr/>
          <a:lstStyle/>
          <a:p>
            <a:r>
              <a:rPr lang="en-US" dirty="0" smtClean="0"/>
              <a:t>Emergency Operations Center</a:t>
            </a:r>
            <a:br>
              <a:rPr lang="en-US" dirty="0" smtClean="0"/>
            </a:br>
            <a:r>
              <a:rPr lang="en-US" dirty="0" smtClean="0"/>
              <a:t>(EOC)</a:t>
            </a:r>
            <a:endParaRPr lang="en-US" dirty="0"/>
          </a:p>
        </p:txBody>
      </p:sp>
      <p:sp>
        <p:nvSpPr>
          <p:cNvPr id="3" name="Subtitle 2"/>
          <p:cNvSpPr>
            <a:spLocks noGrp="1"/>
          </p:cNvSpPr>
          <p:nvPr>
            <p:ph type="subTitle" idx="1"/>
          </p:nvPr>
        </p:nvSpPr>
        <p:spPr>
          <a:xfrm>
            <a:off x="1371600" y="2311565"/>
            <a:ext cx="6400800" cy="1940573"/>
          </a:xfrm>
        </p:spPr>
        <p:txBody>
          <a:bodyPr/>
          <a:lstStyle/>
          <a:p>
            <a:pPr algn="l">
              <a:buFont typeface="Arial"/>
              <a:buChar char="•"/>
            </a:pPr>
            <a:r>
              <a:rPr lang="en-US" dirty="0" smtClean="0"/>
              <a:t> Emergency Preparedness</a:t>
            </a:r>
          </a:p>
          <a:p>
            <a:pPr algn="l">
              <a:buFont typeface="Arial"/>
              <a:buChar char="•"/>
            </a:pPr>
            <a:r>
              <a:rPr lang="en-US" dirty="0" smtClean="0"/>
              <a:t> Emergency Management</a:t>
            </a:r>
          </a:p>
          <a:p>
            <a:pPr algn="l">
              <a:buFont typeface="Arial"/>
              <a:buChar char="•"/>
            </a:pPr>
            <a:r>
              <a:rPr lang="en-US" dirty="0" smtClean="0"/>
              <a:t> Central Command and Control</a:t>
            </a:r>
            <a:endParaRPr lang="en-US" dirty="0"/>
          </a:p>
        </p:txBody>
      </p:sp>
    </p:spTree>
    <p:extLst>
      <p:ext uri="{BB962C8B-B14F-4D97-AF65-F5344CB8AC3E}">
        <p14:creationId xmlns:p14="http://schemas.microsoft.com/office/powerpoint/2010/main" val="261793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Operations Center</a:t>
            </a:r>
            <a:br>
              <a:rPr lang="en-US" dirty="0" smtClean="0"/>
            </a:br>
            <a:r>
              <a:rPr lang="en-US" dirty="0" smtClean="0"/>
              <a:t>(EOC)</a:t>
            </a:r>
            <a:endParaRPr lang="en-US" dirty="0"/>
          </a:p>
        </p:txBody>
      </p:sp>
      <p:sp>
        <p:nvSpPr>
          <p:cNvPr id="3" name="Content Placeholder 2"/>
          <p:cNvSpPr>
            <a:spLocks noGrp="1"/>
          </p:cNvSpPr>
          <p:nvPr>
            <p:ph idx="1"/>
          </p:nvPr>
        </p:nvSpPr>
        <p:spPr>
          <a:xfrm>
            <a:off x="457200" y="2443616"/>
            <a:ext cx="8229600" cy="2995843"/>
          </a:xfrm>
        </p:spPr>
        <p:txBody>
          <a:bodyPr/>
          <a:lstStyle/>
          <a:p>
            <a:r>
              <a:rPr lang="en-US" dirty="0" smtClean="0"/>
              <a:t>EMERGENCY PREPAREDNESS </a:t>
            </a:r>
          </a:p>
          <a:p>
            <a:pPr lvl="1"/>
            <a:r>
              <a:rPr lang="en-US" dirty="0" smtClean="0"/>
              <a:t>Recognition of Risk</a:t>
            </a:r>
          </a:p>
          <a:p>
            <a:pPr lvl="1"/>
            <a:r>
              <a:rPr lang="en-US" dirty="0" smtClean="0"/>
              <a:t>Ranking of Risk</a:t>
            </a:r>
          </a:p>
          <a:p>
            <a:pPr lvl="1"/>
            <a:r>
              <a:rPr lang="en-US" dirty="0" smtClean="0"/>
              <a:t>Development of emergency plans</a:t>
            </a:r>
          </a:p>
        </p:txBody>
      </p:sp>
    </p:spTree>
    <p:extLst>
      <p:ext uri="{BB962C8B-B14F-4D97-AF65-F5344CB8AC3E}">
        <p14:creationId xmlns:p14="http://schemas.microsoft.com/office/powerpoint/2010/main" val="409851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Operations Center</a:t>
            </a:r>
            <a:br>
              <a:rPr lang="en-US" dirty="0" smtClean="0"/>
            </a:br>
            <a:r>
              <a:rPr lang="en-US" dirty="0" smtClean="0"/>
              <a:t>(EOC)</a:t>
            </a:r>
            <a:endParaRPr lang="en-US" dirty="0"/>
          </a:p>
        </p:txBody>
      </p:sp>
      <p:sp>
        <p:nvSpPr>
          <p:cNvPr id="3" name="Content Placeholder 2"/>
          <p:cNvSpPr>
            <a:spLocks noGrp="1"/>
          </p:cNvSpPr>
          <p:nvPr>
            <p:ph idx="1"/>
          </p:nvPr>
        </p:nvSpPr>
        <p:spPr/>
        <p:txBody>
          <a:bodyPr>
            <a:normAutofit/>
          </a:bodyPr>
          <a:lstStyle/>
          <a:p>
            <a:r>
              <a:rPr lang="en-US" dirty="0" smtClean="0"/>
              <a:t>EMERGENCY MANAGEMENT</a:t>
            </a:r>
          </a:p>
          <a:p>
            <a:r>
              <a:rPr lang="en-US" dirty="0" smtClean="0"/>
              <a:t>Incident Type</a:t>
            </a:r>
          </a:p>
          <a:p>
            <a:pPr lvl="1"/>
            <a:r>
              <a:rPr lang="en-US" dirty="0" smtClean="0"/>
              <a:t>Type 1 – most complex, national resources</a:t>
            </a:r>
          </a:p>
          <a:p>
            <a:pPr lvl="1"/>
            <a:r>
              <a:rPr lang="en-US" dirty="0" smtClean="0"/>
              <a:t>Type 2 – regional/state resources</a:t>
            </a:r>
          </a:p>
          <a:p>
            <a:pPr lvl="1"/>
            <a:r>
              <a:rPr lang="en-US" dirty="0" smtClean="0"/>
              <a:t>Type 3 – multiple operational periods, extensive resources</a:t>
            </a:r>
          </a:p>
          <a:p>
            <a:pPr lvl="1"/>
            <a:r>
              <a:rPr lang="en-US" dirty="0" smtClean="0"/>
              <a:t>Type 4 &amp; 5 – most common, single to strike team resources</a:t>
            </a:r>
          </a:p>
        </p:txBody>
      </p:sp>
    </p:spTree>
    <p:extLst>
      <p:ext uri="{BB962C8B-B14F-4D97-AF65-F5344CB8AC3E}">
        <p14:creationId xmlns:p14="http://schemas.microsoft.com/office/powerpoint/2010/main" val="355130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Operations Center</a:t>
            </a:r>
            <a:br>
              <a:rPr lang="en-US" dirty="0" smtClean="0"/>
            </a:br>
            <a:r>
              <a:rPr lang="en-US" dirty="0" smtClean="0"/>
              <a:t>(EOC)</a:t>
            </a:r>
            <a:endParaRPr lang="en-US" dirty="0"/>
          </a:p>
        </p:txBody>
      </p:sp>
      <p:sp>
        <p:nvSpPr>
          <p:cNvPr id="3" name="Content Placeholder 2"/>
          <p:cNvSpPr>
            <a:spLocks noGrp="1"/>
          </p:cNvSpPr>
          <p:nvPr>
            <p:ph idx="1"/>
          </p:nvPr>
        </p:nvSpPr>
        <p:spPr/>
        <p:txBody>
          <a:bodyPr/>
          <a:lstStyle/>
          <a:p>
            <a:r>
              <a:rPr lang="en-US" dirty="0" smtClean="0"/>
              <a:t>CENTRAL COMMAND AND CONTROL</a:t>
            </a:r>
          </a:p>
          <a:p>
            <a:pPr lvl="1"/>
            <a:r>
              <a:rPr lang="en-US" dirty="0" smtClean="0"/>
              <a:t>Strategic Overview</a:t>
            </a:r>
          </a:p>
          <a:p>
            <a:pPr lvl="1"/>
            <a:r>
              <a:rPr lang="en-US" dirty="0" smtClean="0"/>
              <a:t>Doesn’t control field assets</a:t>
            </a:r>
          </a:p>
          <a:p>
            <a:pPr lvl="1"/>
            <a:r>
              <a:rPr lang="en-US" dirty="0" smtClean="0"/>
              <a:t>Collect/Gather analyze data</a:t>
            </a:r>
          </a:p>
          <a:p>
            <a:pPr lvl="1"/>
            <a:r>
              <a:rPr lang="en-US" dirty="0" smtClean="0"/>
              <a:t>Maintain Continuity of Organization</a:t>
            </a:r>
          </a:p>
          <a:p>
            <a:endParaRPr lang="en-US" dirty="0"/>
          </a:p>
        </p:txBody>
      </p:sp>
    </p:spTree>
    <p:extLst>
      <p:ext uri="{BB962C8B-B14F-4D97-AF65-F5344CB8AC3E}">
        <p14:creationId xmlns:p14="http://schemas.microsoft.com/office/powerpoint/2010/main" val="311309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spect="1" noChangeArrowheads="1"/>
          </p:cNvSpPr>
          <p:nvPr>
            <p:ph type="title"/>
          </p:nvPr>
        </p:nvSpPr>
        <p:spPr>
          <a:xfrm>
            <a:off x="457200" y="346075"/>
            <a:ext cx="8229600" cy="639763"/>
          </a:xfrm>
        </p:spPr>
        <p:txBody>
          <a:bodyPr/>
          <a:lstStyle/>
          <a:p>
            <a:pPr eaLnBrk="1" hangingPunct="1"/>
            <a:r>
              <a:rPr lang="en-US" sz="3100" dirty="0" smtClean="0"/>
              <a:t>General Staff Overview – Expanding Incidents</a:t>
            </a:r>
          </a:p>
        </p:txBody>
      </p:sp>
      <p:grpSp>
        <p:nvGrpSpPr>
          <p:cNvPr id="8195" name="Group 17" descr="Slide:  General Staff Overview - Expanding Incidents&#10;&#10;Organization chart&#10;Top Row:  Incident Command&#10;Second Row:  Operations Section, Planning Section, Logistics Section, and Finance/Admin Section.&#10;&#10;Operations Section:  Directs all response/tactical actions to achieve the incident objectives.&#10;&#10;Planning Section, Logistics Section and Finance/Admin Section is activated, as needed, to support the incident response directed by the Operations Section.&#10;&#10;&#10;&#10;&#10;&#10;"/>
          <p:cNvGrpSpPr>
            <a:grpSpLocks/>
          </p:cNvGrpSpPr>
          <p:nvPr/>
        </p:nvGrpSpPr>
        <p:grpSpPr bwMode="auto">
          <a:xfrm>
            <a:off x="681038" y="1435100"/>
            <a:ext cx="7516812" cy="3605213"/>
            <a:chOff x="681038" y="1435100"/>
            <a:chExt cx="7516812" cy="3605213"/>
          </a:xfrm>
        </p:grpSpPr>
        <p:sp>
          <p:nvSpPr>
            <p:cNvPr id="8196" name="Line 4"/>
            <p:cNvSpPr>
              <a:spLocks noChangeShapeType="1"/>
            </p:cNvSpPr>
            <p:nvPr/>
          </p:nvSpPr>
          <p:spPr bwMode="auto">
            <a:xfrm>
              <a:off x="5541963" y="2419350"/>
              <a:ext cx="0" cy="333375"/>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5"/>
            <p:cNvSpPr>
              <a:spLocks noChangeShapeType="1"/>
            </p:cNvSpPr>
            <p:nvPr/>
          </p:nvSpPr>
          <p:spPr bwMode="auto">
            <a:xfrm>
              <a:off x="3763963" y="2420938"/>
              <a:ext cx="0" cy="333375"/>
            </a:xfrm>
            <a:prstGeom prst="line">
              <a:avLst/>
            </a:prstGeom>
            <a:noFill/>
            <a:ln w="2857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198" name="AutoShape 6"/>
            <p:cNvCxnSpPr>
              <a:cxnSpLocks noChangeShapeType="1"/>
            </p:cNvCxnSpPr>
            <p:nvPr/>
          </p:nvCxnSpPr>
          <p:spPr bwMode="auto">
            <a:xfrm rot="-5400000">
              <a:off x="4619625" y="25400"/>
              <a:ext cx="44450" cy="5302250"/>
            </a:xfrm>
            <a:prstGeom prst="bentConnector3">
              <a:avLst>
                <a:gd name="adj1" fmla="val 614287"/>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8199" name="Line 7"/>
            <p:cNvSpPr>
              <a:spLocks noChangeShapeType="1"/>
            </p:cNvSpPr>
            <p:nvPr/>
          </p:nvSpPr>
          <p:spPr bwMode="auto">
            <a:xfrm flipV="1">
              <a:off x="4603750" y="1816100"/>
              <a:ext cx="0" cy="60960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9688" name="AutoShape 8"/>
            <p:cNvSpPr>
              <a:spLocks noChangeArrowheads="1"/>
            </p:cNvSpPr>
            <p:nvPr/>
          </p:nvSpPr>
          <p:spPr bwMode="auto">
            <a:xfrm>
              <a:off x="3765550" y="1435100"/>
              <a:ext cx="1676400" cy="533400"/>
            </a:xfrm>
            <a:prstGeom prst="cube">
              <a:avLst>
                <a:gd name="adj" fmla="val 8333"/>
              </a:avLst>
            </a:prstGeom>
            <a:solidFill>
              <a:srgbClr val="1D3B59"/>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chemeClr val="bg1"/>
                  </a:solidFill>
                  <a:latin typeface="Arial" charset="0"/>
                </a:rPr>
                <a:t>Incident</a:t>
              </a:r>
            </a:p>
            <a:p>
              <a:pPr algn="ctr">
                <a:lnSpc>
                  <a:spcPct val="85000"/>
                </a:lnSpc>
                <a:defRPr/>
              </a:pPr>
              <a:r>
                <a:rPr lang="en-US" sz="1400" b="1" dirty="0">
                  <a:solidFill>
                    <a:schemeClr val="bg1"/>
                  </a:solidFill>
                  <a:latin typeface="Arial" charset="0"/>
                </a:rPr>
                <a:t>Command</a:t>
              </a:r>
            </a:p>
          </p:txBody>
        </p:sp>
        <p:sp>
          <p:nvSpPr>
            <p:cNvPr id="199689" name="AutoShape 9"/>
            <p:cNvSpPr>
              <a:spLocks noChangeArrowheads="1"/>
            </p:cNvSpPr>
            <p:nvPr/>
          </p:nvSpPr>
          <p:spPr bwMode="auto">
            <a:xfrm>
              <a:off x="1174750" y="2578100"/>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25387D"/>
                  </a:solidFill>
                  <a:latin typeface="Arial" charset="0"/>
                </a:rPr>
                <a:t>Operations</a:t>
              </a:r>
            </a:p>
            <a:p>
              <a:pPr algn="ctr">
                <a:lnSpc>
                  <a:spcPct val="85000"/>
                </a:lnSpc>
                <a:defRPr/>
              </a:pPr>
              <a:r>
                <a:rPr lang="en-US" sz="1400" b="1" dirty="0">
                  <a:solidFill>
                    <a:srgbClr val="25387D"/>
                  </a:solidFill>
                  <a:latin typeface="Arial" charset="0"/>
                </a:rPr>
                <a:t>Section</a:t>
              </a:r>
            </a:p>
          </p:txBody>
        </p:sp>
        <p:sp>
          <p:nvSpPr>
            <p:cNvPr id="199690" name="AutoShape 10"/>
            <p:cNvSpPr>
              <a:spLocks noChangeArrowheads="1"/>
            </p:cNvSpPr>
            <p:nvPr/>
          </p:nvSpPr>
          <p:spPr bwMode="auto">
            <a:xfrm>
              <a:off x="2927350" y="2578100"/>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25387D"/>
                  </a:solidFill>
                  <a:latin typeface="Arial" charset="0"/>
                </a:rPr>
                <a:t>Planning</a:t>
              </a:r>
            </a:p>
            <a:p>
              <a:pPr algn="ctr">
                <a:lnSpc>
                  <a:spcPct val="85000"/>
                </a:lnSpc>
                <a:defRPr/>
              </a:pPr>
              <a:r>
                <a:rPr lang="en-US" sz="1400" b="1" dirty="0">
                  <a:solidFill>
                    <a:srgbClr val="25387D"/>
                  </a:solidFill>
                  <a:latin typeface="Arial" charset="0"/>
                </a:rPr>
                <a:t>Section</a:t>
              </a:r>
            </a:p>
          </p:txBody>
        </p:sp>
        <p:sp>
          <p:nvSpPr>
            <p:cNvPr id="199691" name="AutoShape 11"/>
            <p:cNvSpPr>
              <a:spLocks noChangeArrowheads="1"/>
            </p:cNvSpPr>
            <p:nvPr/>
          </p:nvSpPr>
          <p:spPr bwMode="auto">
            <a:xfrm>
              <a:off x="4679950" y="2578100"/>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25387D"/>
                  </a:solidFill>
                  <a:latin typeface="Arial" charset="0"/>
                </a:rPr>
                <a:t>Logistics</a:t>
              </a:r>
            </a:p>
            <a:p>
              <a:pPr algn="ctr">
                <a:lnSpc>
                  <a:spcPct val="85000"/>
                </a:lnSpc>
                <a:defRPr/>
              </a:pPr>
              <a:r>
                <a:rPr lang="en-US" sz="1400" b="1" dirty="0">
                  <a:solidFill>
                    <a:srgbClr val="25387D"/>
                  </a:solidFill>
                  <a:latin typeface="Arial" charset="0"/>
                </a:rPr>
                <a:t>Section</a:t>
              </a:r>
            </a:p>
          </p:txBody>
        </p:sp>
        <p:sp>
          <p:nvSpPr>
            <p:cNvPr id="199692" name="AutoShape 12"/>
            <p:cNvSpPr>
              <a:spLocks noChangeArrowheads="1"/>
            </p:cNvSpPr>
            <p:nvPr/>
          </p:nvSpPr>
          <p:spPr bwMode="auto">
            <a:xfrm>
              <a:off x="6432550" y="2578100"/>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25387D"/>
                  </a:solidFill>
                  <a:latin typeface="Arial" charset="0"/>
                </a:rPr>
                <a:t>Finance/Admin</a:t>
              </a:r>
            </a:p>
            <a:p>
              <a:pPr algn="ctr">
                <a:lnSpc>
                  <a:spcPct val="85000"/>
                </a:lnSpc>
                <a:defRPr/>
              </a:pPr>
              <a:r>
                <a:rPr lang="en-US" sz="1400" b="1" dirty="0">
                  <a:solidFill>
                    <a:srgbClr val="25387D"/>
                  </a:solidFill>
                  <a:latin typeface="Arial" charset="0"/>
                </a:rPr>
                <a:t>Section</a:t>
              </a:r>
            </a:p>
          </p:txBody>
        </p:sp>
        <p:sp>
          <p:nvSpPr>
            <p:cNvPr id="8205" name="Line 13"/>
            <p:cNvSpPr>
              <a:spLocks noChangeShapeType="1"/>
            </p:cNvSpPr>
            <p:nvPr/>
          </p:nvSpPr>
          <p:spPr bwMode="auto">
            <a:xfrm>
              <a:off x="1993900" y="3136900"/>
              <a:ext cx="238125" cy="569913"/>
            </a:xfrm>
            <a:prstGeom prst="line">
              <a:avLst/>
            </a:prstGeom>
            <a:noFill/>
            <a:ln w="31750">
              <a:solidFill>
                <a:srgbClr val="25387D"/>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8206" name="Text Box 14"/>
            <p:cNvSpPr txBox="1">
              <a:spLocks noChangeArrowheads="1"/>
            </p:cNvSpPr>
            <p:nvPr/>
          </p:nvSpPr>
          <p:spPr bwMode="auto">
            <a:xfrm>
              <a:off x="681038" y="3716338"/>
              <a:ext cx="3116262" cy="1323975"/>
            </a:xfrm>
            <a:prstGeom prst="rect">
              <a:avLst/>
            </a:prstGeom>
            <a:noFill/>
            <a:ln w="19050">
              <a:solidFill>
                <a:srgbClr val="25387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r>
                <a:rPr lang="en-US" sz="2000" b="1">
                  <a:solidFill>
                    <a:srgbClr val="000066"/>
                  </a:solidFill>
                  <a:latin typeface="Arial" charset="0"/>
                </a:rPr>
                <a:t>Directs all response/</a:t>
              </a:r>
              <a:br>
                <a:rPr lang="en-US" sz="2000" b="1">
                  <a:solidFill>
                    <a:srgbClr val="000066"/>
                  </a:solidFill>
                  <a:latin typeface="Arial" charset="0"/>
                </a:rPr>
              </a:br>
              <a:r>
                <a:rPr lang="en-US" sz="2000" b="1">
                  <a:solidFill>
                    <a:srgbClr val="000066"/>
                  </a:solidFill>
                  <a:latin typeface="Arial" charset="0"/>
                </a:rPr>
                <a:t>tactical actions to achieve the incident objectives.</a:t>
              </a:r>
            </a:p>
          </p:txBody>
        </p:sp>
        <p:sp>
          <p:nvSpPr>
            <p:cNvPr id="8207" name="Line 15"/>
            <p:cNvSpPr>
              <a:spLocks noChangeShapeType="1"/>
            </p:cNvSpPr>
            <p:nvPr/>
          </p:nvSpPr>
          <p:spPr bwMode="auto">
            <a:xfrm>
              <a:off x="6121400" y="3302000"/>
              <a:ext cx="0" cy="404813"/>
            </a:xfrm>
            <a:prstGeom prst="line">
              <a:avLst/>
            </a:prstGeom>
            <a:noFill/>
            <a:ln w="31750">
              <a:solidFill>
                <a:srgbClr val="25387D"/>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8208" name="Text Box 16"/>
            <p:cNvSpPr txBox="1">
              <a:spLocks noChangeArrowheads="1"/>
            </p:cNvSpPr>
            <p:nvPr/>
          </p:nvSpPr>
          <p:spPr bwMode="auto">
            <a:xfrm>
              <a:off x="4125913" y="3716338"/>
              <a:ext cx="4071937" cy="1323975"/>
            </a:xfrm>
            <a:prstGeom prst="rect">
              <a:avLst/>
            </a:prstGeom>
            <a:noFill/>
            <a:ln w="19050">
              <a:solidFill>
                <a:srgbClr val="25387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r>
                <a:rPr lang="en-US" sz="2000" b="1">
                  <a:solidFill>
                    <a:srgbClr val="000066"/>
                  </a:solidFill>
                  <a:latin typeface="Arial" charset="0"/>
                </a:rPr>
                <a:t>Activated, as needed, to support the incident response directed by the Operations Section.</a:t>
              </a:r>
            </a:p>
          </p:txBody>
        </p:sp>
        <p:sp>
          <p:nvSpPr>
            <p:cNvPr id="8209" name="Rectangle 17"/>
            <p:cNvSpPr>
              <a:spLocks noChangeArrowheads="1"/>
            </p:cNvSpPr>
            <p:nvPr/>
          </p:nvSpPr>
          <p:spPr bwMode="auto">
            <a:xfrm>
              <a:off x="2908300" y="2201863"/>
              <a:ext cx="5065713"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10" name="Rectangle 18"/>
            <p:cNvSpPr>
              <a:spLocks noChangeArrowheads="1"/>
            </p:cNvSpPr>
            <p:nvPr/>
          </p:nvSpPr>
          <p:spPr bwMode="auto">
            <a:xfrm>
              <a:off x="2908300" y="2260600"/>
              <a:ext cx="5267325" cy="10160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rgbClr val="CC0000"/>
                </a:solidFill>
              </a:endParaRPr>
            </a:p>
          </p:txBody>
        </p:sp>
      </p:gr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spect="1" noChangeArrowheads="1"/>
          </p:cNvSpPr>
          <p:nvPr>
            <p:ph type="title"/>
          </p:nvPr>
        </p:nvSpPr>
        <p:spPr/>
        <p:txBody>
          <a:bodyPr/>
          <a:lstStyle/>
          <a:p>
            <a:pPr eaLnBrk="1" hangingPunct="1"/>
            <a:r>
              <a:rPr lang="en-US" smtClean="0"/>
              <a:t>Expanding Incidents</a:t>
            </a:r>
          </a:p>
        </p:txBody>
      </p:sp>
      <p:sp>
        <p:nvSpPr>
          <p:cNvPr id="9219" name="Rectangle 28"/>
          <p:cNvSpPr>
            <a:spLocks noGrp="1" noChangeArrowheads="1"/>
          </p:cNvSpPr>
          <p:nvPr>
            <p:ph idx="1"/>
          </p:nvPr>
        </p:nvSpPr>
        <p:spPr>
          <a:xfrm>
            <a:off x="349250" y="1148286"/>
            <a:ext cx="4787900" cy="1827212"/>
          </a:xfrm>
        </p:spPr>
        <p:txBody>
          <a:bodyPr/>
          <a:lstStyle/>
          <a:p>
            <a:pPr eaLnBrk="1" hangingPunct="1"/>
            <a:r>
              <a:rPr lang="en-US" sz="2700" dirty="0" smtClean="0"/>
              <a:t>Expanding incidents may add supervisory layers to the organizational structure as needed.</a:t>
            </a:r>
          </a:p>
        </p:txBody>
      </p:sp>
      <p:grpSp>
        <p:nvGrpSpPr>
          <p:cNvPr id="6" name="Group 5" descr="Command-Incident Comander&#10;Sections Operations Section Chief&#10;Branches&#10;Units&#10;Divisions&#10;Groups&#10;Single Resources"/>
          <p:cNvGrpSpPr/>
          <p:nvPr/>
        </p:nvGrpSpPr>
        <p:grpSpPr>
          <a:xfrm>
            <a:off x="1841500" y="1101725"/>
            <a:ext cx="7302500" cy="4668838"/>
            <a:chOff x="1841500" y="1101725"/>
            <a:chExt cx="7302500" cy="4668838"/>
          </a:xfrm>
        </p:grpSpPr>
        <p:sp>
          <p:nvSpPr>
            <p:cNvPr id="9225" name="Line 47"/>
            <p:cNvSpPr>
              <a:spLocks noChangeShapeType="1"/>
            </p:cNvSpPr>
            <p:nvPr/>
          </p:nvSpPr>
          <p:spPr bwMode="auto">
            <a:xfrm>
              <a:off x="5105400" y="4271963"/>
              <a:ext cx="0" cy="1524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9229" name="AutoShape 52"/>
            <p:cNvCxnSpPr>
              <a:cxnSpLocks noChangeShapeType="1"/>
            </p:cNvCxnSpPr>
            <p:nvPr/>
          </p:nvCxnSpPr>
          <p:spPr bwMode="auto">
            <a:xfrm flipV="1">
              <a:off x="5867400" y="5270500"/>
              <a:ext cx="333375" cy="4763"/>
            </a:xfrm>
            <a:prstGeom prst="straightConnector1">
              <a:avLst/>
            </a:prstGeom>
            <a:noFill/>
            <a:ln w="38100">
              <a:solidFill>
                <a:srgbClr val="25387D"/>
              </a:solidFill>
              <a:round/>
              <a:headEnd/>
              <a:tailEnd/>
            </a:ln>
            <a:extLst>
              <a:ext uri="{909E8E84-426E-40DD-AFC4-6F175D3DCCD1}">
                <a14:hiddenFill xmlns:a14="http://schemas.microsoft.com/office/drawing/2010/main">
                  <a:noFill/>
                </a14:hiddenFill>
              </a:ext>
            </a:extLst>
          </p:spPr>
        </p:cxnSp>
        <p:sp>
          <p:nvSpPr>
            <p:cNvPr id="9220" name="Line 41"/>
            <p:cNvSpPr>
              <a:spLocks noChangeShapeType="1"/>
            </p:cNvSpPr>
            <p:nvPr/>
          </p:nvSpPr>
          <p:spPr bwMode="auto">
            <a:xfrm>
              <a:off x="5853113" y="1176338"/>
              <a:ext cx="0" cy="19050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46"/>
            <p:cNvSpPr>
              <a:spLocks noChangeShapeType="1"/>
            </p:cNvSpPr>
            <p:nvPr/>
          </p:nvSpPr>
          <p:spPr bwMode="auto">
            <a:xfrm>
              <a:off x="3276600" y="4271963"/>
              <a:ext cx="0" cy="1524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9221" name="AutoShape 42" descr="&quot;&quot;"/>
            <p:cNvCxnSpPr>
              <a:cxnSpLocks noChangeShapeType="1"/>
            </p:cNvCxnSpPr>
            <p:nvPr/>
          </p:nvCxnSpPr>
          <p:spPr bwMode="auto">
            <a:xfrm rot="10800000" flipV="1">
              <a:off x="4191000" y="3067050"/>
              <a:ext cx="1676400" cy="228600"/>
            </a:xfrm>
            <a:prstGeom prst="bentConnector2">
              <a:avLst/>
            </a:prstGeom>
            <a:noFill/>
            <a:ln w="38100">
              <a:solidFill>
                <a:srgbClr val="25387D"/>
              </a:solidFill>
              <a:miter lim="800000"/>
              <a:headEnd/>
              <a:tailEnd/>
            </a:ln>
            <a:extLst>
              <a:ext uri="{909E8E84-426E-40DD-AFC4-6F175D3DCCD1}">
                <a14:hiddenFill xmlns:a14="http://schemas.microsoft.com/office/drawing/2010/main">
                  <a:noFill/>
                </a14:hiddenFill>
              </a:ext>
            </a:extLst>
          </p:spPr>
        </p:cxnSp>
        <p:sp>
          <p:nvSpPr>
            <p:cNvPr id="9222" name="Line 43"/>
            <p:cNvSpPr>
              <a:spLocks noChangeShapeType="1"/>
            </p:cNvSpPr>
            <p:nvPr/>
          </p:nvSpPr>
          <p:spPr bwMode="auto">
            <a:xfrm>
              <a:off x="3276600" y="4277550"/>
              <a:ext cx="1828800" cy="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44"/>
            <p:cNvSpPr>
              <a:spLocks noChangeShapeType="1"/>
            </p:cNvSpPr>
            <p:nvPr/>
          </p:nvSpPr>
          <p:spPr bwMode="auto">
            <a:xfrm>
              <a:off x="4191000" y="3222625"/>
              <a:ext cx="0" cy="10668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48"/>
            <p:cNvSpPr>
              <a:spLocks noChangeShapeType="1"/>
            </p:cNvSpPr>
            <p:nvPr/>
          </p:nvSpPr>
          <p:spPr bwMode="auto">
            <a:xfrm>
              <a:off x="5486400" y="4670425"/>
              <a:ext cx="381000" cy="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50"/>
            <p:cNvSpPr>
              <a:spLocks noChangeShapeType="1"/>
            </p:cNvSpPr>
            <p:nvPr/>
          </p:nvSpPr>
          <p:spPr bwMode="auto">
            <a:xfrm>
              <a:off x="5867400" y="3997325"/>
              <a:ext cx="0" cy="1295400"/>
            </a:xfrm>
            <a:prstGeom prst="line">
              <a:avLst/>
            </a:prstGeom>
            <a:noFill/>
            <a:ln w="38100">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9228" name="AutoShape 51"/>
            <p:cNvCxnSpPr>
              <a:cxnSpLocks noChangeShapeType="1"/>
            </p:cNvCxnSpPr>
            <p:nvPr/>
          </p:nvCxnSpPr>
          <p:spPr bwMode="auto">
            <a:xfrm flipV="1">
              <a:off x="5854700" y="4011613"/>
              <a:ext cx="333375" cy="4762"/>
            </a:xfrm>
            <a:prstGeom prst="straightConnector1">
              <a:avLst/>
            </a:prstGeom>
            <a:noFill/>
            <a:ln w="38100">
              <a:solidFill>
                <a:srgbClr val="25387D"/>
              </a:solidFill>
              <a:round/>
              <a:headEnd/>
              <a:tailEnd/>
            </a:ln>
            <a:extLst>
              <a:ext uri="{909E8E84-426E-40DD-AFC4-6F175D3DCCD1}">
                <a14:hiddenFill xmlns:a14="http://schemas.microsoft.com/office/drawing/2010/main">
                  <a:noFill/>
                </a14:hiddenFill>
              </a:ext>
            </a:extLst>
          </p:spPr>
        </p:cxnSp>
        <p:sp>
          <p:nvSpPr>
            <p:cNvPr id="9231" name="Text Box 29"/>
            <p:cNvSpPr txBox="1">
              <a:spLocks noChangeArrowheads="1"/>
            </p:cNvSpPr>
            <p:nvPr/>
          </p:nvSpPr>
          <p:spPr bwMode="auto">
            <a:xfrm>
              <a:off x="2362200" y="5370513"/>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2000" b="1">
                  <a:solidFill>
                    <a:srgbClr val="C00000"/>
                  </a:solidFill>
                  <a:latin typeface="Arial" charset="0"/>
                </a:rPr>
                <a:t>Divisions</a:t>
              </a:r>
              <a:endParaRPr lang="en-US" sz="2400" b="1">
                <a:solidFill>
                  <a:srgbClr val="C00000"/>
                </a:solidFill>
                <a:latin typeface="Arial" charset="0"/>
              </a:endParaRPr>
            </a:p>
          </p:txBody>
        </p:sp>
        <p:sp>
          <p:nvSpPr>
            <p:cNvPr id="9232" name="Text Box 30"/>
            <p:cNvSpPr txBox="1">
              <a:spLocks noChangeArrowheads="1"/>
            </p:cNvSpPr>
            <p:nvPr/>
          </p:nvSpPr>
          <p:spPr bwMode="auto">
            <a:xfrm>
              <a:off x="4038600" y="5356225"/>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2000" b="1">
                  <a:solidFill>
                    <a:srgbClr val="C00000"/>
                  </a:solidFill>
                  <a:latin typeface="Arial" charset="0"/>
                </a:rPr>
                <a:t>Groups</a:t>
              </a:r>
              <a:endParaRPr lang="en-US" sz="2400" b="1">
                <a:solidFill>
                  <a:srgbClr val="C00000"/>
                </a:solidFill>
                <a:latin typeface="Arial" charset="0"/>
              </a:endParaRPr>
            </a:p>
          </p:txBody>
        </p:sp>
        <p:sp>
          <p:nvSpPr>
            <p:cNvPr id="9233" name="Text Box 31"/>
            <p:cNvSpPr txBox="1">
              <a:spLocks noChangeArrowheads="1"/>
            </p:cNvSpPr>
            <p:nvPr/>
          </p:nvSpPr>
          <p:spPr bwMode="auto">
            <a:xfrm>
              <a:off x="7648575" y="3713163"/>
              <a:ext cx="1227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r>
                <a:rPr lang="en-US" sz="2000" b="1">
                  <a:solidFill>
                    <a:srgbClr val="C00000"/>
                  </a:solidFill>
                  <a:latin typeface="Arial" charset="0"/>
                </a:rPr>
                <a:t>Units</a:t>
              </a:r>
              <a:endParaRPr lang="en-US" sz="2400" b="1">
                <a:solidFill>
                  <a:srgbClr val="C00000"/>
                </a:solidFill>
                <a:latin typeface="Arial" charset="0"/>
              </a:endParaRPr>
            </a:p>
          </p:txBody>
        </p:sp>
        <p:sp>
          <p:nvSpPr>
            <p:cNvPr id="9234" name="Text Box 32"/>
            <p:cNvSpPr txBox="1">
              <a:spLocks noChangeArrowheads="1"/>
            </p:cNvSpPr>
            <p:nvPr/>
          </p:nvSpPr>
          <p:spPr bwMode="auto">
            <a:xfrm>
              <a:off x="1841500" y="3492500"/>
              <a:ext cx="159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r" eaLnBrk="1" hangingPunct="1">
                <a:spcBef>
                  <a:spcPct val="50000"/>
                </a:spcBef>
              </a:pPr>
              <a:r>
                <a:rPr lang="en-US" sz="2000" b="1">
                  <a:solidFill>
                    <a:srgbClr val="C00000"/>
                  </a:solidFill>
                  <a:latin typeface="Arial" charset="0"/>
                </a:rPr>
                <a:t>Branches</a:t>
              </a:r>
              <a:endParaRPr lang="en-US" sz="2400" b="1">
                <a:solidFill>
                  <a:srgbClr val="C00000"/>
                </a:solidFill>
                <a:latin typeface="Arial" charset="0"/>
              </a:endParaRPr>
            </a:p>
          </p:txBody>
        </p:sp>
        <p:sp>
          <p:nvSpPr>
            <p:cNvPr id="9235" name="Text Box 33"/>
            <p:cNvSpPr txBox="1">
              <a:spLocks noChangeArrowheads="1"/>
            </p:cNvSpPr>
            <p:nvPr/>
          </p:nvSpPr>
          <p:spPr bwMode="auto">
            <a:xfrm>
              <a:off x="7648575" y="4746625"/>
              <a:ext cx="1495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r>
                <a:rPr lang="en-US" sz="2000" b="1">
                  <a:solidFill>
                    <a:srgbClr val="C00000"/>
                  </a:solidFill>
                  <a:latin typeface="Arial" charset="0"/>
                </a:rPr>
                <a:t>Single Resources</a:t>
              </a:r>
              <a:endParaRPr lang="en-US" sz="2400" b="1">
                <a:solidFill>
                  <a:srgbClr val="C00000"/>
                </a:solidFill>
                <a:latin typeface="Arial" charset="0"/>
              </a:endParaRPr>
            </a:p>
          </p:txBody>
        </p:sp>
        <p:sp>
          <p:nvSpPr>
            <p:cNvPr id="9236" name="Text Box 34"/>
            <p:cNvSpPr txBox="1">
              <a:spLocks noChangeArrowheads="1"/>
            </p:cNvSpPr>
            <p:nvPr/>
          </p:nvSpPr>
          <p:spPr bwMode="auto">
            <a:xfrm>
              <a:off x="6872288" y="223678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spcBef>
                  <a:spcPct val="50000"/>
                </a:spcBef>
              </a:pPr>
              <a:r>
                <a:rPr lang="en-US" sz="2000" b="1">
                  <a:solidFill>
                    <a:srgbClr val="C00000"/>
                  </a:solidFill>
                  <a:latin typeface="Arial" charset="0"/>
                </a:rPr>
                <a:t>Sections</a:t>
              </a:r>
              <a:endParaRPr lang="en-US" sz="2400" b="1">
                <a:solidFill>
                  <a:srgbClr val="C00000"/>
                </a:solidFill>
                <a:latin typeface="Arial" charset="0"/>
              </a:endParaRPr>
            </a:p>
          </p:txBody>
        </p:sp>
        <p:sp>
          <p:nvSpPr>
            <p:cNvPr id="9237" name="Text Box 35"/>
            <p:cNvSpPr txBox="1">
              <a:spLocks noChangeArrowheads="1"/>
            </p:cNvSpPr>
            <p:nvPr/>
          </p:nvSpPr>
          <p:spPr bwMode="auto">
            <a:xfrm>
              <a:off x="6364288" y="1414463"/>
              <a:ext cx="206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600" b="1" dirty="0">
                  <a:solidFill>
                    <a:srgbClr val="25387D"/>
                  </a:solidFill>
                  <a:latin typeface="Arial" charset="0"/>
                </a:rPr>
                <a:t>Incident Commander</a:t>
              </a:r>
            </a:p>
          </p:txBody>
        </p:sp>
        <p:sp>
          <p:nvSpPr>
            <p:cNvPr id="9238" name="Text Box 36"/>
            <p:cNvSpPr txBox="1">
              <a:spLocks noChangeArrowheads="1"/>
            </p:cNvSpPr>
            <p:nvPr/>
          </p:nvSpPr>
          <p:spPr bwMode="auto">
            <a:xfrm>
              <a:off x="6242050" y="2587625"/>
              <a:ext cx="252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1600" b="1" dirty="0">
                  <a:solidFill>
                    <a:srgbClr val="25387D"/>
                  </a:solidFill>
                  <a:latin typeface="Arial" charset="0"/>
                </a:rPr>
                <a:t>Operations Section Chief</a:t>
              </a:r>
            </a:p>
          </p:txBody>
        </p:sp>
        <p:pic>
          <p:nvPicPr>
            <p:cNvPr id="200741" name="Picture 37" descr="&quot;&quot;"/>
            <p:cNvPicPr>
              <a:picLocks noChangeAspect="1" noChangeArrowheads="1"/>
            </p:cNvPicPr>
            <p:nvPr/>
          </p:nvPicPr>
          <p:blipFill>
            <a:blip r:embed="rId2"/>
            <a:srcRect/>
            <a:stretch>
              <a:fillRect/>
            </a:stretch>
          </p:blipFill>
          <p:spPr bwMode="auto">
            <a:xfrm>
              <a:off x="6200775" y="3527425"/>
              <a:ext cx="1371600" cy="9429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200742" name="Picture 38" descr="&quot;&quot;"/>
            <p:cNvPicPr>
              <a:picLocks noChangeAspect="1" noChangeArrowheads="1"/>
            </p:cNvPicPr>
            <p:nvPr/>
          </p:nvPicPr>
          <p:blipFill>
            <a:blip r:embed="rId3"/>
            <a:srcRect/>
            <a:stretch>
              <a:fillRect/>
            </a:stretch>
          </p:blipFill>
          <p:spPr bwMode="auto">
            <a:xfrm>
              <a:off x="6200775" y="4670425"/>
              <a:ext cx="1343025" cy="9239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200743" name="Picture 39" descr="&quot;&quot;"/>
            <p:cNvPicPr>
              <a:picLocks noChangeAspect="1" noChangeArrowheads="1"/>
            </p:cNvPicPr>
            <p:nvPr/>
          </p:nvPicPr>
          <p:blipFill>
            <a:blip r:embed="rId4"/>
            <a:srcRect/>
            <a:stretch>
              <a:fillRect/>
            </a:stretch>
          </p:blipFill>
          <p:spPr bwMode="auto">
            <a:xfrm>
              <a:off x="2743200" y="4418013"/>
              <a:ext cx="1338263" cy="9239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9242" name="Text Box 40"/>
            <p:cNvSpPr txBox="1">
              <a:spLocks noChangeArrowheads="1"/>
            </p:cNvSpPr>
            <p:nvPr/>
          </p:nvSpPr>
          <p:spPr bwMode="auto">
            <a:xfrm>
              <a:off x="6705600" y="1101725"/>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spcBef>
                  <a:spcPct val="50000"/>
                </a:spcBef>
              </a:pPr>
              <a:r>
                <a:rPr lang="en-US" sz="2000" b="1">
                  <a:solidFill>
                    <a:srgbClr val="C00000"/>
                  </a:solidFill>
                  <a:latin typeface="Arial" charset="0"/>
                </a:rPr>
                <a:t>Command</a:t>
              </a:r>
              <a:endParaRPr lang="en-US" sz="2400" b="1">
                <a:solidFill>
                  <a:srgbClr val="C00000"/>
                </a:solidFill>
                <a:latin typeface="Arial" charset="0"/>
              </a:endParaRPr>
            </a:p>
          </p:txBody>
        </p:sp>
        <p:pic>
          <p:nvPicPr>
            <p:cNvPr id="200749" name="Picture 45" descr="&quot;&quot;"/>
            <p:cNvPicPr>
              <a:picLocks noChangeAspect="1" noChangeArrowheads="1"/>
            </p:cNvPicPr>
            <p:nvPr/>
          </p:nvPicPr>
          <p:blipFill>
            <a:blip r:embed="rId5"/>
            <a:srcRect/>
            <a:stretch>
              <a:fillRect/>
            </a:stretch>
          </p:blipFill>
          <p:spPr bwMode="auto">
            <a:xfrm>
              <a:off x="3505200" y="3194050"/>
              <a:ext cx="1371600" cy="9429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200753" name="Picture 49" descr="&quot;&quot;"/>
            <p:cNvPicPr>
              <a:picLocks noChangeAspect="1" noChangeArrowheads="1"/>
            </p:cNvPicPr>
            <p:nvPr/>
          </p:nvPicPr>
          <p:blipFill>
            <a:blip r:embed="rId6"/>
            <a:srcRect/>
            <a:stretch>
              <a:fillRect/>
            </a:stretch>
          </p:blipFill>
          <p:spPr bwMode="auto">
            <a:xfrm>
              <a:off x="4252913" y="4403725"/>
              <a:ext cx="1371600" cy="9429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9245" name="Picture 54" descr="&quot;&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0025" y="2052638"/>
              <a:ext cx="109537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46" name="Picture 29" descr="&quot;&quot;"/>
          <p:cNvPicPr>
            <a:picLocks noChangeAspect="1"/>
          </p:cNvPicPr>
          <p:nvPr/>
        </p:nvPicPr>
        <p:blipFill>
          <a:blip r:embed="rId8">
            <a:extLst>
              <a:ext uri="{28A0092B-C50C-407E-A947-70E740481C1C}">
                <a14:useLocalDpi xmlns:a14="http://schemas.microsoft.com/office/drawing/2010/main" val="0"/>
              </a:ext>
            </a:extLst>
          </a:blip>
          <a:srcRect b="3162"/>
          <a:stretch>
            <a:fillRect/>
          </a:stretch>
        </p:blipFill>
        <p:spPr bwMode="auto">
          <a:xfrm>
            <a:off x="5461000" y="1062038"/>
            <a:ext cx="8239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spect="1" noChangeArrowheads="1"/>
          </p:cNvSpPr>
          <p:nvPr>
            <p:ph type="title"/>
          </p:nvPr>
        </p:nvSpPr>
        <p:spPr>
          <a:noFill/>
        </p:spPr>
        <p:txBody>
          <a:bodyPr/>
          <a:lstStyle/>
          <a:p>
            <a:pPr eaLnBrk="1" hangingPunct="1"/>
            <a:r>
              <a:rPr lang="en-US" dirty="0" smtClean="0"/>
              <a:t>ICS Supervisory Position Titles</a:t>
            </a:r>
          </a:p>
        </p:txBody>
      </p:sp>
      <p:graphicFrame>
        <p:nvGraphicFramePr>
          <p:cNvPr id="201734" name="Group 6" descr="Organizational Level&#10;Incident Command&#10;Command Staff&#10;General Staff (Section)&#10;Branch&#10;Division/Group&#10;Unit&#10;Strike Team/Task Force&#10;&#10;Supervisor Title&#10;Incident Commander&#10;Officer&#10;Chief&#10;Director&#10;Supervisor&#10;Leader&#10;Leader&#10;&#10;Support Position Title&#10;Deputy&#10;Assistant&#10;Deputy&#10;Deputy&#10;N/A&#10;Manager&#10;Single Resource Boss&#10;"/>
          <p:cNvGraphicFramePr>
            <a:graphicFrameLocks noGrp="1"/>
          </p:cNvGraphicFramePr>
          <p:nvPr>
            <p:extLst>
              <p:ext uri="{D42A27DB-BD31-4B8C-83A1-F6EECF244321}">
                <p14:modId xmlns:p14="http://schemas.microsoft.com/office/powerpoint/2010/main" val="567509445"/>
              </p:ext>
            </p:extLst>
          </p:nvPr>
        </p:nvGraphicFramePr>
        <p:xfrm>
          <a:off x="558800" y="1517650"/>
          <a:ext cx="8153400" cy="3052765"/>
        </p:xfrm>
        <a:graphic>
          <a:graphicData uri="http://schemas.openxmlformats.org/drawingml/2006/table">
            <a:tbl>
              <a:tblPr/>
              <a:tblGrid>
                <a:gridCol w="2717800"/>
                <a:gridCol w="2717800"/>
                <a:gridCol w="2717800"/>
              </a:tblGrid>
              <a:tr h="4285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Organizational Level</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solidFill>
                      <a:srgbClr val="1D3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Supervisor Title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solidFill>
                      <a:srgbClr val="1D3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Support Position Title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solidFill>
                      <a:srgbClr val="1D3B59"/>
                    </a:solidFill>
                  </a:tcPr>
                </a:tc>
              </a:tr>
              <a:tr h="374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Incident Command</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Incident Commander</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Deputy</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r>
              <a:tr h="374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Command Staff</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Officer</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Assistant</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r>
              <a:tr h="374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General Staff (Section)</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Chief</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Deputy</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r>
              <a:tr h="374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Branch</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Director</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Deputy</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r>
              <a:tr h="374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Division/Group</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Supervisor</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N/A</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r>
              <a:tr h="374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Unit</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Leader</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Manager</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r>
              <a:tr h="374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Strike Team/Task Force</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Leader</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Arial" charset="0"/>
                          <a:cs typeface="Arial" charset="0"/>
                        </a:rPr>
                        <a:t>Single Resource Boss</a:t>
                      </a:r>
                    </a:p>
                  </a:txBody>
                  <a:tcPr marT="45717" marB="45717" horzOverflow="overflow">
                    <a:lnL w="12700" cap="flat" cmpd="sng" algn="ctr">
                      <a:solidFill>
                        <a:srgbClr val="25387D"/>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spect="1" noChangeArrowheads="1"/>
          </p:cNvSpPr>
          <p:nvPr>
            <p:ph type="title"/>
          </p:nvPr>
        </p:nvSpPr>
        <p:spPr/>
        <p:txBody>
          <a:bodyPr/>
          <a:lstStyle/>
          <a:p>
            <a:pPr eaLnBrk="1" hangingPunct="1"/>
            <a:r>
              <a:rPr lang="en-US" smtClean="0"/>
              <a:t>ICS Section Chiefs and Deputies</a:t>
            </a:r>
          </a:p>
        </p:txBody>
      </p:sp>
      <p:sp>
        <p:nvSpPr>
          <p:cNvPr id="11267" name="Rectangle 4"/>
          <p:cNvSpPr>
            <a:spLocks noGrp="1" noChangeArrowheads="1"/>
          </p:cNvSpPr>
          <p:nvPr>
            <p:ph idx="1"/>
          </p:nvPr>
        </p:nvSpPr>
        <p:spPr>
          <a:xfrm>
            <a:off x="457200" y="1068388"/>
            <a:ext cx="4122738" cy="4646612"/>
          </a:xfrm>
        </p:spPr>
        <p:txBody>
          <a:bodyPr/>
          <a:lstStyle/>
          <a:p>
            <a:pPr lvl="1" eaLnBrk="1" hangingPunct="1"/>
            <a:r>
              <a:rPr lang="en-US" smtClean="0"/>
              <a:t>Section Chiefs may have one or more deputies.</a:t>
            </a:r>
          </a:p>
          <a:p>
            <a:pPr lvl="1" eaLnBrk="1" hangingPunct="1"/>
            <a:r>
              <a:rPr lang="en-US" smtClean="0"/>
              <a:t>Deputies must be </a:t>
            </a:r>
            <a:br>
              <a:rPr lang="en-US" smtClean="0"/>
            </a:br>
            <a:r>
              <a:rPr lang="en-US" smtClean="0"/>
              <a:t>as proficient and qualified as the Section Chief.</a:t>
            </a:r>
          </a:p>
        </p:txBody>
      </p:sp>
      <p:cxnSp>
        <p:nvCxnSpPr>
          <p:cNvPr id="11268" name="AutoShape 5"/>
          <p:cNvCxnSpPr>
            <a:cxnSpLocks noChangeShapeType="1"/>
          </p:cNvCxnSpPr>
          <p:nvPr/>
        </p:nvCxnSpPr>
        <p:spPr bwMode="auto">
          <a:xfrm rot="-5400000">
            <a:off x="6460332" y="1670844"/>
            <a:ext cx="57150" cy="1741487"/>
          </a:xfrm>
          <a:prstGeom prst="bentConnector3">
            <a:avLst>
              <a:gd name="adj1" fmla="val 614287"/>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cxnSp>
        <p:nvCxnSpPr>
          <p:cNvPr id="11269" name="AutoShape 6"/>
          <p:cNvCxnSpPr>
            <a:cxnSpLocks noChangeShapeType="1"/>
          </p:cNvCxnSpPr>
          <p:nvPr/>
        </p:nvCxnSpPr>
        <p:spPr bwMode="auto">
          <a:xfrm rot="5400000" flipV="1">
            <a:off x="7308850" y="2894013"/>
            <a:ext cx="1588" cy="1452562"/>
          </a:xfrm>
          <a:prstGeom prst="bentConnector3">
            <a:avLst>
              <a:gd name="adj1" fmla="val -17200009"/>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11270" name="Line 7"/>
          <p:cNvSpPr>
            <a:spLocks noChangeShapeType="1"/>
          </p:cNvSpPr>
          <p:nvPr/>
        </p:nvSpPr>
        <p:spPr bwMode="auto">
          <a:xfrm flipV="1">
            <a:off x="6481763" y="1881188"/>
            <a:ext cx="0" cy="33020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8"/>
          <p:cNvSpPr>
            <a:spLocks noChangeShapeType="1"/>
          </p:cNvSpPr>
          <p:nvPr/>
        </p:nvSpPr>
        <p:spPr bwMode="auto">
          <a:xfrm flipV="1">
            <a:off x="7348538" y="2987675"/>
            <a:ext cx="0" cy="358775"/>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2" name="Group 12" descr="Small Org chart with Section Chief at top, and two deputies below."/>
          <p:cNvGrpSpPr>
            <a:grpSpLocks/>
          </p:cNvGrpSpPr>
          <p:nvPr/>
        </p:nvGrpSpPr>
        <p:grpSpPr bwMode="auto">
          <a:xfrm>
            <a:off x="4986338" y="1243013"/>
            <a:ext cx="3651250" cy="2868612"/>
            <a:chOff x="4987039" y="1243013"/>
            <a:chExt cx="3650549" cy="2868612"/>
          </a:xfrm>
        </p:grpSpPr>
        <p:sp>
          <p:nvSpPr>
            <p:cNvPr id="202761" name="AutoShape 9"/>
            <p:cNvSpPr>
              <a:spLocks noChangeArrowheads="1"/>
            </p:cNvSpPr>
            <p:nvPr/>
          </p:nvSpPr>
          <p:spPr bwMode="auto">
            <a:xfrm>
              <a:off x="5694928" y="1243013"/>
              <a:ext cx="1684014" cy="757237"/>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2400" b="1" dirty="0">
                  <a:solidFill>
                    <a:srgbClr val="1D3B59"/>
                  </a:solidFill>
                  <a:latin typeface="Arial" charset="0"/>
                </a:rPr>
                <a:t>Chief</a:t>
              </a:r>
              <a:endParaRPr lang="en-US" sz="2400" b="1" dirty="0">
                <a:latin typeface="Arial" charset="0"/>
              </a:endParaRPr>
            </a:p>
          </p:txBody>
        </p:sp>
        <p:sp>
          <p:nvSpPr>
            <p:cNvPr id="202762" name="AutoShape 10"/>
            <p:cNvSpPr>
              <a:spLocks noChangeArrowheads="1"/>
            </p:cNvSpPr>
            <p:nvPr/>
          </p:nvSpPr>
          <p:spPr bwMode="auto">
            <a:xfrm>
              <a:off x="4987039" y="2378075"/>
              <a:ext cx="1391970" cy="684213"/>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r>
                <a:rPr lang="en-US" sz="2400" b="1" dirty="0">
                  <a:solidFill>
                    <a:srgbClr val="1D3B59"/>
                  </a:solidFill>
                  <a:latin typeface="Arial" charset="0"/>
                </a:rPr>
                <a:t>Deputy</a:t>
              </a:r>
              <a:endParaRPr lang="en-US" sz="2400" b="1" dirty="0">
                <a:latin typeface="Arial" charset="0"/>
              </a:endParaRPr>
            </a:p>
          </p:txBody>
        </p:sp>
        <p:sp>
          <p:nvSpPr>
            <p:cNvPr id="202763" name="AutoShape 11"/>
            <p:cNvSpPr>
              <a:spLocks noChangeArrowheads="1"/>
            </p:cNvSpPr>
            <p:nvPr/>
          </p:nvSpPr>
          <p:spPr bwMode="auto">
            <a:xfrm>
              <a:off x="6671053" y="2378075"/>
              <a:ext cx="1391971" cy="684213"/>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r>
                <a:rPr lang="en-US" sz="2400" b="1" dirty="0">
                  <a:solidFill>
                    <a:srgbClr val="1D3B59"/>
                  </a:solidFill>
                  <a:latin typeface="Arial" charset="0"/>
                </a:rPr>
                <a:t>Deputy</a:t>
              </a:r>
              <a:endParaRPr lang="en-US" sz="2400" b="1" dirty="0">
                <a:latin typeface="Arial" charset="0"/>
              </a:endParaRPr>
            </a:p>
          </p:txBody>
        </p:sp>
        <p:sp>
          <p:nvSpPr>
            <p:cNvPr id="202764" name="AutoShape 12"/>
            <p:cNvSpPr>
              <a:spLocks noChangeArrowheads="1"/>
            </p:cNvSpPr>
            <p:nvPr/>
          </p:nvSpPr>
          <p:spPr bwMode="auto">
            <a:xfrm>
              <a:off x="6072681" y="3427413"/>
              <a:ext cx="1147542" cy="684212"/>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300" b="1" dirty="0">
                <a:latin typeface="Arial" charset="0"/>
              </a:endParaRPr>
            </a:p>
          </p:txBody>
        </p:sp>
        <p:sp>
          <p:nvSpPr>
            <p:cNvPr id="202765" name="AutoShape 13"/>
            <p:cNvSpPr>
              <a:spLocks noChangeArrowheads="1"/>
            </p:cNvSpPr>
            <p:nvPr/>
          </p:nvSpPr>
          <p:spPr bwMode="auto">
            <a:xfrm>
              <a:off x="7490045" y="3427413"/>
              <a:ext cx="1147543" cy="684212"/>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3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spect="1" noChangeArrowheads="1"/>
          </p:cNvSpPr>
          <p:nvPr>
            <p:ph type="title"/>
          </p:nvPr>
        </p:nvSpPr>
        <p:spPr/>
        <p:txBody>
          <a:bodyPr/>
          <a:lstStyle/>
          <a:p>
            <a:pPr eaLnBrk="1" hangingPunct="1"/>
            <a:r>
              <a:rPr lang="en-US" dirty="0" smtClean="0"/>
              <a:t>Increasing Interagency Coordination</a:t>
            </a:r>
          </a:p>
        </p:txBody>
      </p:sp>
      <p:sp>
        <p:nvSpPr>
          <p:cNvPr id="13315" name="Rectangle 4"/>
          <p:cNvSpPr>
            <a:spLocks noGrp="1" noChangeArrowheads="1"/>
          </p:cNvSpPr>
          <p:nvPr>
            <p:ph idx="1"/>
          </p:nvPr>
        </p:nvSpPr>
        <p:spPr>
          <a:xfrm>
            <a:off x="457200" y="1068388"/>
            <a:ext cx="4432300" cy="4646612"/>
          </a:xfrm>
        </p:spPr>
        <p:txBody>
          <a:bodyPr/>
          <a:lstStyle/>
          <a:p>
            <a:pPr eaLnBrk="1" hangingPunct="1"/>
            <a:r>
              <a:rPr lang="en-US" smtClean="0"/>
              <a:t>When an incident involves multiple organizations, assigning Deputies from other organizations can increase interagency coordination. </a:t>
            </a:r>
          </a:p>
        </p:txBody>
      </p:sp>
      <p:grpSp>
        <p:nvGrpSpPr>
          <p:cNvPr id="13316" name="Group 5" descr="Org chart with Incident Commander at top, then Operations Section Chief, followed by the Deputy Operations Section Chief."/>
          <p:cNvGrpSpPr>
            <a:grpSpLocks/>
          </p:cNvGrpSpPr>
          <p:nvPr/>
        </p:nvGrpSpPr>
        <p:grpSpPr bwMode="auto">
          <a:xfrm>
            <a:off x="5554663" y="1284288"/>
            <a:ext cx="2478087" cy="3287712"/>
            <a:chOff x="2231" y="1834"/>
            <a:chExt cx="1561" cy="1527"/>
          </a:xfrm>
        </p:grpSpPr>
        <p:cxnSp>
          <p:nvCxnSpPr>
            <p:cNvPr id="13317" name="AutoShape 6"/>
            <p:cNvCxnSpPr>
              <a:cxnSpLocks noChangeShapeType="1"/>
              <a:stCxn id="203785" idx="1"/>
              <a:endCxn id="203784" idx="3"/>
            </p:cNvCxnSpPr>
            <p:nvPr/>
          </p:nvCxnSpPr>
          <p:spPr bwMode="auto">
            <a:xfrm rot="5400000" flipH="1" flipV="1">
              <a:off x="2637" y="2615"/>
              <a:ext cx="701" cy="1"/>
            </a:xfrm>
            <a:prstGeom prst="straightConnector1">
              <a:avLst/>
            </a:prstGeom>
            <a:noFill/>
            <a:ln w="22225">
              <a:solidFill>
                <a:srgbClr val="25387D"/>
              </a:solidFill>
              <a:round/>
              <a:headEnd/>
              <a:tailEnd/>
            </a:ln>
            <a:extLst>
              <a:ext uri="{909E8E84-426E-40DD-AFC4-6F175D3DCCD1}">
                <a14:hiddenFill xmlns:a14="http://schemas.microsoft.com/office/drawing/2010/main">
                  <a:noFill/>
                </a14:hiddenFill>
              </a:ext>
            </a:extLst>
          </p:spPr>
        </p:cxnSp>
        <p:sp>
          <p:nvSpPr>
            <p:cNvPr id="203783" name="AutoShape 7"/>
            <p:cNvSpPr>
              <a:spLocks noChangeArrowheads="1"/>
            </p:cNvSpPr>
            <p:nvPr/>
          </p:nvSpPr>
          <p:spPr bwMode="auto">
            <a:xfrm>
              <a:off x="2231" y="2370"/>
              <a:ext cx="1561" cy="431"/>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2000" b="1" dirty="0">
                  <a:solidFill>
                    <a:srgbClr val="1D3B59"/>
                  </a:solidFill>
                  <a:latin typeface="Arial" charset="0"/>
                </a:rPr>
                <a:t>Operations</a:t>
              </a:r>
            </a:p>
            <a:p>
              <a:pPr algn="ctr">
                <a:lnSpc>
                  <a:spcPct val="85000"/>
                </a:lnSpc>
                <a:defRPr/>
              </a:pPr>
              <a:r>
                <a:rPr lang="en-US" sz="2000" b="1" dirty="0">
                  <a:solidFill>
                    <a:srgbClr val="1D3B59"/>
                  </a:solidFill>
                  <a:latin typeface="Arial" charset="0"/>
                </a:rPr>
                <a:t>Section Chief</a:t>
              </a:r>
              <a:endParaRPr lang="en-US" sz="2000" b="1" dirty="0">
                <a:latin typeface="Arial" charset="0"/>
              </a:endParaRPr>
            </a:p>
          </p:txBody>
        </p:sp>
        <p:sp>
          <p:nvSpPr>
            <p:cNvPr id="203784" name="AutoShape 8"/>
            <p:cNvSpPr>
              <a:spLocks noChangeArrowheads="1"/>
            </p:cNvSpPr>
            <p:nvPr/>
          </p:nvSpPr>
          <p:spPr bwMode="auto">
            <a:xfrm>
              <a:off x="2231" y="1834"/>
              <a:ext cx="1561" cy="431"/>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2000" b="1" dirty="0">
                  <a:solidFill>
                    <a:srgbClr val="1D3B59"/>
                  </a:solidFill>
                  <a:latin typeface="Arial" charset="0"/>
                </a:rPr>
                <a:t>Incident</a:t>
              </a:r>
            </a:p>
            <a:p>
              <a:pPr algn="ctr">
                <a:lnSpc>
                  <a:spcPct val="85000"/>
                </a:lnSpc>
                <a:defRPr/>
              </a:pPr>
              <a:r>
                <a:rPr lang="en-US" sz="2000" b="1" dirty="0">
                  <a:solidFill>
                    <a:srgbClr val="1D3B59"/>
                  </a:solidFill>
                  <a:latin typeface="Arial" charset="0"/>
                </a:rPr>
                <a:t>Commander</a:t>
              </a:r>
              <a:endParaRPr lang="en-US" sz="2000" b="1" dirty="0">
                <a:latin typeface="Arial" charset="0"/>
              </a:endParaRPr>
            </a:p>
          </p:txBody>
        </p:sp>
        <p:sp>
          <p:nvSpPr>
            <p:cNvPr id="203785" name="AutoShape 9"/>
            <p:cNvSpPr>
              <a:spLocks noChangeArrowheads="1"/>
            </p:cNvSpPr>
            <p:nvPr/>
          </p:nvSpPr>
          <p:spPr bwMode="auto">
            <a:xfrm>
              <a:off x="2231" y="2930"/>
              <a:ext cx="1561" cy="431"/>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2000" b="1" dirty="0">
                  <a:solidFill>
                    <a:srgbClr val="1D3B59"/>
                  </a:solidFill>
                  <a:latin typeface="Arial" charset="0"/>
                </a:rPr>
                <a:t>Deputy Operations</a:t>
              </a:r>
            </a:p>
            <a:p>
              <a:pPr algn="ctr">
                <a:lnSpc>
                  <a:spcPct val="85000"/>
                </a:lnSpc>
                <a:defRPr/>
              </a:pPr>
              <a:r>
                <a:rPr lang="en-US" sz="2000" b="1" dirty="0">
                  <a:solidFill>
                    <a:srgbClr val="1D3B59"/>
                  </a:solidFill>
                  <a:latin typeface="Arial" charset="0"/>
                </a:rPr>
                <a:t>Section Chief</a:t>
              </a:r>
              <a:endParaRPr lang="en-US" sz="2000" b="1" dirty="0">
                <a:latin typeface="Arial" charset="0"/>
              </a:endParaRPr>
            </a:p>
          </p:txBody>
        </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pPr eaLnBrk="1" hangingPunct="1"/>
            <a:r>
              <a:rPr lang="en-US" smtClean="0"/>
              <a:t>Operations Section:  Major Activities</a:t>
            </a:r>
          </a:p>
        </p:txBody>
      </p:sp>
      <p:sp>
        <p:nvSpPr>
          <p:cNvPr id="14339" name="Rectangle 4"/>
          <p:cNvSpPr>
            <a:spLocks noGrp="1" noChangeArrowheads="1"/>
          </p:cNvSpPr>
          <p:nvPr>
            <p:ph idx="1"/>
          </p:nvPr>
        </p:nvSpPr>
        <p:spPr>
          <a:xfrm>
            <a:off x="457200" y="1068388"/>
            <a:ext cx="5105400" cy="4646612"/>
          </a:xfrm>
        </p:spPr>
        <p:txBody>
          <a:bodyPr/>
          <a:lstStyle/>
          <a:p>
            <a:pPr lvl="1" eaLnBrk="1" hangingPunct="1"/>
            <a:r>
              <a:rPr lang="en-US" sz="2400" smtClean="0"/>
              <a:t>Directs and coordinates all incident tactical operations.</a:t>
            </a:r>
          </a:p>
          <a:p>
            <a:pPr lvl="1" eaLnBrk="1" hangingPunct="1"/>
            <a:r>
              <a:rPr lang="en-US" sz="2400" smtClean="0"/>
              <a:t>Is typically one of the first organizations to be assigned to the incident.</a:t>
            </a:r>
          </a:p>
          <a:p>
            <a:pPr lvl="1" eaLnBrk="1" hangingPunct="1"/>
            <a:r>
              <a:rPr lang="en-US" sz="2400" smtClean="0"/>
              <a:t>Expands from the bottom up. </a:t>
            </a:r>
          </a:p>
          <a:p>
            <a:pPr lvl="1" eaLnBrk="1" hangingPunct="1"/>
            <a:r>
              <a:rPr lang="en-US" sz="2400" smtClean="0"/>
              <a:t>Has the most incident resources.</a:t>
            </a:r>
          </a:p>
          <a:p>
            <a:pPr lvl="1" eaLnBrk="1" hangingPunct="1"/>
            <a:r>
              <a:rPr lang="en-US" sz="2400" smtClean="0"/>
              <a:t>May have Staging Areas and special organizations.</a:t>
            </a:r>
          </a:p>
        </p:txBody>
      </p:sp>
      <p:grpSp>
        <p:nvGrpSpPr>
          <p:cNvPr id="14340" name="Group 5" descr="Org chart &#10;Top Row:  Incident Commander &#10;Second Row:  Operations Section Chief (highlighted)&#10;Third Row:  Staging Area&#10;Fourth Row:  Rescue Group and Investigation Group "/>
          <p:cNvGrpSpPr>
            <a:grpSpLocks/>
          </p:cNvGrpSpPr>
          <p:nvPr/>
        </p:nvGrpSpPr>
        <p:grpSpPr bwMode="auto">
          <a:xfrm>
            <a:off x="5876925" y="1295400"/>
            <a:ext cx="2971800" cy="2895600"/>
            <a:chOff x="3702" y="816"/>
            <a:chExt cx="1872" cy="1824"/>
          </a:xfrm>
        </p:grpSpPr>
        <p:cxnSp>
          <p:nvCxnSpPr>
            <p:cNvPr id="14341" name="AutoShape 6"/>
            <p:cNvCxnSpPr>
              <a:cxnSpLocks noChangeShapeType="1"/>
              <a:stCxn id="205831" idx="1"/>
            </p:cNvCxnSpPr>
            <p:nvPr/>
          </p:nvCxnSpPr>
          <p:spPr bwMode="auto">
            <a:xfrm rot="5400000" flipV="1">
              <a:off x="4687" y="1896"/>
              <a:ext cx="40" cy="932"/>
            </a:xfrm>
            <a:prstGeom prst="bentConnector4">
              <a:avLst>
                <a:gd name="adj1" fmla="val -455000"/>
                <a:gd name="adj2" fmla="val 99676"/>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05831" name="AutoShape 7"/>
            <p:cNvSpPr>
              <a:spLocks noChangeArrowheads="1"/>
            </p:cNvSpPr>
            <p:nvPr/>
          </p:nvSpPr>
          <p:spPr bwMode="auto">
            <a:xfrm>
              <a:off x="3840" y="2304"/>
              <a:ext cx="840" cy="336"/>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latin typeface="Arial" charset="0"/>
                </a:rPr>
                <a:t>Rescue</a:t>
              </a:r>
            </a:p>
            <a:p>
              <a:pPr algn="ctr">
                <a:lnSpc>
                  <a:spcPct val="85000"/>
                </a:lnSpc>
                <a:defRPr/>
              </a:pPr>
              <a:r>
                <a:rPr lang="en-US" sz="1200" b="1" dirty="0">
                  <a:solidFill>
                    <a:srgbClr val="1D3B59"/>
                  </a:solidFill>
                  <a:latin typeface="Arial" charset="0"/>
                </a:rPr>
                <a:t>Group</a:t>
              </a:r>
              <a:endParaRPr lang="en-US" sz="1200" b="1" dirty="0">
                <a:solidFill>
                  <a:schemeClr val="bg1"/>
                </a:solidFill>
                <a:latin typeface="Arial" charset="0"/>
              </a:endParaRPr>
            </a:p>
          </p:txBody>
        </p:sp>
        <p:sp>
          <p:nvSpPr>
            <p:cNvPr id="205832" name="AutoShape 8"/>
            <p:cNvSpPr>
              <a:spLocks noChangeArrowheads="1"/>
            </p:cNvSpPr>
            <p:nvPr/>
          </p:nvSpPr>
          <p:spPr bwMode="auto">
            <a:xfrm>
              <a:off x="4734" y="2304"/>
              <a:ext cx="840" cy="336"/>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latin typeface="Arial" charset="0"/>
                </a:rPr>
                <a:t>Investigation</a:t>
              </a:r>
            </a:p>
            <a:p>
              <a:pPr algn="ctr">
                <a:lnSpc>
                  <a:spcPct val="85000"/>
                </a:lnSpc>
                <a:defRPr/>
              </a:pPr>
              <a:r>
                <a:rPr lang="en-US" sz="1200" b="1" dirty="0">
                  <a:solidFill>
                    <a:srgbClr val="1D3B59"/>
                  </a:solidFill>
                  <a:latin typeface="Arial" charset="0"/>
                </a:rPr>
                <a:t>Group</a:t>
              </a:r>
              <a:endParaRPr lang="en-US" sz="1200" b="1" dirty="0">
                <a:solidFill>
                  <a:schemeClr val="bg1"/>
                </a:solidFill>
                <a:latin typeface="Arial" charset="0"/>
              </a:endParaRPr>
            </a:p>
          </p:txBody>
        </p:sp>
        <p:sp>
          <p:nvSpPr>
            <p:cNvPr id="14344" name="Line 9"/>
            <p:cNvSpPr>
              <a:spLocks noChangeShapeType="1"/>
            </p:cNvSpPr>
            <p:nvPr/>
          </p:nvSpPr>
          <p:spPr bwMode="auto">
            <a:xfrm flipV="1">
              <a:off x="4710" y="960"/>
              <a:ext cx="0" cy="120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34" name="AutoShape 10"/>
            <p:cNvSpPr>
              <a:spLocks noChangeArrowheads="1"/>
            </p:cNvSpPr>
            <p:nvPr/>
          </p:nvSpPr>
          <p:spPr bwMode="gray">
            <a:xfrm>
              <a:off x="4206" y="1296"/>
              <a:ext cx="981" cy="336"/>
            </a:xfrm>
            <a:prstGeom prst="cube">
              <a:avLst>
                <a:gd name="adj" fmla="val 11310"/>
              </a:avLst>
            </a:prstGeom>
            <a:solidFill>
              <a:srgbClr val="25387D"/>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chemeClr val="bg1"/>
                  </a:solidFill>
                  <a:latin typeface="Arial" charset="0"/>
                </a:rPr>
                <a:t>Operations</a:t>
              </a:r>
            </a:p>
            <a:p>
              <a:pPr algn="ctr">
                <a:lnSpc>
                  <a:spcPct val="85000"/>
                </a:lnSpc>
                <a:defRPr/>
              </a:pPr>
              <a:r>
                <a:rPr lang="en-US" sz="1200" b="1" dirty="0">
                  <a:solidFill>
                    <a:schemeClr val="bg1"/>
                  </a:solidFill>
                  <a:latin typeface="Arial" charset="0"/>
                </a:rPr>
                <a:t>Section</a:t>
              </a:r>
            </a:p>
          </p:txBody>
        </p:sp>
        <p:sp>
          <p:nvSpPr>
            <p:cNvPr id="14346" name="Line 11"/>
            <p:cNvSpPr>
              <a:spLocks noChangeShapeType="1"/>
            </p:cNvSpPr>
            <p:nvPr/>
          </p:nvSpPr>
          <p:spPr bwMode="auto">
            <a:xfrm>
              <a:off x="4374" y="1824"/>
              <a:ext cx="336" cy="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36" name="AutoShape 12"/>
            <p:cNvSpPr>
              <a:spLocks noChangeArrowheads="1"/>
            </p:cNvSpPr>
            <p:nvPr/>
          </p:nvSpPr>
          <p:spPr bwMode="auto">
            <a:xfrm>
              <a:off x="3702" y="1680"/>
              <a:ext cx="789" cy="336"/>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latin typeface="Arial" charset="0"/>
                </a:rPr>
                <a:t>Staging </a:t>
              </a:r>
              <a:br>
                <a:rPr lang="en-US" sz="1200" b="1" dirty="0">
                  <a:solidFill>
                    <a:srgbClr val="1D3B59"/>
                  </a:solidFill>
                  <a:latin typeface="Arial" charset="0"/>
                </a:rPr>
              </a:br>
              <a:r>
                <a:rPr lang="en-US" sz="1200" b="1" dirty="0">
                  <a:solidFill>
                    <a:srgbClr val="1D3B59"/>
                  </a:solidFill>
                  <a:latin typeface="Arial" charset="0"/>
                </a:rPr>
                <a:t>Area</a:t>
              </a:r>
            </a:p>
          </p:txBody>
        </p:sp>
        <p:sp>
          <p:nvSpPr>
            <p:cNvPr id="205837" name="AutoShape 13"/>
            <p:cNvSpPr>
              <a:spLocks noChangeArrowheads="1"/>
            </p:cNvSpPr>
            <p:nvPr/>
          </p:nvSpPr>
          <p:spPr bwMode="auto">
            <a:xfrm>
              <a:off x="4230" y="816"/>
              <a:ext cx="981" cy="336"/>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latin typeface="Arial" charset="0"/>
                </a:rPr>
                <a:t>Incident</a:t>
              </a:r>
            </a:p>
            <a:p>
              <a:pPr algn="ctr">
                <a:lnSpc>
                  <a:spcPct val="85000"/>
                </a:lnSpc>
                <a:defRPr/>
              </a:pPr>
              <a:r>
                <a:rPr lang="en-US" sz="1200" b="1" dirty="0">
                  <a:solidFill>
                    <a:srgbClr val="1D3B59"/>
                  </a:solidFill>
                  <a:latin typeface="Arial" charset="0"/>
                </a:rPr>
                <a:t>Command</a:t>
              </a:r>
              <a:endParaRPr lang="en-US" sz="1200" b="1" dirty="0">
                <a:solidFill>
                  <a:schemeClr val="bg1"/>
                </a:solidFill>
                <a:latin typeface="Arial" charset="0"/>
              </a:endParaRPr>
            </a:p>
          </p:txBody>
        </p:sp>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spect="1" noChangeArrowheads="1"/>
          </p:cNvSpPr>
          <p:nvPr>
            <p:ph type="title"/>
          </p:nvPr>
        </p:nvSpPr>
        <p:spPr/>
        <p:txBody>
          <a:bodyPr/>
          <a:lstStyle/>
          <a:p>
            <a:pPr eaLnBrk="1" hangingPunct="1"/>
            <a:r>
              <a:rPr lang="en-US" smtClean="0"/>
              <a:t>Operations:  Single Resources</a:t>
            </a:r>
          </a:p>
        </p:txBody>
      </p:sp>
      <p:sp>
        <p:nvSpPr>
          <p:cNvPr id="15363" name="Rectangle 4"/>
          <p:cNvSpPr>
            <a:spLocks noGrp="1" noChangeArrowheads="1"/>
          </p:cNvSpPr>
          <p:nvPr>
            <p:ph idx="1"/>
          </p:nvPr>
        </p:nvSpPr>
        <p:spPr>
          <a:xfrm>
            <a:off x="457200" y="1068388"/>
            <a:ext cx="8229600" cy="1509712"/>
          </a:xfrm>
        </p:spPr>
        <p:txBody>
          <a:bodyPr/>
          <a:lstStyle/>
          <a:p>
            <a:pPr eaLnBrk="1" hangingPunct="1"/>
            <a:r>
              <a:rPr lang="en-US" smtClean="0"/>
              <a:t>On a smaller incident, the Operations Section may be comprised of an Operations Section Chief and single resources.</a:t>
            </a:r>
          </a:p>
          <a:p>
            <a:pPr eaLnBrk="1" hangingPunct="1"/>
            <a:endParaRPr lang="en-US" smtClean="0"/>
          </a:p>
        </p:txBody>
      </p:sp>
      <p:grpSp>
        <p:nvGrpSpPr>
          <p:cNvPr id="15364" name="Group 11" descr="Operations Org Chart&#10;&#10;Top Row:  Operations Section Chief&#10;Second Row:  Industrial Hygienist, Facility Engineer, and IT Specialist."/>
          <p:cNvGrpSpPr>
            <a:grpSpLocks/>
          </p:cNvGrpSpPr>
          <p:nvPr/>
        </p:nvGrpSpPr>
        <p:grpSpPr bwMode="auto">
          <a:xfrm>
            <a:off x="1079500" y="3048000"/>
            <a:ext cx="6934200" cy="1447800"/>
            <a:chOff x="1079500" y="3048000"/>
            <a:chExt cx="6934200" cy="1447800"/>
          </a:xfrm>
        </p:grpSpPr>
        <p:sp>
          <p:nvSpPr>
            <p:cNvPr id="15365" name="Line 11"/>
            <p:cNvSpPr>
              <a:spLocks noChangeShapeType="1"/>
            </p:cNvSpPr>
            <p:nvPr/>
          </p:nvSpPr>
          <p:spPr bwMode="auto">
            <a:xfrm flipV="1">
              <a:off x="4508500" y="3717925"/>
              <a:ext cx="0" cy="53340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366" name="Group 11"/>
            <p:cNvGrpSpPr>
              <a:grpSpLocks/>
            </p:cNvGrpSpPr>
            <p:nvPr/>
          </p:nvGrpSpPr>
          <p:grpSpPr bwMode="auto">
            <a:xfrm>
              <a:off x="1079500" y="3048000"/>
              <a:ext cx="6934200" cy="1447800"/>
              <a:chOff x="1079500" y="3048000"/>
              <a:chExt cx="6934200" cy="1447800"/>
            </a:xfrm>
          </p:grpSpPr>
          <p:sp>
            <p:nvSpPr>
              <p:cNvPr id="15367" name="Line 6"/>
              <p:cNvSpPr>
                <a:spLocks noChangeShapeType="1"/>
              </p:cNvSpPr>
              <p:nvPr/>
            </p:nvSpPr>
            <p:spPr bwMode="auto">
              <a:xfrm flipV="1">
                <a:off x="4508500" y="3200400"/>
                <a:ext cx="0" cy="533400"/>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879" name="AutoShape 7"/>
              <p:cNvSpPr>
                <a:spLocks noChangeArrowheads="1"/>
              </p:cNvSpPr>
              <p:nvPr/>
            </p:nvSpPr>
            <p:spPr bwMode="auto">
              <a:xfrm>
                <a:off x="1079500" y="3962400"/>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Industrial</a:t>
                </a:r>
                <a:br>
                  <a:rPr lang="en-US" sz="1400" b="1" dirty="0">
                    <a:solidFill>
                      <a:srgbClr val="1D3B59"/>
                    </a:solidFill>
                    <a:latin typeface="Arial" charset="0"/>
                  </a:rPr>
                </a:br>
                <a:r>
                  <a:rPr lang="en-US" sz="1400" b="1" dirty="0">
                    <a:solidFill>
                      <a:srgbClr val="1D3B59"/>
                    </a:solidFill>
                    <a:latin typeface="Arial" charset="0"/>
                  </a:rPr>
                  <a:t>Hygienist</a:t>
                </a:r>
                <a:endParaRPr lang="en-US" sz="1400" b="1" dirty="0">
                  <a:latin typeface="Arial" charset="0"/>
                </a:endParaRPr>
              </a:p>
            </p:txBody>
          </p:sp>
          <p:sp>
            <p:nvSpPr>
              <p:cNvPr id="207880" name="AutoShape 8"/>
              <p:cNvSpPr>
                <a:spLocks noChangeArrowheads="1"/>
              </p:cNvSpPr>
              <p:nvPr/>
            </p:nvSpPr>
            <p:spPr bwMode="auto">
              <a:xfrm>
                <a:off x="3670300" y="3048000"/>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Operations</a:t>
                </a:r>
              </a:p>
              <a:p>
                <a:pPr algn="ctr">
                  <a:lnSpc>
                    <a:spcPct val="85000"/>
                  </a:lnSpc>
                  <a:defRPr/>
                </a:pPr>
                <a:r>
                  <a:rPr lang="en-US" sz="1400" b="1" dirty="0">
                    <a:solidFill>
                      <a:srgbClr val="1D3B59"/>
                    </a:solidFill>
                    <a:latin typeface="Arial" charset="0"/>
                  </a:rPr>
                  <a:t>Section Chief</a:t>
                </a:r>
                <a:endParaRPr lang="en-US" sz="1400" b="1" dirty="0">
                  <a:latin typeface="Arial" charset="0"/>
                </a:endParaRPr>
              </a:p>
            </p:txBody>
          </p:sp>
          <p:cxnSp>
            <p:nvCxnSpPr>
              <p:cNvPr id="15370" name="AutoShape 9"/>
              <p:cNvCxnSpPr>
                <a:cxnSpLocks noChangeShapeType="1"/>
                <a:stCxn id="207882" idx="1"/>
                <a:endCxn id="207879" idx="0"/>
              </p:cNvCxnSpPr>
              <p:nvPr/>
            </p:nvCxnSpPr>
            <p:spPr bwMode="auto">
              <a:xfrm rot="5400000" flipH="1">
                <a:off x="4524375" y="1377950"/>
                <a:ext cx="44450" cy="5213350"/>
              </a:xfrm>
              <a:prstGeom prst="bentConnector3">
                <a:avLst>
                  <a:gd name="adj1" fmla="val 614287"/>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07882" name="AutoShape 10"/>
              <p:cNvSpPr>
                <a:spLocks noChangeArrowheads="1"/>
              </p:cNvSpPr>
              <p:nvPr/>
            </p:nvSpPr>
            <p:spPr bwMode="auto">
              <a:xfrm>
                <a:off x="6337300" y="3962400"/>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IT</a:t>
                </a:r>
                <a:br>
                  <a:rPr lang="en-US" sz="1400" b="1" dirty="0">
                    <a:solidFill>
                      <a:srgbClr val="1D3B59"/>
                    </a:solidFill>
                    <a:latin typeface="Arial" charset="0"/>
                  </a:rPr>
                </a:br>
                <a:r>
                  <a:rPr lang="en-US" sz="1400" b="1" dirty="0">
                    <a:solidFill>
                      <a:srgbClr val="1D3B59"/>
                    </a:solidFill>
                    <a:latin typeface="Arial" charset="0"/>
                  </a:rPr>
                  <a:t>Specialist</a:t>
                </a:r>
              </a:p>
            </p:txBody>
          </p:sp>
          <p:sp>
            <p:nvSpPr>
              <p:cNvPr id="207886" name="AutoShape 14"/>
              <p:cNvSpPr>
                <a:spLocks noChangeArrowheads="1"/>
              </p:cNvSpPr>
              <p:nvPr/>
            </p:nvSpPr>
            <p:spPr bwMode="auto">
              <a:xfrm>
                <a:off x="3700463" y="3959225"/>
                <a:ext cx="1676400" cy="533400"/>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latin typeface="Arial" charset="0"/>
                  </a:rPr>
                  <a:t>Facility</a:t>
                </a:r>
                <a:br>
                  <a:rPr lang="en-US" sz="1400" b="1" dirty="0">
                    <a:solidFill>
                      <a:srgbClr val="1D3B59"/>
                    </a:solidFill>
                    <a:latin typeface="Arial" charset="0"/>
                  </a:rPr>
                </a:br>
                <a:r>
                  <a:rPr lang="en-US" sz="1400" b="1" dirty="0">
                    <a:solidFill>
                      <a:srgbClr val="1D3B59"/>
                    </a:solidFill>
                    <a:latin typeface="Arial" charset="0"/>
                  </a:rPr>
                  <a:t>Engineer</a:t>
                </a:r>
                <a:endParaRPr lang="en-US" sz="1400" b="1" dirty="0">
                  <a:latin typeface="Arial" charset="0"/>
                </a:endParaRPr>
              </a:p>
            </p:txBody>
          </p:sp>
        </p:grpSp>
      </p:gr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51F9574493A54E8DEC486376A2C933" ma:contentTypeVersion="2" ma:contentTypeDescription="Create a new document." ma:contentTypeScope="" ma:versionID="dfe6c15630988c61423f04bb52a17d48">
  <xsd:schema xmlns:xsd="http://www.w3.org/2001/XMLSchema" xmlns:p="http://schemas.microsoft.com/office/2006/metadata/properties" xmlns:ns2="b3cffaca-52ae-4b43-ba6f-0b61c76eab17" targetNamespace="http://schemas.microsoft.com/office/2006/metadata/properties" ma:root="true" ma:fieldsID="77a62b3c5fc6faebadda2c09e83b31b1" ns2:_="">
    <xsd:import namespace="b3cffaca-52ae-4b43-ba6f-0b61c76eab17"/>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dms="http://schemas.microsoft.com/office/2006/documentManagement/types" targetNamespace="b3cffaca-52ae-4b43-ba6f-0b61c76eab17" elementFormDefault="qualified">
    <xsd:import namespace="http://schemas.microsoft.com/office/2006/documentManagement/types"/>
    <xsd:element name="Next_x0020_Course_x0020_Date" ma:index="9"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xt_x0020_Course_x0020_Date xmlns="b3cffaca-52ae-4b43-ba6f-0b61c76eab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454E6-986E-4598-A91D-4E39E5B4B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ffaca-52ae-4b43-ba6f-0b61c76eab1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85924E2-7443-41A8-9D43-BE2AFBCEA73A}">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b3cffaca-52ae-4b43-ba6f-0b61c76eab17"/>
    <ds:schemaRef ds:uri="http://purl.org/dc/term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A9D0D3C2-45AA-48B7-9FD4-27CA053BE6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02_ICSHigherEd_Visuals_SF</Template>
  <TotalTime>37763</TotalTime>
  <Words>1105</Words>
  <Application>Microsoft Office PowerPoint</Application>
  <PresentationFormat>On-screen Show (4:3)</PresentationFormat>
  <Paragraphs>307</Paragraphs>
  <Slides>25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Tahoma</vt:lpstr>
      <vt:lpstr>Times New Roman</vt:lpstr>
      <vt:lpstr>Trebuchet MS</vt:lpstr>
      <vt:lpstr>Wingdings</vt:lpstr>
      <vt:lpstr>Wingdings 2</vt:lpstr>
      <vt:lpstr>1_Default Design</vt:lpstr>
      <vt:lpstr>Revolution</vt:lpstr>
      <vt:lpstr>Introduction to the National Incident Management System</vt:lpstr>
      <vt:lpstr>Incident Command Structure</vt:lpstr>
      <vt:lpstr>General Staff Overview – Expanding Incidents</vt:lpstr>
      <vt:lpstr>Expanding Incidents</vt:lpstr>
      <vt:lpstr>ICS Supervisory Position Titles</vt:lpstr>
      <vt:lpstr>ICS Section Chiefs and Deputies</vt:lpstr>
      <vt:lpstr>Increasing Interagency Coordination</vt:lpstr>
      <vt:lpstr>Operations Section:  Major Activities</vt:lpstr>
      <vt:lpstr>Operations:  Single Resources</vt:lpstr>
      <vt:lpstr>Operations:  Teams</vt:lpstr>
      <vt:lpstr>Sample Strike Teams and Task Forces</vt:lpstr>
      <vt:lpstr>Operations:  Too Many Teams!</vt:lpstr>
      <vt:lpstr>The Solution:  Add Functional Groups</vt:lpstr>
      <vt:lpstr>Geographic Divisions &amp; Groups</vt:lpstr>
      <vt:lpstr>Complex Incidents</vt:lpstr>
      <vt:lpstr>Planning Section:  Major Activities</vt:lpstr>
      <vt:lpstr>Planning Section:  Units</vt:lpstr>
      <vt:lpstr>Logistics Section:  Major Activities</vt:lpstr>
      <vt:lpstr>Logistics Section:  Branches and Units</vt:lpstr>
      <vt:lpstr>Finance/Administration Section:  Major Activities</vt:lpstr>
      <vt:lpstr>Finance/Administration Section:  Units</vt:lpstr>
      <vt:lpstr>Emergency Operations Center (EOC)</vt:lpstr>
      <vt:lpstr>Emergency Operations Center (EOC)</vt:lpstr>
      <vt:lpstr>Emergency Operations Center (EOC)</vt:lpstr>
      <vt:lpstr>Emergency Operations Center (EOC)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ICS200</dc:title>
  <dc:creator>Sharon</dc:creator>
  <cp:lastModifiedBy>Maidment, David R</cp:lastModifiedBy>
  <cp:revision>2561</cp:revision>
  <cp:lastPrinted>2005-07-05T17:26:47Z</cp:lastPrinted>
  <dcterms:created xsi:type="dcterms:W3CDTF">2015-03-18T17:25:49Z</dcterms:created>
  <dcterms:modified xsi:type="dcterms:W3CDTF">2015-04-08T17:27:30Z</dcterms:modified>
</cp:coreProperties>
</file>