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2" r:id="rId3"/>
    <p:sldId id="285" r:id="rId4"/>
    <p:sldId id="286" r:id="rId5"/>
    <p:sldId id="257" r:id="rId6"/>
    <p:sldId id="258" r:id="rId7"/>
    <p:sldId id="259" r:id="rId8"/>
    <p:sldId id="260" r:id="rId9"/>
    <p:sldId id="261" r:id="rId10"/>
    <p:sldId id="262" r:id="rId11"/>
    <p:sldId id="263" r:id="rId12"/>
    <p:sldId id="264" r:id="rId13"/>
    <p:sldId id="297" r:id="rId14"/>
    <p:sldId id="266" r:id="rId15"/>
    <p:sldId id="287" r:id="rId16"/>
    <p:sldId id="295" r:id="rId17"/>
    <p:sldId id="296" r:id="rId18"/>
    <p:sldId id="288" r:id="rId19"/>
    <p:sldId id="290" r:id="rId20"/>
    <p:sldId id="291" r:id="rId21"/>
    <p:sldId id="292" r:id="rId22"/>
    <p:sldId id="293" r:id="rId23"/>
    <p:sldId id="294" r:id="rId24"/>
    <p:sldId id="269" r:id="rId25"/>
    <p:sldId id="270" r:id="rId26"/>
    <p:sldId id="274" r:id="rId27"/>
    <p:sldId id="283" r:id="rId28"/>
    <p:sldId id="28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94660"/>
  </p:normalViewPr>
  <p:slideViewPr>
    <p:cSldViewPr snapToGrid="0">
      <p:cViewPr varScale="1">
        <p:scale>
          <a:sx n="116" d="100"/>
          <a:sy n="116" d="100"/>
        </p:scale>
        <p:origin x="52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523E382-95EC-435C-9DEF-515F55FD2CEE}" type="datetimeFigureOut">
              <a:rPr lang="en-NZ" smtClean="0"/>
              <a:t>28/03/2018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1595169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23E382-95EC-435C-9DEF-515F55FD2CEE}" type="datetimeFigureOut">
              <a:rPr lang="en-NZ" smtClean="0"/>
              <a:t>28/03/2018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4199734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23E382-95EC-435C-9DEF-515F55FD2CEE}" type="datetimeFigureOut">
              <a:rPr lang="en-NZ" smtClean="0"/>
              <a:t>28/03/2018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1612079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335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19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63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555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238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738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598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56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23E382-95EC-435C-9DEF-515F55FD2CEE}" type="datetimeFigureOut">
              <a:rPr lang="en-NZ" smtClean="0"/>
              <a:t>28/03/2018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4096769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081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832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CE77F8-435B-43EE-B644-07C5454FD0B3}" type="datetimeFigureOut">
              <a:rPr lang="en-US" smtClean="0">
                <a:solidFill>
                  <a:prstClr val="black">
                    <a:tint val="75000"/>
                  </a:prstClr>
                </a:solidFill>
              </a:rPr>
              <a:pPr/>
              <a:t>3/28/2018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65537B-6487-4B89-9CF6-31C38B43F1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15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23E382-95EC-435C-9DEF-515F55FD2CEE}" type="datetimeFigureOut">
              <a:rPr lang="en-NZ" smtClean="0"/>
              <a:t>28/03/2018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916453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523E382-95EC-435C-9DEF-515F55FD2CEE}" type="datetimeFigureOut">
              <a:rPr lang="en-NZ" smtClean="0"/>
              <a:t>28/03/2018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359644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523E382-95EC-435C-9DEF-515F55FD2CEE}" type="datetimeFigureOut">
              <a:rPr lang="en-NZ" smtClean="0"/>
              <a:t>28/03/2018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50977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523E382-95EC-435C-9DEF-515F55FD2CEE}" type="datetimeFigureOut">
              <a:rPr lang="en-NZ" smtClean="0"/>
              <a:t>28/03/2018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143405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3E382-95EC-435C-9DEF-515F55FD2CEE}" type="datetimeFigureOut">
              <a:rPr lang="en-NZ" smtClean="0"/>
              <a:t>28/03/2018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112073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23E382-95EC-435C-9DEF-515F55FD2CEE}" type="datetimeFigureOut">
              <a:rPr lang="en-NZ" smtClean="0"/>
              <a:t>28/03/2018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208864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23E382-95EC-435C-9DEF-515F55FD2CEE}" type="datetimeFigureOut">
              <a:rPr lang="en-NZ" smtClean="0"/>
              <a:t>28/03/2018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2E4D556-25D0-4A93-A9AD-F01367001B5E}" type="slidenum">
              <a:rPr lang="en-NZ" smtClean="0"/>
              <a:t>‹#›</a:t>
            </a:fld>
            <a:endParaRPr lang="en-NZ"/>
          </a:p>
        </p:txBody>
      </p:sp>
    </p:spTree>
    <p:extLst>
      <p:ext uri="{BB962C8B-B14F-4D97-AF65-F5344CB8AC3E}">
        <p14:creationId xmlns:p14="http://schemas.microsoft.com/office/powerpoint/2010/main" val="286976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3E382-95EC-435C-9DEF-515F55FD2CEE}" type="datetimeFigureOut">
              <a:rPr lang="en-NZ" smtClean="0"/>
              <a:t>28/03/2018</a:t>
            </a:fld>
            <a:endParaRPr lang="en-N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E4D556-25D0-4A93-A9AD-F01367001B5E}" type="slidenum">
              <a:rPr lang="en-NZ" smtClean="0"/>
              <a:t>‹#›</a:t>
            </a:fld>
            <a:endParaRPr lang="en-NZ"/>
          </a:p>
        </p:txBody>
      </p:sp>
    </p:spTree>
    <p:extLst>
      <p:ext uri="{BB962C8B-B14F-4D97-AF65-F5344CB8AC3E}">
        <p14:creationId xmlns:p14="http://schemas.microsoft.com/office/powerpoint/2010/main" val="470560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FCE77F8-435B-43EE-B644-07C5454FD0B3}" type="datetimeFigureOut">
              <a:rPr lang="en-US" smtClean="0">
                <a:solidFill>
                  <a:prstClr val="black">
                    <a:tint val="75000"/>
                  </a:prstClr>
                </a:solidFill>
              </a:rPr>
              <a:pPr defTabSz="457200"/>
              <a:t>3/28/2018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065537B-6487-4B89-9CF6-31C38B43F1F9}"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9756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www.dairynz.co.nz/environment/waterways/fencing-waterways/"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469" y="2492800"/>
            <a:ext cx="8670997" cy="3759720"/>
          </a:xfrm>
          <a:prstGeom prst="rect">
            <a:avLst/>
          </a:prstGeom>
          <a:ln w="3175">
            <a:solidFill>
              <a:schemeClr val="bg1">
                <a:lumMod val="65000"/>
              </a:schemeClr>
            </a:solidFill>
          </a:ln>
        </p:spPr>
      </p:pic>
      <p:pic>
        <p:nvPicPr>
          <p:cNvPr id="5" name="Picture 4"/>
          <p:cNvPicPr>
            <a:picLocks noChangeAspect="1"/>
          </p:cNvPicPr>
          <p:nvPr/>
        </p:nvPicPr>
        <p:blipFill>
          <a:blip r:embed="rId3"/>
          <a:stretch>
            <a:fillRect/>
          </a:stretch>
        </p:blipFill>
        <p:spPr>
          <a:xfrm>
            <a:off x="634313" y="477756"/>
            <a:ext cx="7447005" cy="1456425"/>
          </a:xfrm>
          <a:prstGeom prst="rect">
            <a:avLst/>
          </a:prstGeom>
          <a:ln w="3175">
            <a:solidFill>
              <a:schemeClr val="bg1">
                <a:lumMod val="65000"/>
              </a:schemeClr>
            </a:solidFill>
          </a:ln>
        </p:spPr>
      </p:pic>
    </p:spTree>
    <p:extLst>
      <p:ext uri="{BB962C8B-B14F-4D97-AF65-F5344CB8AC3E}">
        <p14:creationId xmlns:p14="http://schemas.microsoft.com/office/powerpoint/2010/main" val="4119495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25m Digital Elevation Model</a:t>
            </a:r>
            <a:endParaRPr lang="en-NZ" dirty="0"/>
          </a:p>
        </p:txBody>
      </p:sp>
      <p:pic>
        <p:nvPicPr>
          <p:cNvPr id="3" name="Picture 2"/>
          <p:cNvPicPr>
            <a:picLocks noChangeAspect="1"/>
          </p:cNvPicPr>
          <p:nvPr/>
        </p:nvPicPr>
        <p:blipFill>
          <a:blip r:embed="rId2"/>
          <a:stretch>
            <a:fillRect/>
          </a:stretch>
        </p:blipFill>
        <p:spPr>
          <a:xfrm>
            <a:off x="1812131" y="1790129"/>
            <a:ext cx="5519737" cy="4837235"/>
          </a:xfrm>
          <a:prstGeom prst="rect">
            <a:avLst/>
          </a:prstGeom>
        </p:spPr>
      </p:pic>
    </p:spTree>
    <p:extLst>
      <p:ext uri="{BB962C8B-B14F-4D97-AF65-F5344CB8AC3E}">
        <p14:creationId xmlns:p14="http://schemas.microsoft.com/office/powerpoint/2010/main" val="4075052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25m Digital Elevation Model of the </a:t>
            </a:r>
            <a:r>
              <a:rPr lang="en-NZ" dirty="0" err="1" smtClean="0"/>
              <a:t>Otaio</a:t>
            </a:r>
            <a:r>
              <a:rPr lang="en-NZ" dirty="0" smtClean="0"/>
              <a:t> Catchment </a:t>
            </a:r>
            <a:endParaRPr lang="en-NZ" dirty="0"/>
          </a:p>
        </p:txBody>
      </p:sp>
      <p:pic>
        <p:nvPicPr>
          <p:cNvPr id="3" name="Picture 2"/>
          <p:cNvPicPr>
            <a:picLocks noChangeAspect="1"/>
          </p:cNvPicPr>
          <p:nvPr/>
        </p:nvPicPr>
        <p:blipFill>
          <a:blip r:embed="rId2"/>
          <a:stretch>
            <a:fillRect/>
          </a:stretch>
        </p:blipFill>
        <p:spPr>
          <a:xfrm>
            <a:off x="1179443" y="1855661"/>
            <a:ext cx="6765352" cy="4664409"/>
          </a:xfrm>
          <a:prstGeom prst="rect">
            <a:avLst/>
          </a:prstGeom>
        </p:spPr>
      </p:pic>
    </p:spTree>
    <p:extLst>
      <p:ext uri="{BB962C8B-B14F-4D97-AF65-F5344CB8AC3E}">
        <p14:creationId xmlns:p14="http://schemas.microsoft.com/office/powerpoint/2010/main" val="322276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Two Drainage Areas</a:t>
            </a:r>
            <a:endParaRPr lang="en-NZ" dirty="0"/>
          </a:p>
        </p:txBody>
      </p:sp>
      <p:pic>
        <p:nvPicPr>
          <p:cNvPr id="3" name="Picture 2"/>
          <p:cNvPicPr>
            <a:picLocks noChangeAspect="1"/>
          </p:cNvPicPr>
          <p:nvPr/>
        </p:nvPicPr>
        <p:blipFill>
          <a:blip r:embed="rId2"/>
          <a:stretch>
            <a:fillRect/>
          </a:stretch>
        </p:blipFill>
        <p:spPr>
          <a:xfrm>
            <a:off x="852616" y="1867465"/>
            <a:ext cx="7438768" cy="4479432"/>
          </a:xfrm>
          <a:prstGeom prst="rect">
            <a:avLst/>
          </a:prstGeom>
        </p:spPr>
      </p:pic>
      <p:sp>
        <p:nvSpPr>
          <p:cNvPr id="4" name="TextBox 3"/>
          <p:cNvSpPr txBox="1"/>
          <p:nvPr/>
        </p:nvSpPr>
        <p:spPr>
          <a:xfrm>
            <a:off x="1779373" y="4497859"/>
            <a:ext cx="1013254" cy="369332"/>
          </a:xfrm>
          <a:prstGeom prst="rect">
            <a:avLst/>
          </a:prstGeom>
          <a:noFill/>
        </p:spPr>
        <p:txBody>
          <a:bodyPr wrap="square" rtlCol="0">
            <a:spAutoFit/>
          </a:bodyPr>
          <a:lstStyle/>
          <a:p>
            <a:r>
              <a:rPr lang="en-NZ" dirty="0" smtClean="0">
                <a:solidFill>
                  <a:prstClr val="black"/>
                </a:solidFill>
              </a:rPr>
              <a:t>47 Km</a:t>
            </a:r>
            <a:r>
              <a:rPr lang="en-NZ" baseline="30000" dirty="0" smtClean="0">
                <a:solidFill>
                  <a:prstClr val="black"/>
                </a:solidFill>
              </a:rPr>
              <a:t>2</a:t>
            </a:r>
            <a:endParaRPr lang="en-NZ" baseline="30000" dirty="0">
              <a:solidFill>
                <a:prstClr val="black"/>
              </a:solidFill>
            </a:endParaRPr>
          </a:p>
        </p:txBody>
      </p:sp>
      <p:sp>
        <p:nvSpPr>
          <p:cNvPr id="5" name="TextBox 4"/>
          <p:cNvSpPr txBox="1"/>
          <p:nvPr/>
        </p:nvSpPr>
        <p:spPr>
          <a:xfrm>
            <a:off x="4674973" y="2747319"/>
            <a:ext cx="1013254" cy="369332"/>
          </a:xfrm>
          <a:prstGeom prst="rect">
            <a:avLst/>
          </a:prstGeom>
          <a:noFill/>
        </p:spPr>
        <p:txBody>
          <a:bodyPr wrap="square" rtlCol="0">
            <a:spAutoFit/>
          </a:bodyPr>
          <a:lstStyle/>
          <a:p>
            <a:r>
              <a:rPr lang="en-NZ" dirty="0" smtClean="0">
                <a:solidFill>
                  <a:prstClr val="black"/>
                </a:solidFill>
              </a:rPr>
              <a:t>95 Km</a:t>
            </a:r>
            <a:r>
              <a:rPr lang="en-NZ" baseline="30000" dirty="0" smtClean="0">
                <a:solidFill>
                  <a:prstClr val="black"/>
                </a:solidFill>
              </a:rPr>
              <a:t>2</a:t>
            </a:r>
            <a:endParaRPr lang="en-NZ" baseline="30000" dirty="0">
              <a:solidFill>
                <a:prstClr val="black"/>
              </a:solidFill>
            </a:endParaRPr>
          </a:p>
        </p:txBody>
      </p:sp>
      <p:sp>
        <p:nvSpPr>
          <p:cNvPr id="6" name="TextBox 5"/>
          <p:cNvSpPr txBox="1"/>
          <p:nvPr/>
        </p:nvSpPr>
        <p:spPr>
          <a:xfrm>
            <a:off x="3566984" y="4415481"/>
            <a:ext cx="2185855" cy="923330"/>
          </a:xfrm>
          <a:prstGeom prst="rect">
            <a:avLst/>
          </a:prstGeom>
          <a:noFill/>
        </p:spPr>
        <p:txBody>
          <a:bodyPr wrap="none" rtlCol="0">
            <a:spAutoFit/>
          </a:bodyPr>
          <a:lstStyle/>
          <a:p>
            <a:r>
              <a:rPr lang="en-NZ" dirty="0" smtClean="0">
                <a:solidFill>
                  <a:prstClr val="black"/>
                </a:solidFill>
              </a:rPr>
              <a:t>2/3 area below gorge</a:t>
            </a:r>
          </a:p>
          <a:p>
            <a:endParaRPr lang="en-NZ" dirty="0">
              <a:solidFill>
                <a:prstClr val="black"/>
              </a:solidFill>
            </a:endParaRPr>
          </a:p>
          <a:p>
            <a:r>
              <a:rPr lang="en-NZ" dirty="0" smtClean="0">
                <a:solidFill>
                  <a:prstClr val="black"/>
                </a:solidFill>
              </a:rPr>
              <a:t>1/3 area above gorge</a:t>
            </a:r>
            <a:endParaRPr lang="en-NZ" dirty="0">
              <a:solidFill>
                <a:prstClr val="black"/>
              </a:solidFill>
            </a:endParaRPr>
          </a:p>
        </p:txBody>
      </p:sp>
    </p:spTree>
    <p:extLst>
      <p:ext uri="{BB962C8B-B14F-4D97-AF65-F5344CB8AC3E}">
        <p14:creationId xmlns:p14="http://schemas.microsoft.com/office/powerpoint/2010/main" val="3540229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77123" y="1459856"/>
            <a:ext cx="6297951" cy="4843327"/>
          </a:xfrm>
          <a:prstGeom prst="rect">
            <a:avLst/>
          </a:prstGeom>
        </p:spPr>
      </p:pic>
      <p:sp>
        <p:nvSpPr>
          <p:cNvPr id="2" name="Title 1"/>
          <p:cNvSpPr>
            <a:spLocks noGrp="1"/>
          </p:cNvSpPr>
          <p:nvPr>
            <p:ph type="title"/>
          </p:nvPr>
        </p:nvSpPr>
        <p:spPr/>
        <p:txBody>
          <a:bodyPr/>
          <a:lstStyle/>
          <a:p>
            <a:r>
              <a:rPr lang="en-NZ" dirty="0" err="1" smtClean="0"/>
              <a:t>Otaio</a:t>
            </a:r>
            <a:r>
              <a:rPr lang="en-NZ" dirty="0" smtClean="0"/>
              <a:t> Catchment in </a:t>
            </a:r>
            <a:r>
              <a:rPr lang="en-NZ" dirty="0" err="1" smtClean="0"/>
              <a:t>ArcScene</a:t>
            </a:r>
            <a:endParaRPr lang="en-NZ" dirty="0"/>
          </a:p>
        </p:txBody>
      </p:sp>
      <p:sp>
        <p:nvSpPr>
          <p:cNvPr id="4" name="TextBox 3"/>
          <p:cNvSpPr txBox="1"/>
          <p:nvPr/>
        </p:nvSpPr>
        <p:spPr>
          <a:xfrm>
            <a:off x="3151761" y="1459856"/>
            <a:ext cx="1120820" cy="461665"/>
          </a:xfrm>
          <a:prstGeom prst="rect">
            <a:avLst/>
          </a:prstGeom>
          <a:noFill/>
        </p:spPr>
        <p:txBody>
          <a:bodyPr wrap="none" rtlCol="0">
            <a:spAutoFit/>
          </a:bodyPr>
          <a:lstStyle/>
          <a:p>
            <a:r>
              <a:rPr lang="en-NZ" sz="2400" dirty="0" smtClean="0"/>
              <a:t>1080 m</a:t>
            </a:r>
            <a:endParaRPr lang="en-NZ" sz="2400" dirty="0"/>
          </a:p>
        </p:txBody>
      </p:sp>
      <p:sp>
        <p:nvSpPr>
          <p:cNvPr id="5" name="TextBox 4"/>
          <p:cNvSpPr txBox="1"/>
          <p:nvPr/>
        </p:nvSpPr>
        <p:spPr>
          <a:xfrm>
            <a:off x="977123" y="5503321"/>
            <a:ext cx="654346" cy="461665"/>
          </a:xfrm>
          <a:prstGeom prst="rect">
            <a:avLst/>
          </a:prstGeom>
          <a:noFill/>
        </p:spPr>
        <p:txBody>
          <a:bodyPr wrap="none" rtlCol="0">
            <a:spAutoFit/>
          </a:bodyPr>
          <a:lstStyle/>
          <a:p>
            <a:r>
              <a:rPr lang="en-NZ" sz="2400" dirty="0" smtClean="0"/>
              <a:t>0 m</a:t>
            </a:r>
            <a:endParaRPr lang="en-NZ" sz="2400" dirty="0"/>
          </a:p>
        </p:txBody>
      </p:sp>
      <p:sp>
        <p:nvSpPr>
          <p:cNvPr id="7" name="TextBox 6"/>
          <p:cNvSpPr txBox="1"/>
          <p:nvPr/>
        </p:nvSpPr>
        <p:spPr>
          <a:xfrm>
            <a:off x="6280825" y="3265958"/>
            <a:ext cx="2870273" cy="461665"/>
          </a:xfrm>
          <a:prstGeom prst="rect">
            <a:avLst/>
          </a:prstGeom>
          <a:noFill/>
        </p:spPr>
        <p:txBody>
          <a:bodyPr wrap="none" rtlCol="0">
            <a:spAutoFit/>
          </a:bodyPr>
          <a:lstStyle/>
          <a:p>
            <a:r>
              <a:rPr lang="en-NZ" sz="2400" dirty="0" smtClean="0"/>
              <a:t>245 m at stream gage</a:t>
            </a:r>
            <a:endParaRPr lang="en-NZ" sz="2400" dirty="0"/>
          </a:p>
        </p:txBody>
      </p:sp>
    </p:spTree>
    <p:extLst>
      <p:ext uri="{BB962C8B-B14F-4D97-AF65-F5344CB8AC3E}">
        <p14:creationId xmlns:p14="http://schemas.microsoft.com/office/powerpoint/2010/main" val="3561443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Landscape of </a:t>
            </a:r>
            <a:r>
              <a:rPr lang="en-NZ" dirty="0" err="1" smtClean="0"/>
              <a:t>Otaio</a:t>
            </a:r>
            <a:r>
              <a:rPr lang="en-NZ" dirty="0" smtClean="0"/>
              <a:t> River</a:t>
            </a:r>
            <a:endParaRPr lang="en-NZ" dirty="0"/>
          </a:p>
        </p:txBody>
      </p:sp>
      <p:pic>
        <p:nvPicPr>
          <p:cNvPr id="3" name="Picture 2"/>
          <p:cNvPicPr>
            <a:picLocks noChangeAspect="1"/>
          </p:cNvPicPr>
          <p:nvPr/>
        </p:nvPicPr>
        <p:blipFill>
          <a:blip r:embed="rId2"/>
          <a:stretch>
            <a:fillRect/>
          </a:stretch>
        </p:blipFill>
        <p:spPr>
          <a:xfrm>
            <a:off x="1025611" y="1834438"/>
            <a:ext cx="7245178" cy="4772480"/>
          </a:xfrm>
          <a:prstGeom prst="rect">
            <a:avLst/>
          </a:prstGeom>
        </p:spPr>
      </p:pic>
      <p:sp>
        <p:nvSpPr>
          <p:cNvPr id="4" name="TextBox 3"/>
          <p:cNvSpPr txBox="1"/>
          <p:nvPr/>
        </p:nvSpPr>
        <p:spPr>
          <a:xfrm>
            <a:off x="1688757" y="4588476"/>
            <a:ext cx="667265" cy="369332"/>
          </a:xfrm>
          <a:prstGeom prst="rect">
            <a:avLst/>
          </a:prstGeom>
          <a:noFill/>
        </p:spPr>
        <p:txBody>
          <a:bodyPr wrap="square" rtlCol="0">
            <a:spAutoFit/>
          </a:bodyPr>
          <a:lstStyle/>
          <a:p>
            <a:r>
              <a:rPr lang="en-NZ" dirty="0" smtClean="0">
                <a:solidFill>
                  <a:srgbClr val="ED7D31">
                    <a:lumMod val="60000"/>
                    <a:lumOff val="40000"/>
                  </a:srgbClr>
                </a:solidFill>
              </a:rPr>
              <a:t>Hills</a:t>
            </a:r>
            <a:endParaRPr lang="en-NZ" dirty="0">
              <a:solidFill>
                <a:srgbClr val="ED7D31">
                  <a:lumMod val="60000"/>
                  <a:lumOff val="40000"/>
                </a:srgbClr>
              </a:solidFill>
            </a:endParaRPr>
          </a:p>
        </p:txBody>
      </p:sp>
      <p:sp>
        <p:nvSpPr>
          <p:cNvPr id="5" name="TextBox 4"/>
          <p:cNvSpPr txBox="1"/>
          <p:nvPr/>
        </p:nvSpPr>
        <p:spPr>
          <a:xfrm>
            <a:off x="5574956" y="2928552"/>
            <a:ext cx="842319" cy="369332"/>
          </a:xfrm>
          <a:prstGeom prst="rect">
            <a:avLst/>
          </a:prstGeom>
          <a:noFill/>
        </p:spPr>
        <p:txBody>
          <a:bodyPr wrap="square" rtlCol="0">
            <a:spAutoFit/>
          </a:bodyPr>
          <a:lstStyle/>
          <a:p>
            <a:r>
              <a:rPr lang="en-NZ" dirty="0" smtClean="0">
                <a:solidFill>
                  <a:srgbClr val="ED7D31">
                    <a:lumMod val="60000"/>
                    <a:lumOff val="40000"/>
                  </a:srgbClr>
                </a:solidFill>
              </a:rPr>
              <a:t>Plains</a:t>
            </a:r>
            <a:endParaRPr lang="en-NZ" dirty="0">
              <a:solidFill>
                <a:srgbClr val="ED7D31">
                  <a:lumMod val="60000"/>
                  <a:lumOff val="40000"/>
                </a:srgbClr>
              </a:solidFill>
            </a:endParaRPr>
          </a:p>
        </p:txBody>
      </p:sp>
    </p:spTree>
    <p:extLst>
      <p:ext uri="{BB962C8B-B14F-4D97-AF65-F5344CB8AC3E}">
        <p14:creationId xmlns:p14="http://schemas.microsoft.com/office/powerpoint/2010/main" val="3866672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Gaging Stations in South Canterbury</a:t>
            </a:r>
            <a:endParaRPr lang="en-NZ" dirty="0"/>
          </a:p>
        </p:txBody>
      </p:sp>
      <p:pic>
        <p:nvPicPr>
          <p:cNvPr id="3" name="Picture 2"/>
          <p:cNvPicPr>
            <a:picLocks noChangeAspect="1"/>
          </p:cNvPicPr>
          <p:nvPr/>
        </p:nvPicPr>
        <p:blipFill>
          <a:blip r:embed="rId2"/>
          <a:stretch>
            <a:fillRect/>
          </a:stretch>
        </p:blipFill>
        <p:spPr>
          <a:xfrm>
            <a:off x="1262062" y="1915640"/>
            <a:ext cx="6619875" cy="4505325"/>
          </a:xfrm>
          <a:prstGeom prst="rect">
            <a:avLst/>
          </a:prstGeom>
          <a:noFill/>
          <a:ln w="3175">
            <a:solidFill>
              <a:schemeClr val="bg1">
                <a:lumMod val="65000"/>
              </a:schemeClr>
            </a:solidFill>
          </a:ln>
        </p:spPr>
      </p:pic>
      <p:sp>
        <p:nvSpPr>
          <p:cNvPr id="4" name="TextBox 3"/>
          <p:cNvSpPr txBox="1"/>
          <p:nvPr/>
        </p:nvSpPr>
        <p:spPr>
          <a:xfrm>
            <a:off x="3482502" y="3618689"/>
            <a:ext cx="2083199" cy="369332"/>
          </a:xfrm>
          <a:prstGeom prst="rect">
            <a:avLst/>
          </a:prstGeom>
          <a:solidFill>
            <a:schemeClr val="bg1"/>
          </a:solidFill>
        </p:spPr>
        <p:txBody>
          <a:bodyPr wrap="none" rtlCol="0">
            <a:spAutoFit/>
          </a:bodyPr>
          <a:lstStyle/>
          <a:p>
            <a:r>
              <a:rPr lang="en-NZ" dirty="0" err="1" smtClean="0">
                <a:solidFill>
                  <a:prstClr val="black"/>
                </a:solidFill>
              </a:rPr>
              <a:t>Otaio</a:t>
            </a:r>
            <a:r>
              <a:rPr lang="en-NZ" dirty="0" smtClean="0">
                <a:solidFill>
                  <a:prstClr val="black"/>
                </a:solidFill>
              </a:rPr>
              <a:t> River at Gorge</a:t>
            </a:r>
            <a:endParaRPr lang="en-NZ" dirty="0">
              <a:solidFill>
                <a:prstClr val="black"/>
              </a:solidFill>
            </a:endParaRPr>
          </a:p>
        </p:txBody>
      </p:sp>
    </p:spTree>
    <p:extLst>
      <p:ext uri="{BB962C8B-B14F-4D97-AF65-F5344CB8AC3E}">
        <p14:creationId xmlns:p14="http://schemas.microsoft.com/office/powerpoint/2010/main" val="578739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smtClean="0"/>
              <a:t>Otaio</a:t>
            </a:r>
            <a:r>
              <a:rPr lang="en-NZ" dirty="0" smtClean="0"/>
              <a:t> River at Gorge Gaging Station</a:t>
            </a:r>
            <a:endParaRPr lang="en-NZ" dirty="0"/>
          </a:p>
        </p:txBody>
      </p:sp>
      <p:pic>
        <p:nvPicPr>
          <p:cNvPr id="3" name="Picture 2"/>
          <p:cNvPicPr>
            <a:picLocks noChangeAspect="1"/>
          </p:cNvPicPr>
          <p:nvPr/>
        </p:nvPicPr>
        <p:blipFill>
          <a:blip r:embed="rId2"/>
          <a:stretch>
            <a:fillRect/>
          </a:stretch>
        </p:blipFill>
        <p:spPr>
          <a:xfrm>
            <a:off x="1566862" y="1838932"/>
            <a:ext cx="6433211" cy="4445135"/>
          </a:xfrm>
          <a:prstGeom prst="rect">
            <a:avLst/>
          </a:prstGeom>
        </p:spPr>
      </p:pic>
    </p:spTree>
    <p:extLst>
      <p:ext uri="{BB962C8B-B14F-4D97-AF65-F5344CB8AC3E}">
        <p14:creationId xmlns:p14="http://schemas.microsoft.com/office/powerpoint/2010/main" val="359942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6376" y="2442545"/>
            <a:ext cx="4869320" cy="3651990"/>
          </a:xfrm>
          <a:prstGeom prst="rect">
            <a:avLst/>
          </a:prstGeom>
        </p:spPr>
      </p:pic>
      <p:sp>
        <p:nvSpPr>
          <p:cNvPr id="2" name="Title 1"/>
          <p:cNvSpPr>
            <a:spLocks noGrp="1"/>
          </p:cNvSpPr>
          <p:nvPr>
            <p:ph type="title"/>
          </p:nvPr>
        </p:nvSpPr>
        <p:spPr/>
        <p:txBody>
          <a:bodyPr/>
          <a:lstStyle/>
          <a:p>
            <a:r>
              <a:rPr lang="en-NZ" dirty="0" err="1" smtClean="0"/>
              <a:t>Otaio</a:t>
            </a:r>
            <a:r>
              <a:rPr lang="en-NZ" dirty="0" smtClean="0"/>
              <a:t> Gorge: Stream Gage Site</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506" y="4381579"/>
            <a:ext cx="2836563" cy="21274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09885" y="2111118"/>
            <a:ext cx="2217893" cy="16634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34126" y="2111117"/>
            <a:ext cx="2217895" cy="1663422"/>
          </a:xfrm>
          <a:prstGeom prst="rect">
            <a:avLst/>
          </a:prstGeom>
        </p:spPr>
      </p:pic>
      <p:sp>
        <p:nvSpPr>
          <p:cNvPr id="8" name="TextBox 7"/>
          <p:cNvSpPr txBox="1"/>
          <p:nvPr/>
        </p:nvSpPr>
        <p:spPr>
          <a:xfrm>
            <a:off x="4923628" y="4032011"/>
            <a:ext cx="2899768" cy="369332"/>
          </a:xfrm>
          <a:prstGeom prst="rect">
            <a:avLst/>
          </a:prstGeom>
          <a:noFill/>
        </p:spPr>
        <p:txBody>
          <a:bodyPr wrap="none" rtlCol="0">
            <a:spAutoFit/>
          </a:bodyPr>
          <a:lstStyle/>
          <a:p>
            <a:r>
              <a:rPr lang="en-NZ" dirty="0" smtClean="0">
                <a:solidFill>
                  <a:prstClr val="black"/>
                </a:solidFill>
              </a:rPr>
              <a:t>Cableway at stream gage site</a:t>
            </a:r>
            <a:endParaRPr lang="en-NZ" dirty="0">
              <a:solidFill>
                <a:prstClr val="black"/>
              </a:solidFill>
            </a:endParaRPr>
          </a:p>
        </p:txBody>
      </p:sp>
      <p:sp>
        <p:nvSpPr>
          <p:cNvPr id="9" name="TextBox 8"/>
          <p:cNvSpPr txBox="1"/>
          <p:nvPr/>
        </p:nvSpPr>
        <p:spPr>
          <a:xfrm>
            <a:off x="5078987" y="6469472"/>
            <a:ext cx="3064750" cy="369332"/>
          </a:xfrm>
          <a:prstGeom prst="rect">
            <a:avLst/>
          </a:prstGeom>
          <a:noFill/>
        </p:spPr>
        <p:txBody>
          <a:bodyPr wrap="none" rtlCol="0">
            <a:spAutoFit/>
          </a:bodyPr>
          <a:lstStyle/>
          <a:p>
            <a:r>
              <a:rPr lang="en-NZ" dirty="0" smtClean="0">
                <a:solidFill>
                  <a:prstClr val="black"/>
                </a:solidFill>
              </a:rPr>
              <a:t>Downstream Hydraulic Control</a:t>
            </a:r>
            <a:endParaRPr lang="en-NZ" dirty="0">
              <a:solidFill>
                <a:prstClr val="black"/>
              </a:solidFill>
            </a:endParaRPr>
          </a:p>
        </p:txBody>
      </p:sp>
    </p:spTree>
    <p:extLst>
      <p:ext uri="{BB962C8B-B14F-4D97-AF65-F5344CB8AC3E}">
        <p14:creationId xmlns:p14="http://schemas.microsoft.com/office/powerpoint/2010/main" val="1556017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Tussock in the Hunter Hills</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881" y="1776201"/>
            <a:ext cx="6646238" cy="4984679"/>
          </a:xfrm>
          <a:prstGeom prst="rect">
            <a:avLst/>
          </a:prstGeom>
        </p:spPr>
      </p:pic>
    </p:spTree>
    <p:extLst>
      <p:ext uri="{BB962C8B-B14F-4D97-AF65-F5344CB8AC3E}">
        <p14:creationId xmlns:p14="http://schemas.microsoft.com/office/powerpoint/2010/main" val="125617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 picnic in the hills</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43" y="1856092"/>
            <a:ext cx="6306768" cy="4730076"/>
          </a:xfrm>
          <a:prstGeom prst="rect">
            <a:avLst/>
          </a:prstGeom>
        </p:spPr>
      </p:pic>
    </p:spTree>
    <p:extLst>
      <p:ext uri="{BB962C8B-B14F-4D97-AF65-F5344CB8AC3E}">
        <p14:creationId xmlns:p14="http://schemas.microsoft.com/office/powerpoint/2010/main" val="1072874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5290" y="894037"/>
            <a:ext cx="6858000" cy="5143500"/>
          </a:xfrm>
          <a:prstGeom prst="rect">
            <a:avLst/>
          </a:prstGeom>
        </p:spPr>
      </p:pic>
      <p:pic>
        <p:nvPicPr>
          <p:cNvPr id="4" name="Picture 3"/>
          <p:cNvPicPr>
            <a:picLocks noChangeAspect="1"/>
          </p:cNvPicPr>
          <p:nvPr/>
        </p:nvPicPr>
        <p:blipFill>
          <a:blip r:embed="rId3"/>
          <a:stretch>
            <a:fillRect/>
          </a:stretch>
        </p:blipFill>
        <p:spPr>
          <a:xfrm>
            <a:off x="5673287" y="1495097"/>
            <a:ext cx="3105150" cy="4267200"/>
          </a:xfrm>
          <a:prstGeom prst="rect">
            <a:avLst/>
          </a:prstGeom>
        </p:spPr>
      </p:pic>
    </p:spTree>
    <p:extLst>
      <p:ext uri="{BB962C8B-B14F-4D97-AF65-F5344CB8AC3E}">
        <p14:creationId xmlns:p14="http://schemas.microsoft.com/office/powerpoint/2010/main" val="3933687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Sheep in the hills</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190" y="1690689"/>
            <a:ext cx="6451610" cy="4838708"/>
          </a:xfrm>
          <a:prstGeom prst="rect">
            <a:avLst/>
          </a:prstGeom>
        </p:spPr>
      </p:pic>
    </p:spTree>
    <p:extLst>
      <p:ext uri="{BB962C8B-B14F-4D97-AF65-F5344CB8AC3E}">
        <p14:creationId xmlns:p14="http://schemas.microsoft.com/office/powerpoint/2010/main" val="68030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Disappearing Stream</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22071" y="2320055"/>
            <a:ext cx="5034924" cy="3776193"/>
          </a:xfrm>
          <a:prstGeom prst="rect">
            <a:avLst/>
          </a:prstGeom>
        </p:spPr>
      </p:pic>
    </p:spTree>
    <p:extLst>
      <p:ext uri="{BB962C8B-B14F-4D97-AF65-F5344CB8AC3E}">
        <p14:creationId xmlns:p14="http://schemas.microsoft.com/office/powerpoint/2010/main" val="3090335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292928" cy="1325563"/>
          </a:xfrm>
        </p:spPr>
        <p:txBody>
          <a:bodyPr/>
          <a:lstStyle/>
          <a:p>
            <a:r>
              <a:rPr lang="en-NZ" dirty="0" smtClean="0"/>
              <a:t>Lower </a:t>
            </a:r>
            <a:r>
              <a:rPr lang="en-NZ" dirty="0" err="1" smtClean="0"/>
              <a:t>Otaio</a:t>
            </a:r>
            <a:r>
              <a:rPr lang="en-NZ" dirty="0" smtClean="0"/>
              <a:t> River Catchment</a:t>
            </a:r>
            <a:endParaRPr lang="en-NZ" dirty="0"/>
          </a:p>
        </p:txBody>
      </p:sp>
      <p:pic>
        <p:nvPicPr>
          <p:cNvPr id="4" name="Picture 3"/>
          <p:cNvPicPr>
            <a:picLocks noChangeAspect="1"/>
          </p:cNvPicPr>
          <p:nvPr/>
        </p:nvPicPr>
        <p:blipFill>
          <a:blip r:embed="rId2"/>
          <a:stretch>
            <a:fillRect/>
          </a:stretch>
        </p:blipFill>
        <p:spPr>
          <a:xfrm>
            <a:off x="1367482" y="1791966"/>
            <a:ext cx="7191632" cy="318243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5503" y="4555961"/>
            <a:ext cx="2472387" cy="1854290"/>
          </a:xfrm>
          <a:prstGeom prst="rect">
            <a:avLst/>
          </a:prstGeom>
        </p:spPr>
      </p:pic>
      <p:cxnSp>
        <p:nvCxnSpPr>
          <p:cNvPr id="6" name="Straight Arrow Connector 5"/>
          <p:cNvCxnSpPr>
            <a:stCxn id="3" idx="1"/>
          </p:cNvCxnSpPr>
          <p:nvPr/>
        </p:nvCxnSpPr>
        <p:spPr>
          <a:xfrm flipV="1">
            <a:off x="1621697" y="2825578"/>
            <a:ext cx="1600076" cy="14213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53519" y="4577743"/>
            <a:ext cx="2571358" cy="1928519"/>
          </a:xfrm>
          <a:prstGeom prst="rect">
            <a:avLst/>
          </a:prstGeom>
        </p:spPr>
      </p:pic>
      <p:cxnSp>
        <p:nvCxnSpPr>
          <p:cNvPr id="8" name="Straight Arrow Connector 7"/>
          <p:cNvCxnSpPr>
            <a:stCxn id="7" idx="1"/>
          </p:cNvCxnSpPr>
          <p:nvPr/>
        </p:nvCxnSpPr>
        <p:spPr>
          <a:xfrm flipH="1" flipV="1">
            <a:off x="6021859" y="3591697"/>
            <a:ext cx="1417339" cy="6646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6494" y="4256324"/>
            <a:ext cx="3283968" cy="2462976"/>
          </a:xfrm>
          <a:prstGeom prst="rect">
            <a:avLst/>
          </a:prstGeom>
        </p:spPr>
      </p:pic>
      <p:cxnSp>
        <p:nvCxnSpPr>
          <p:cNvPr id="13" name="Straight Arrow Connector 12"/>
          <p:cNvCxnSpPr/>
          <p:nvPr/>
        </p:nvCxnSpPr>
        <p:spPr>
          <a:xfrm flipV="1">
            <a:off x="4530811" y="3286897"/>
            <a:ext cx="724930" cy="9600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537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Stream Order</a:t>
            </a:r>
            <a:endParaRPr lang="en-NZ" dirty="0"/>
          </a:p>
        </p:txBody>
      </p:sp>
      <p:pic>
        <p:nvPicPr>
          <p:cNvPr id="3" name="Picture 2"/>
          <p:cNvPicPr>
            <a:picLocks noChangeAspect="1"/>
          </p:cNvPicPr>
          <p:nvPr/>
        </p:nvPicPr>
        <p:blipFill>
          <a:blip r:embed="rId2"/>
          <a:stretch>
            <a:fillRect/>
          </a:stretch>
        </p:blipFill>
        <p:spPr>
          <a:xfrm>
            <a:off x="628650" y="1779837"/>
            <a:ext cx="7926852" cy="4793958"/>
          </a:xfrm>
          <a:prstGeom prst="rect">
            <a:avLst/>
          </a:prstGeom>
          <a:ln w="3175">
            <a:solidFill>
              <a:schemeClr val="bg1">
                <a:lumMod val="65000"/>
              </a:schemeClr>
            </a:solidFill>
          </a:ln>
        </p:spPr>
      </p:pic>
      <p:sp>
        <p:nvSpPr>
          <p:cNvPr id="4" name="TextBox 3"/>
          <p:cNvSpPr txBox="1"/>
          <p:nvPr/>
        </p:nvSpPr>
        <p:spPr>
          <a:xfrm>
            <a:off x="1046205" y="2982097"/>
            <a:ext cx="2118978" cy="369332"/>
          </a:xfrm>
          <a:prstGeom prst="rect">
            <a:avLst/>
          </a:prstGeom>
          <a:noFill/>
        </p:spPr>
        <p:txBody>
          <a:bodyPr wrap="none" rtlCol="0">
            <a:spAutoFit/>
          </a:bodyPr>
          <a:lstStyle/>
          <a:p>
            <a:r>
              <a:rPr lang="en-NZ" dirty="0" smtClean="0"/>
              <a:t>Two 1’s converge = 2</a:t>
            </a:r>
            <a:endParaRPr lang="en-NZ" dirty="0"/>
          </a:p>
        </p:txBody>
      </p:sp>
      <p:sp>
        <p:nvSpPr>
          <p:cNvPr id="5" name="TextBox 4"/>
          <p:cNvSpPr txBox="1"/>
          <p:nvPr/>
        </p:nvSpPr>
        <p:spPr>
          <a:xfrm>
            <a:off x="4065373" y="2541373"/>
            <a:ext cx="2118978" cy="369332"/>
          </a:xfrm>
          <a:prstGeom prst="rect">
            <a:avLst/>
          </a:prstGeom>
          <a:noFill/>
        </p:spPr>
        <p:txBody>
          <a:bodyPr wrap="none" rtlCol="0">
            <a:spAutoFit/>
          </a:bodyPr>
          <a:lstStyle/>
          <a:p>
            <a:r>
              <a:rPr lang="en-NZ" dirty="0" smtClean="0"/>
              <a:t>Two 2’s converge = 3</a:t>
            </a:r>
            <a:endParaRPr lang="en-NZ" dirty="0"/>
          </a:p>
        </p:txBody>
      </p:sp>
      <p:sp>
        <p:nvSpPr>
          <p:cNvPr id="6" name="TextBox 5"/>
          <p:cNvSpPr txBox="1"/>
          <p:nvPr/>
        </p:nvSpPr>
        <p:spPr>
          <a:xfrm>
            <a:off x="5912914" y="1791273"/>
            <a:ext cx="2118978" cy="369332"/>
          </a:xfrm>
          <a:prstGeom prst="rect">
            <a:avLst/>
          </a:prstGeom>
          <a:noFill/>
        </p:spPr>
        <p:txBody>
          <a:bodyPr wrap="none" rtlCol="0">
            <a:spAutoFit/>
          </a:bodyPr>
          <a:lstStyle/>
          <a:p>
            <a:r>
              <a:rPr lang="en-NZ" dirty="0" smtClean="0"/>
              <a:t>Two 3’s converge = 4</a:t>
            </a:r>
            <a:endParaRPr lang="en-NZ" dirty="0"/>
          </a:p>
        </p:txBody>
      </p:sp>
      <p:sp>
        <p:nvSpPr>
          <p:cNvPr id="7" name="TextBox 6"/>
          <p:cNvSpPr txBox="1"/>
          <p:nvPr/>
        </p:nvSpPr>
        <p:spPr>
          <a:xfrm>
            <a:off x="5041557" y="5148881"/>
            <a:ext cx="2651239" cy="369332"/>
          </a:xfrm>
          <a:prstGeom prst="rect">
            <a:avLst/>
          </a:prstGeom>
          <a:noFill/>
        </p:spPr>
        <p:txBody>
          <a:bodyPr wrap="none" rtlCol="0">
            <a:spAutoFit/>
          </a:bodyPr>
          <a:lstStyle/>
          <a:p>
            <a:r>
              <a:rPr lang="en-NZ" dirty="0" smtClean="0"/>
              <a:t>1 or 2 joins 3 has no effect</a:t>
            </a:r>
            <a:endParaRPr lang="en-NZ" dirty="0"/>
          </a:p>
        </p:txBody>
      </p:sp>
    </p:spTree>
    <p:extLst>
      <p:ext uri="{BB962C8B-B14F-4D97-AF65-F5344CB8AC3E}">
        <p14:creationId xmlns:p14="http://schemas.microsoft.com/office/powerpoint/2010/main" val="1830599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1492" y="1690689"/>
            <a:ext cx="7101016" cy="4743394"/>
          </a:xfrm>
          <a:prstGeom prst="rect">
            <a:avLst/>
          </a:prstGeom>
        </p:spPr>
      </p:pic>
      <p:pic>
        <p:nvPicPr>
          <p:cNvPr id="4" name="Picture 3"/>
          <p:cNvPicPr>
            <a:picLocks noChangeAspect="1"/>
          </p:cNvPicPr>
          <p:nvPr/>
        </p:nvPicPr>
        <p:blipFill>
          <a:blip r:embed="rId3"/>
          <a:stretch>
            <a:fillRect/>
          </a:stretch>
        </p:blipFill>
        <p:spPr>
          <a:xfrm>
            <a:off x="6581034" y="1690689"/>
            <a:ext cx="1541474" cy="1868057"/>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NZ" dirty="0" err="1" smtClean="0"/>
              <a:t>Otaio</a:t>
            </a:r>
            <a:r>
              <a:rPr lang="en-NZ" dirty="0" smtClean="0"/>
              <a:t> Streams – some errors and need for editing and checking</a:t>
            </a:r>
            <a:endParaRPr lang="en-NZ" dirty="0"/>
          </a:p>
        </p:txBody>
      </p:sp>
    </p:spTree>
    <p:extLst>
      <p:ext uri="{BB962C8B-B14F-4D97-AF65-F5344CB8AC3E}">
        <p14:creationId xmlns:p14="http://schemas.microsoft.com/office/powerpoint/2010/main" val="1248496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Distribution of Stream Orders</a:t>
            </a:r>
            <a:endParaRPr lang="en-NZ" dirty="0"/>
          </a:p>
        </p:txBody>
      </p:sp>
      <p:pic>
        <p:nvPicPr>
          <p:cNvPr id="3" name="Picture 2"/>
          <p:cNvPicPr>
            <a:picLocks noChangeAspect="1"/>
          </p:cNvPicPr>
          <p:nvPr/>
        </p:nvPicPr>
        <p:blipFill>
          <a:blip r:embed="rId2"/>
          <a:stretch>
            <a:fillRect/>
          </a:stretch>
        </p:blipFill>
        <p:spPr>
          <a:xfrm>
            <a:off x="716692" y="2151926"/>
            <a:ext cx="7216346" cy="4406810"/>
          </a:xfrm>
          <a:prstGeom prst="rect">
            <a:avLst/>
          </a:prstGeom>
        </p:spPr>
      </p:pic>
      <p:pic>
        <p:nvPicPr>
          <p:cNvPr id="4" name="Picture 3"/>
          <p:cNvPicPr>
            <a:picLocks noChangeAspect="1"/>
          </p:cNvPicPr>
          <p:nvPr/>
        </p:nvPicPr>
        <p:blipFill>
          <a:blip r:embed="rId3"/>
          <a:stretch>
            <a:fillRect/>
          </a:stretch>
        </p:blipFill>
        <p:spPr>
          <a:xfrm>
            <a:off x="7240061" y="1217897"/>
            <a:ext cx="1541474" cy="1868057"/>
          </a:xfrm>
          <a:prstGeom prst="rect">
            <a:avLst/>
          </a:prstGeom>
          <a:ln w="3175">
            <a:solidFill>
              <a:schemeClr val="bg1">
                <a:lumMod val="65000"/>
              </a:schemeClr>
            </a:solidFill>
          </a:ln>
        </p:spPr>
      </p:pic>
      <p:graphicFrame>
        <p:nvGraphicFramePr>
          <p:cNvPr id="5" name="Table 4"/>
          <p:cNvGraphicFramePr>
            <a:graphicFrameLocks noGrp="1"/>
          </p:cNvGraphicFramePr>
          <p:nvPr>
            <p:extLst>
              <p:ext uri="{D42A27DB-BD31-4B8C-83A1-F6EECF244321}">
                <p14:modId xmlns:p14="http://schemas.microsoft.com/office/powerpoint/2010/main" val="3881807025"/>
              </p:ext>
            </p:extLst>
          </p:nvPr>
        </p:nvGraphicFramePr>
        <p:xfrm>
          <a:off x="3435179" y="4355331"/>
          <a:ext cx="4777948" cy="1524000"/>
        </p:xfrm>
        <a:graphic>
          <a:graphicData uri="http://schemas.openxmlformats.org/drawingml/2006/table">
            <a:tbl>
              <a:tblPr firstRow="1" bandRow="1">
                <a:tableStyleId>{5C22544A-7EE6-4342-B048-85BDC9FD1C3A}</a:tableStyleId>
              </a:tblPr>
              <a:tblGrid>
                <a:gridCol w="1194487"/>
                <a:gridCol w="1194487"/>
                <a:gridCol w="1194487"/>
                <a:gridCol w="1194487"/>
              </a:tblGrid>
              <a:tr h="267592">
                <a:tc>
                  <a:txBody>
                    <a:bodyPr/>
                    <a:lstStyle/>
                    <a:p>
                      <a:r>
                        <a:rPr lang="en-NZ" sz="1400" dirty="0" smtClean="0"/>
                        <a:t>Stream</a:t>
                      </a:r>
                      <a:r>
                        <a:rPr lang="en-NZ" sz="1400" baseline="0" dirty="0" smtClean="0"/>
                        <a:t> Order</a:t>
                      </a:r>
                      <a:endParaRPr lang="en-NZ" sz="1400" dirty="0"/>
                    </a:p>
                  </a:txBody>
                  <a:tcPr/>
                </a:tc>
                <a:tc>
                  <a:txBody>
                    <a:bodyPr/>
                    <a:lstStyle/>
                    <a:p>
                      <a:r>
                        <a:rPr lang="en-NZ" sz="1400" dirty="0" smtClean="0"/>
                        <a:t>Number</a:t>
                      </a:r>
                      <a:endParaRPr lang="en-NZ" sz="1400" dirty="0"/>
                    </a:p>
                  </a:txBody>
                  <a:tcPr/>
                </a:tc>
                <a:tc>
                  <a:txBody>
                    <a:bodyPr/>
                    <a:lstStyle/>
                    <a:p>
                      <a:r>
                        <a:rPr lang="en-NZ" sz="1400" dirty="0" smtClean="0"/>
                        <a:t>Average</a:t>
                      </a:r>
                      <a:r>
                        <a:rPr lang="en-NZ" sz="1400" baseline="0" dirty="0" smtClean="0"/>
                        <a:t> (m)</a:t>
                      </a:r>
                      <a:endParaRPr lang="en-NZ" sz="1400" dirty="0"/>
                    </a:p>
                  </a:txBody>
                  <a:tcPr/>
                </a:tc>
                <a:tc>
                  <a:txBody>
                    <a:bodyPr/>
                    <a:lstStyle/>
                    <a:p>
                      <a:r>
                        <a:rPr lang="en-NZ" sz="1400" dirty="0" smtClean="0"/>
                        <a:t>Total (Km)</a:t>
                      </a:r>
                      <a:endParaRPr lang="en-NZ" sz="1400" dirty="0"/>
                    </a:p>
                  </a:txBody>
                  <a:tcPr/>
                </a:tc>
              </a:tr>
              <a:tr h="267592">
                <a:tc>
                  <a:txBody>
                    <a:bodyPr/>
                    <a:lstStyle/>
                    <a:p>
                      <a:r>
                        <a:rPr lang="en-NZ" sz="1400" dirty="0" smtClean="0"/>
                        <a:t>1</a:t>
                      </a:r>
                      <a:endParaRPr lang="en-NZ" sz="1400" dirty="0"/>
                    </a:p>
                  </a:txBody>
                  <a:tcPr/>
                </a:tc>
                <a:tc>
                  <a:txBody>
                    <a:bodyPr/>
                    <a:lstStyle/>
                    <a:p>
                      <a:r>
                        <a:rPr lang="en-NZ" sz="1400" dirty="0" smtClean="0"/>
                        <a:t>130</a:t>
                      </a:r>
                      <a:endParaRPr lang="en-NZ" sz="1400" dirty="0"/>
                    </a:p>
                  </a:txBody>
                  <a:tcPr/>
                </a:tc>
                <a:tc>
                  <a:txBody>
                    <a:bodyPr/>
                    <a:lstStyle/>
                    <a:p>
                      <a:r>
                        <a:rPr lang="en-NZ" sz="1400" dirty="0" smtClean="0"/>
                        <a:t>915</a:t>
                      </a:r>
                      <a:endParaRPr lang="en-NZ" sz="1400" dirty="0"/>
                    </a:p>
                  </a:txBody>
                  <a:tcPr/>
                </a:tc>
                <a:tc>
                  <a:txBody>
                    <a:bodyPr/>
                    <a:lstStyle/>
                    <a:p>
                      <a:r>
                        <a:rPr lang="en-NZ" sz="1400" dirty="0" smtClean="0"/>
                        <a:t>119</a:t>
                      </a:r>
                      <a:endParaRPr lang="en-NZ" sz="1400" dirty="0"/>
                    </a:p>
                  </a:txBody>
                  <a:tcPr/>
                </a:tc>
              </a:tr>
              <a:tr h="267592">
                <a:tc>
                  <a:txBody>
                    <a:bodyPr/>
                    <a:lstStyle/>
                    <a:p>
                      <a:r>
                        <a:rPr lang="en-NZ" sz="1400" dirty="0" smtClean="0"/>
                        <a:t>2</a:t>
                      </a:r>
                      <a:endParaRPr lang="en-NZ" sz="1400" dirty="0"/>
                    </a:p>
                  </a:txBody>
                  <a:tcPr/>
                </a:tc>
                <a:tc>
                  <a:txBody>
                    <a:bodyPr/>
                    <a:lstStyle/>
                    <a:p>
                      <a:r>
                        <a:rPr lang="en-NZ" sz="1400" dirty="0" smtClean="0"/>
                        <a:t>59</a:t>
                      </a:r>
                    </a:p>
                  </a:txBody>
                  <a:tcPr/>
                </a:tc>
                <a:tc>
                  <a:txBody>
                    <a:bodyPr/>
                    <a:lstStyle/>
                    <a:p>
                      <a:r>
                        <a:rPr lang="en-NZ" sz="1400" dirty="0" smtClean="0"/>
                        <a:t>1011</a:t>
                      </a:r>
                      <a:endParaRPr lang="en-NZ" sz="1400" dirty="0"/>
                    </a:p>
                  </a:txBody>
                  <a:tcPr/>
                </a:tc>
                <a:tc>
                  <a:txBody>
                    <a:bodyPr/>
                    <a:lstStyle/>
                    <a:p>
                      <a:r>
                        <a:rPr lang="en-NZ" sz="1400" dirty="0" smtClean="0"/>
                        <a:t>57</a:t>
                      </a:r>
                      <a:endParaRPr lang="en-NZ" sz="1400" dirty="0"/>
                    </a:p>
                  </a:txBody>
                  <a:tcPr/>
                </a:tc>
              </a:tr>
              <a:tr h="267592">
                <a:tc>
                  <a:txBody>
                    <a:bodyPr/>
                    <a:lstStyle/>
                    <a:p>
                      <a:r>
                        <a:rPr lang="en-NZ" sz="1400" dirty="0" smtClean="0"/>
                        <a:t>3</a:t>
                      </a:r>
                      <a:endParaRPr lang="en-NZ" sz="1400" dirty="0"/>
                    </a:p>
                  </a:txBody>
                  <a:tcPr/>
                </a:tc>
                <a:tc>
                  <a:txBody>
                    <a:bodyPr/>
                    <a:lstStyle/>
                    <a:p>
                      <a:r>
                        <a:rPr lang="en-NZ" sz="1400" dirty="0" smtClean="0"/>
                        <a:t>49</a:t>
                      </a:r>
                      <a:endParaRPr lang="en-NZ" sz="1400" dirty="0"/>
                    </a:p>
                  </a:txBody>
                  <a:tcPr/>
                </a:tc>
                <a:tc>
                  <a:txBody>
                    <a:bodyPr/>
                    <a:lstStyle/>
                    <a:p>
                      <a:r>
                        <a:rPr lang="en-NZ" sz="1400" dirty="0" smtClean="0"/>
                        <a:t>704</a:t>
                      </a:r>
                      <a:endParaRPr lang="en-NZ" sz="1400" dirty="0"/>
                    </a:p>
                  </a:txBody>
                  <a:tcPr/>
                </a:tc>
                <a:tc>
                  <a:txBody>
                    <a:bodyPr/>
                    <a:lstStyle/>
                    <a:p>
                      <a:r>
                        <a:rPr lang="en-NZ" sz="1400" dirty="0" smtClean="0"/>
                        <a:t>34</a:t>
                      </a:r>
                      <a:endParaRPr lang="en-NZ" sz="1400" dirty="0"/>
                    </a:p>
                  </a:txBody>
                  <a:tcPr/>
                </a:tc>
              </a:tr>
              <a:tr h="267592">
                <a:tc>
                  <a:txBody>
                    <a:bodyPr/>
                    <a:lstStyle/>
                    <a:p>
                      <a:r>
                        <a:rPr lang="en-NZ" sz="1400" dirty="0" smtClean="0"/>
                        <a:t>4</a:t>
                      </a:r>
                      <a:endParaRPr lang="en-NZ" sz="1400" dirty="0"/>
                    </a:p>
                  </a:txBody>
                  <a:tcPr/>
                </a:tc>
                <a:tc>
                  <a:txBody>
                    <a:bodyPr/>
                    <a:lstStyle/>
                    <a:p>
                      <a:r>
                        <a:rPr lang="en-NZ" sz="1400" dirty="0" smtClean="0"/>
                        <a:t>21</a:t>
                      </a:r>
                      <a:endParaRPr lang="en-NZ" sz="1400" dirty="0"/>
                    </a:p>
                  </a:txBody>
                  <a:tcPr/>
                </a:tc>
                <a:tc>
                  <a:txBody>
                    <a:bodyPr/>
                    <a:lstStyle/>
                    <a:p>
                      <a:r>
                        <a:rPr lang="en-NZ" sz="1400" dirty="0" smtClean="0"/>
                        <a:t>860</a:t>
                      </a:r>
                      <a:endParaRPr lang="en-NZ" sz="1400" dirty="0"/>
                    </a:p>
                  </a:txBody>
                  <a:tcPr/>
                </a:tc>
                <a:tc>
                  <a:txBody>
                    <a:bodyPr/>
                    <a:lstStyle/>
                    <a:p>
                      <a:r>
                        <a:rPr lang="en-NZ" sz="1400" dirty="0" smtClean="0"/>
                        <a:t>18</a:t>
                      </a:r>
                      <a:endParaRPr lang="en-NZ" sz="1400" dirty="0"/>
                    </a:p>
                  </a:txBody>
                  <a:tcPr/>
                </a:tc>
              </a:tr>
            </a:tbl>
          </a:graphicData>
        </a:graphic>
      </p:graphicFrame>
    </p:spTree>
    <p:extLst>
      <p:ext uri="{BB962C8B-B14F-4D97-AF65-F5344CB8AC3E}">
        <p14:creationId xmlns:p14="http://schemas.microsoft.com/office/powerpoint/2010/main" val="936373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92966"/>
            <a:ext cx="9144000" cy="3277077"/>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2162432" y="3846491"/>
            <a:ext cx="4819135" cy="2942904"/>
          </a:xfrm>
          <a:prstGeom prst="rect">
            <a:avLst/>
          </a:prstGeom>
        </p:spPr>
      </p:pic>
    </p:spTree>
    <p:extLst>
      <p:ext uri="{BB962C8B-B14F-4D97-AF65-F5344CB8AC3E}">
        <p14:creationId xmlns:p14="http://schemas.microsoft.com/office/powerpoint/2010/main" val="23905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Assignment for Lincoln Students</a:t>
            </a:r>
            <a:endParaRPr lang="en-NZ" dirty="0"/>
          </a:p>
        </p:txBody>
      </p:sp>
      <p:sp>
        <p:nvSpPr>
          <p:cNvPr id="3" name="Rectangle 2"/>
          <p:cNvSpPr/>
          <p:nvPr/>
        </p:nvSpPr>
        <p:spPr>
          <a:xfrm>
            <a:off x="628650" y="2057554"/>
            <a:ext cx="7823371" cy="4247317"/>
          </a:xfrm>
          <a:prstGeom prst="rect">
            <a:avLst/>
          </a:prstGeom>
        </p:spPr>
        <p:txBody>
          <a:bodyPr wrap="square">
            <a:spAutoFit/>
          </a:bodyPr>
          <a:lstStyle/>
          <a:p>
            <a:pPr marL="342900" lvl="0" indent="-342900">
              <a:spcAft>
                <a:spcPts val="0"/>
              </a:spcAft>
              <a:buFont typeface="+mj-lt"/>
              <a:buAutoNum type="arabicPeriod"/>
            </a:pP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To assess the percentage of pasture loss out of the central farm block (i.e., the block visited on the weekend), for each of the following scenarios;</a:t>
            </a:r>
            <a:endParaRPr lang="en-NZ"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NZ"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Fencing off only the head of the stream catchments and creating a wetland area around the  “Big Swamp” paddock</a:t>
            </a:r>
            <a:endParaRPr lang="en-NZ"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Fencing off the head of the stream catchments (top 500 m of first order stream catchments?), critical areas of the streams crossing pasture (arbitrarily allow for 20% of their length?) and within 500m (?) of the </a:t>
            </a:r>
            <a:r>
              <a:rPr lang="en-NZ"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Otaio</a:t>
            </a: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 River for those streams draining to this river  </a:t>
            </a:r>
            <a:endParaRPr lang="en-NZ"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Fencing off all waterways on the property</a:t>
            </a:r>
            <a:endParaRPr lang="en-NZ"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NZ" dirty="0">
              <a:latin typeface="Calibri" panose="020F0502020204030204" pitchFamily="34" charset="0"/>
              <a:ea typeface="Calibri" panose="020F0502020204030204" pitchFamily="34" charset="0"/>
              <a:cs typeface="Times New Roman" panose="02020603050405020304" pitchFamily="18" charset="0"/>
            </a:endParaRPr>
          </a:p>
          <a:p>
            <a:pPr marL="228600">
              <a:spcAft>
                <a:spcPts val="0"/>
              </a:spcAft>
            </a:pP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Using the guidelines of </a:t>
            </a:r>
            <a:r>
              <a:rPr lang="en-NZ"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DairyNZ</a:t>
            </a: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n-NZ"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2"/>
              </a:rPr>
              <a:t>https://www.dairynz.co.nz/environment/waterways/fencing-waterways/</a:t>
            </a:r>
            <a:r>
              <a:rPr lang="en-NZ" dirty="0">
                <a:solidFill>
                  <a:srgbClr val="1F497D"/>
                </a:solidFill>
                <a:latin typeface="Calibri" panose="020F0502020204030204" pitchFamily="34" charset="0"/>
                <a:ea typeface="Calibri" panose="020F0502020204030204" pitchFamily="34" charset="0"/>
                <a:cs typeface="Times New Roman" panose="02020603050405020304" pitchFamily="18" charset="0"/>
              </a:rPr>
              <a:t>) for setback on fences, but use a minimum (horizontal) distance of 10m from all waterways.  </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131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3020" y="1960179"/>
            <a:ext cx="7577959" cy="4801314"/>
          </a:xfrm>
          <a:prstGeom prst="rect">
            <a:avLst/>
          </a:prstGeom>
          <a:noFill/>
        </p:spPr>
        <p:txBody>
          <a:bodyPr wrap="square" rtlCol="0">
            <a:spAutoFit/>
          </a:bodyPr>
          <a:lstStyle/>
          <a:p>
            <a:pPr defTabSz="457200"/>
            <a:r>
              <a:rPr lang="en-US" dirty="0" smtClean="0">
                <a:solidFill>
                  <a:prstClr val="black"/>
                </a:solidFill>
              </a:rPr>
              <a:t>On the occasion of your retirement the members of the South Canterbury Catchment Board and its staff desire to place on record their sincere appreciation of your service as its Chairman from 1944 to the present time.  </a:t>
            </a:r>
          </a:p>
          <a:p>
            <a:pPr defTabSz="457200"/>
            <a:endParaRPr lang="en-US" dirty="0">
              <a:solidFill>
                <a:prstClr val="black"/>
              </a:solidFill>
            </a:endParaRPr>
          </a:p>
          <a:p>
            <a:pPr defTabSz="457200"/>
            <a:r>
              <a:rPr lang="en-US" dirty="0" smtClean="0">
                <a:solidFill>
                  <a:prstClr val="black"/>
                </a:solidFill>
              </a:rPr>
              <a:t>You have laid down sound principles of policy both for the Board and its staff which will stand for all time.  With your keen analytical mind you have examined our problems and they have been many in the formative years of the Board and your solution has invariably been the only fair and equitable one.</a:t>
            </a:r>
          </a:p>
          <a:p>
            <a:pPr defTabSz="457200"/>
            <a:endParaRPr lang="en-US" dirty="0">
              <a:solidFill>
                <a:prstClr val="black"/>
              </a:solidFill>
            </a:endParaRPr>
          </a:p>
          <a:p>
            <a:pPr defTabSz="457200"/>
            <a:r>
              <a:rPr lang="en-US" dirty="0">
                <a:solidFill>
                  <a:prstClr val="black"/>
                </a:solidFill>
              </a:rPr>
              <a:t>Without your guiding influence there is no doubt that the Board would not now occupy the position it does amongst Catchment Boards, nor would it have achieved so much.</a:t>
            </a:r>
          </a:p>
          <a:p>
            <a:pPr defTabSz="457200"/>
            <a:endParaRPr lang="en-US" dirty="0">
              <a:solidFill>
                <a:prstClr val="black"/>
              </a:solidFill>
            </a:endParaRPr>
          </a:p>
          <a:p>
            <a:pPr defTabSz="457200"/>
            <a:r>
              <a:rPr lang="en-US" dirty="0">
                <a:solidFill>
                  <a:prstClr val="black"/>
                </a:solidFill>
              </a:rPr>
              <a:t>We wish you good health and a long and happy retirement.</a:t>
            </a:r>
          </a:p>
          <a:p>
            <a:pPr defTabSz="457200"/>
            <a:endParaRPr lang="en-US" dirty="0" smtClean="0">
              <a:solidFill>
                <a:prstClr val="black"/>
              </a:solidFill>
            </a:endParaRPr>
          </a:p>
          <a:p>
            <a:pPr defTabSz="457200"/>
            <a:endParaRPr lang="en-US" dirty="0">
              <a:solidFill>
                <a:prstClr val="black"/>
              </a:solidFill>
            </a:endParaRPr>
          </a:p>
          <a:p>
            <a:pPr defTabSz="457200"/>
            <a:endParaRPr lang="en-US" dirty="0">
              <a:solidFill>
                <a:prstClr val="black"/>
              </a:solidFill>
            </a:endParaRPr>
          </a:p>
        </p:txBody>
      </p:sp>
      <p:pic>
        <p:nvPicPr>
          <p:cNvPr id="4" name="Picture 3"/>
          <p:cNvPicPr>
            <a:picLocks noChangeAspect="1"/>
          </p:cNvPicPr>
          <p:nvPr/>
        </p:nvPicPr>
        <p:blipFill>
          <a:blip r:embed="rId2"/>
          <a:stretch>
            <a:fillRect/>
          </a:stretch>
        </p:blipFill>
        <p:spPr>
          <a:xfrm>
            <a:off x="2102068" y="410100"/>
            <a:ext cx="4595484" cy="1219820"/>
          </a:xfrm>
          <a:prstGeom prst="rect">
            <a:avLst/>
          </a:prstGeom>
        </p:spPr>
      </p:pic>
      <p:pic>
        <p:nvPicPr>
          <p:cNvPr id="5" name="Picture 4"/>
          <p:cNvPicPr>
            <a:picLocks noChangeAspect="1"/>
          </p:cNvPicPr>
          <p:nvPr/>
        </p:nvPicPr>
        <p:blipFill>
          <a:blip r:embed="rId3"/>
          <a:stretch>
            <a:fillRect/>
          </a:stretch>
        </p:blipFill>
        <p:spPr>
          <a:xfrm>
            <a:off x="7567449" y="247474"/>
            <a:ext cx="1462414" cy="1633060"/>
          </a:xfrm>
          <a:prstGeom prst="rect">
            <a:avLst/>
          </a:prstGeom>
        </p:spPr>
      </p:pic>
    </p:spTree>
    <p:extLst>
      <p:ext uri="{BB962C8B-B14F-4D97-AF65-F5344CB8AC3E}">
        <p14:creationId xmlns:p14="http://schemas.microsoft.com/office/powerpoint/2010/main" val="306225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Blue Cliffs Station</a:t>
            </a:r>
            <a:endParaRPr lang="en-NZ" dirty="0"/>
          </a:p>
        </p:txBody>
      </p:sp>
      <p:pic>
        <p:nvPicPr>
          <p:cNvPr id="3" name="Picture 2"/>
          <p:cNvPicPr>
            <a:picLocks noChangeAspect="1"/>
          </p:cNvPicPr>
          <p:nvPr/>
        </p:nvPicPr>
        <p:blipFill>
          <a:blip r:embed="rId2"/>
          <a:stretch>
            <a:fillRect/>
          </a:stretch>
        </p:blipFill>
        <p:spPr>
          <a:xfrm>
            <a:off x="805563" y="1531717"/>
            <a:ext cx="7182678" cy="4472881"/>
          </a:xfrm>
          <a:prstGeom prst="rect">
            <a:avLst/>
          </a:prstGeom>
          <a:ln w="3175">
            <a:solidFill>
              <a:schemeClr val="bg1">
                <a:lumMod val="65000"/>
              </a:schemeClr>
            </a:solidFill>
          </a:ln>
        </p:spPr>
      </p:pic>
    </p:spTree>
    <p:extLst>
      <p:ext uri="{BB962C8B-B14F-4D97-AF65-F5344CB8AC3E}">
        <p14:creationId xmlns:p14="http://schemas.microsoft.com/office/powerpoint/2010/main" val="2157223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Paddocks at Blue Cliffs</a:t>
            </a:r>
            <a:endParaRPr lang="en-NZ" dirty="0"/>
          </a:p>
        </p:txBody>
      </p:sp>
      <p:pic>
        <p:nvPicPr>
          <p:cNvPr id="3" name="Picture 2"/>
          <p:cNvPicPr>
            <a:picLocks noChangeAspect="1"/>
          </p:cNvPicPr>
          <p:nvPr/>
        </p:nvPicPr>
        <p:blipFill>
          <a:blip r:embed="rId2"/>
          <a:stretch>
            <a:fillRect/>
          </a:stretch>
        </p:blipFill>
        <p:spPr>
          <a:xfrm>
            <a:off x="766534" y="1437770"/>
            <a:ext cx="7610931" cy="4422227"/>
          </a:xfrm>
          <a:prstGeom prst="rect">
            <a:avLst/>
          </a:prstGeom>
          <a:ln w="3175">
            <a:solidFill>
              <a:schemeClr val="bg1">
                <a:lumMod val="65000"/>
              </a:schemeClr>
            </a:solidFill>
          </a:ln>
        </p:spPr>
      </p:pic>
      <p:sp>
        <p:nvSpPr>
          <p:cNvPr id="4" name="TextBox 3"/>
          <p:cNvSpPr txBox="1"/>
          <p:nvPr/>
        </p:nvSpPr>
        <p:spPr>
          <a:xfrm>
            <a:off x="447472" y="6027003"/>
            <a:ext cx="8268511" cy="461665"/>
          </a:xfrm>
          <a:prstGeom prst="rect">
            <a:avLst/>
          </a:prstGeom>
          <a:noFill/>
        </p:spPr>
        <p:txBody>
          <a:bodyPr wrap="square" rtlCol="0">
            <a:spAutoFit/>
          </a:bodyPr>
          <a:lstStyle/>
          <a:p>
            <a:r>
              <a:rPr lang="en-NZ" sz="2400" dirty="0" smtClean="0">
                <a:solidFill>
                  <a:schemeClr val="accent2">
                    <a:lumMod val="50000"/>
                  </a:schemeClr>
                </a:solidFill>
              </a:rPr>
              <a:t>225 paddocks</a:t>
            </a:r>
            <a:r>
              <a:rPr lang="en-NZ" sz="2400" dirty="0" smtClean="0"/>
              <a:t> x </a:t>
            </a:r>
            <a:r>
              <a:rPr lang="en-NZ" sz="2400" dirty="0" smtClean="0">
                <a:solidFill>
                  <a:schemeClr val="accent2">
                    <a:lumMod val="50000"/>
                  </a:schemeClr>
                </a:solidFill>
              </a:rPr>
              <a:t>22.8 ha per paddock </a:t>
            </a:r>
            <a:r>
              <a:rPr lang="en-NZ" sz="2400" dirty="0" smtClean="0"/>
              <a:t>(on average) = </a:t>
            </a:r>
            <a:r>
              <a:rPr lang="en-NZ" sz="2400" dirty="0" smtClean="0">
                <a:solidFill>
                  <a:schemeClr val="accent2">
                    <a:lumMod val="50000"/>
                  </a:schemeClr>
                </a:solidFill>
              </a:rPr>
              <a:t>5130 ha total</a:t>
            </a:r>
            <a:endParaRPr lang="en-NZ" sz="2400" dirty="0">
              <a:solidFill>
                <a:schemeClr val="accent2">
                  <a:lumMod val="50000"/>
                </a:schemeClr>
              </a:solidFill>
            </a:endParaRPr>
          </a:p>
        </p:txBody>
      </p:sp>
    </p:spTree>
    <p:extLst>
      <p:ext uri="{BB962C8B-B14F-4D97-AF65-F5344CB8AC3E}">
        <p14:creationId xmlns:p14="http://schemas.microsoft.com/office/powerpoint/2010/main" val="2001780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Blue Cliffs in Hydrological Context</a:t>
            </a:r>
            <a:endParaRPr lang="en-NZ" dirty="0"/>
          </a:p>
        </p:txBody>
      </p:sp>
      <p:pic>
        <p:nvPicPr>
          <p:cNvPr id="3" name="Picture 2"/>
          <p:cNvPicPr>
            <a:picLocks noChangeAspect="1"/>
          </p:cNvPicPr>
          <p:nvPr/>
        </p:nvPicPr>
        <p:blipFill>
          <a:blip r:embed="rId2"/>
          <a:stretch>
            <a:fillRect/>
          </a:stretch>
        </p:blipFill>
        <p:spPr>
          <a:xfrm>
            <a:off x="922506" y="1591489"/>
            <a:ext cx="7298987" cy="4789960"/>
          </a:xfrm>
          <a:prstGeom prst="rect">
            <a:avLst/>
          </a:prstGeom>
          <a:ln w="3175">
            <a:solidFill>
              <a:schemeClr val="bg1">
                <a:lumMod val="65000"/>
              </a:schemeClr>
            </a:solidFill>
          </a:ln>
        </p:spPr>
      </p:pic>
      <p:sp>
        <p:nvSpPr>
          <p:cNvPr id="4" name="TextBox 3"/>
          <p:cNvSpPr txBox="1"/>
          <p:nvPr/>
        </p:nvSpPr>
        <p:spPr>
          <a:xfrm>
            <a:off x="3774332" y="2917052"/>
            <a:ext cx="2131417" cy="523220"/>
          </a:xfrm>
          <a:prstGeom prst="rect">
            <a:avLst/>
          </a:prstGeom>
          <a:noFill/>
        </p:spPr>
        <p:txBody>
          <a:bodyPr wrap="none" rtlCol="0">
            <a:spAutoFit/>
          </a:bodyPr>
          <a:lstStyle/>
          <a:p>
            <a:r>
              <a:rPr lang="en-NZ" sz="2800" dirty="0" err="1" smtClean="0"/>
              <a:t>Pareora</a:t>
            </a:r>
            <a:r>
              <a:rPr lang="en-NZ" sz="2800" dirty="0" smtClean="0"/>
              <a:t> River</a:t>
            </a:r>
            <a:endParaRPr lang="en-NZ" sz="2800" dirty="0"/>
          </a:p>
        </p:txBody>
      </p:sp>
      <p:sp>
        <p:nvSpPr>
          <p:cNvPr id="5" name="TextBox 4"/>
          <p:cNvSpPr txBox="1"/>
          <p:nvPr/>
        </p:nvSpPr>
        <p:spPr>
          <a:xfrm>
            <a:off x="4416356" y="4859342"/>
            <a:ext cx="1800621" cy="523220"/>
          </a:xfrm>
          <a:prstGeom prst="rect">
            <a:avLst/>
          </a:prstGeom>
          <a:noFill/>
        </p:spPr>
        <p:txBody>
          <a:bodyPr wrap="none" rtlCol="0">
            <a:spAutoFit/>
          </a:bodyPr>
          <a:lstStyle/>
          <a:p>
            <a:r>
              <a:rPr lang="en-NZ" sz="2800" dirty="0" err="1" smtClean="0"/>
              <a:t>Otaio</a:t>
            </a:r>
            <a:r>
              <a:rPr lang="en-NZ" sz="2800" dirty="0" smtClean="0"/>
              <a:t> River</a:t>
            </a:r>
            <a:endParaRPr lang="en-NZ" sz="2800" dirty="0"/>
          </a:p>
        </p:txBody>
      </p:sp>
      <p:sp>
        <p:nvSpPr>
          <p:cNvPr id="6" name="TextBox 5"/>
          <p:cNvSpPr txBox="1"/>
          <p:nvPr/>
        </p:nvSpPr>
        <p:spPr>
          <a:xfrm>
            <a:off x="6547731" y="1780650"/>
            <a:ext cx="1213794" cy="523220"/>
          </a:xfrm>
          <a:prstGeom prst="rect">
            <a:avLst/>
          </a:prstGeom>
          <a:noFill/>
        </p:spPr>
        <p:txBody>
          <a:bodyPr wrap="none" rtlCol="0">
            <a:spAutoFit/>
          </a:bodyPr>
          <a:lstStyle/>
          <a:p>
            <a:r>
              <a:rPr lang="en-NZ" sz="2800" dirty="0" err="1" smtClean="0"/>
              <a:t>Timaru</a:t>
            </a:r>
            <a:endParaRPr lang="en-NZ" sz="2800" dirty="0"/>
          </a:p>
        </p:txBody>
      </p:sp>
    </p:spTree>
    <p:extLst>
      <p:ext uri="{BB962C8B-B14F-4D97-AF65-F5344CB8AC3E}">
        <p14:creationId xmlns:p14="http://schemas.microsoft.com/office/powerpoint/2010/main" val="113841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Upstream Trace on NZ Digital River Network for the </a:t>
            </a:r>
            <a:r>
              <a:rPr lang="en-NZ" dirty="0" err="1" smtClean="0"/>
              <a:t>Otaio</a:t>
            </a:r>
            <a:r>
              <a:rPr lang="en-NZ" dirty="0" smtClean="0"/>
              <a:t> River</a:t>
            </a:r>
            <a:endParaRPr lang="en-NZ" dirty="0"/>
          </a:p>
        </p:txBody>
      </p:sp>
      <p:pic>
        <p:nvPicPr>
          <p:cNvPr id="3" name="Picture 2"/>
          <p:cNvPicPr>
            <a:picLocks noChangeAspect="1"/>
          </p:cNvPicPr>
          <p:nvPr/>
        </p:nvPicPr>
        <p:blipFill>
          <a:blip r:embed="rId2"/>
          <a:stretch>
            <a:fillRect/>
          </a:stretch>
        </p:blipFill>
        <p:spPr>
          <a:xfrm>
            <a:off x="846306" y="1880441"/>
            <a:ext cx="7451387" cy="4762627"/>
          </a:xfrm>
          <a:prstGeom prst="rect">
            <a:avLst/>
          </a:prstGeom>
          <a:ln w="3175">
            <a:solidFill>
              <a:schemeClr val="bg1">
                <a:lumMod val="65000"/>
              </a:schemeClr>
            </a:solidFill>
          </a:ln>
        </p:spPr>
      </p:pic>
    </p:spTree>
    <p:extLst>
      <p:ext uri="{BB962C8B-B14F-4D97-AF65-F5344CB8AC3E}">
        <p14:creationId xmlns:p14="http://schemas.microsoft.com/office/powerpoint/2010/main" val="1365846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Watershed Delineation </a:t>
            </a:r>
            <a:br>
              <a:rPr lang="en-NZ" dirty="0" smtClean="0"/>
            </a:br>
            <a:r>
              <a:rPr lang="en-NZ" sz="3600" dirty="0" smtClean="0"/>
              <a:t>(using ESRI Hydro Services)</a:t>
            </a:r>
            <a:endParaRPr lang="en-NZ" sz="3600" dirty="0"/>
          </a:p>
        </p:txBody>
      </p:sp>
      <p:pic>
        <p:nvPicPr>
          <p:cNvPr id="3" name="Picture 2"/>
          <p:cNvPicPr>
            <a:picLocks noChangeAspect="1"/>
          </p:cNvPicPr>
          <p:nvPr/>
        </p:nvPicPr>
        <p:blipFill>
          <a:blip r:embed="rId2"/>
          <a:stretch>
            <a:fillRect/>
          </a:stretch>
        </p:blipFill>
        <p:spPr>
          <a:xfrm>
            <a:off x="874497" y="1900199"/>
            <a:ext cx="7395005" cy="4578421"/>
          </a:xfrm>
          <a:prstGeom prst="rect">
            <a:avLst/>
          </a:prstGeom>
        </p:spPr>
      </p:pic>
    </p:spTree>
    <p:extLst>
      <p:ext uri="{BB962C8B-B14F-4D97-AF65-F5344CB8AC3E}">
        <p14:creationId xmlns:p14="http://schemas.microsoft.com/office/powerpoint/2010/main" val="3787286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1 Km Buffer around Watershed</a:t>
            </a:r>
            <a:endParaRPr lang="en-NZ" dirty="0"/>
          </a:p>
        </p:txBody>
      </p:sp>
      <p:pic>
        <p:nvPicPr>
          <p:cNvPr id="3" name="Picture 2"/>
          <p:cNvPicPr>
            <a:picLocks noChangeAspect="1"/>
          </p:cNvPicPr>
          <p:nvPr/>
        </p:nvPicPr>
        <p:blipFill>
          <a:blip r:embed="rId2"/>
          <a:stretch>
            <a:fillRect/>
          </a:stretch>
        </p:blipFill>
        <p:spPr>
          <a:xfrm>
            <a:off x="1089498" y="1471091"/>
            <a:ext cx="7368898" cy="4890798"/>
          </a:xfrm>
          <a:prstGeom prst="rect">
            <a:avLst/>
          </a:prstGeom>
          <a:ln w="3175">
            <a:solidFill>
              <a:schemeClr val="bg1">
                <a:lumMod val="65000"/>
              </a:schemeClr>
            </a:solidFill>
          </a:ln>
        </p:spPr>
      </p:pic>
    </p:spTree>
    <p:extLst>
      <p:ext uri="{BB962C8B-B14F-4D97-AF65-F5344CB8AC3E}">
        <p14:creationId xmlns:p14="http://schemas.microsoft.com/office/powerpoint/2010/main" val="23325701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219</TotalTime>
  <Words>384</Words>
  <Application>Microsoft Office PowerPoint</Application>
  <PresentationFormat>On-screen Show (4:3)</PresentationFormat>
  <Paragraphs>79</Paragraphs>
  <Slides>27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Calibri Light</vt:lpstr>
      <vt:lpstr>Symbol</vt:lpstr>
      <vt:lpstr>Times New Roman</vt:lpstr>
      <vt:lpstr>Office Theme</vt:lpstr>
      <vt:lpstr>1_Office Theme</vt:lpstr>
      <vt:lpstr>PowerPoint Presentation</vt:lpstr>
      <vt:lpstr>PowerPoint Presentation</vt:lpstr>
      <vt:lpstr>PowerPoint Presentation</vt:lpstr>
      <vt:lpstr>Blue Cliffs Station</vt:lpstr>
      <vt:lpstr>Paddocks at Blue Cliffs</vt:lpstr>
      <vt:lpstr>Blue Cliffs in Hydrological Context</vt:lpstr>
      <vt:lpstr>Upstream Trace on NZ Digital River Network for the Otaio River</vt:lpstr>
      <vt:lpstr>Watershed Delineation  (using ESRI Hydro Services)</vt:lpstr>
      <vt:lpstr>1 Km Buffer around Watershed</vt:lpstr>
      <vt:lpstr>25m Digital Elevation Model</vt:lpstr>
      <vt:lpstr>25m Digital Elevation Model of the Otaio Catchment </vt:lpstr>
      <vt:lpstr>Two Drainage Areas</vt:lpstr>
      <vt:lpstr>Otaio Catchment in ArcScene</vt:lpstr>
      <vt:lpstr>Landscape of Otaio River</vt:lpstr>
      <vt:lpstr>Gaging Stations in South Canterbury</vt:lpstr>
      <vt:lpstr>Otaio River at Gorge Gaging Station</vt:lpstr>
      <vt:lpstr>Otaio Gorge: Stream Gage Site</vt:lpstr>
      <vt:lpstr>Tussock in the Hunter Hills</vt:lpstr>
      <vt:lpstr>A picnic in the hills</vt:lpstr>
      <vt:lpstr>Sheep in the hills</vt:lpstr>
      <vt:lpstr>Disappearing Stream</vt:lpstr>
      <vt:lpstr>Lower Otaio River Catchment</vt:lpstr>
      <vt:lpstr>Stream Order</vt:lpstr>
      <vt:lpstr>Otaio Streams – some errors and need for editing and checking</vt:lpstr>
      <vt:lpstr>Distribution of Stream Orders</vt:lpstr>
      <vt:lpstr>PowerPoint Presentation</vt:lpstr>
      <vt:lpstr>Assignment for Lincoln Students</vt:lpstr>
    </vt:vector>
  </TitlesOfParts>
  <Company>University of Canterbury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Cliffs Station</dc:title>
  <dc:creator>David Maidment</dc:creator>
  <cp:lastModifiedBy>David Maidment</cp:lastModifiedBy>
  <cp:revision>29</cp:revision>
  <dcterms:created xsi:type="dcterms:W3CDTF">2018-03-27T01:35:31Z</dcterms:created>
  <dcterms:modified xsi:type="dcterms:W3CDTF">2018-03-27T23:36:15Z</dcterms:modified>
</cp:coreProperties>
</file>