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ocuments\Fall%202009\CE%20394K%20GIS\Project\Rainfall_Tlam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ocuments\Spring%202010\Hydrology\Project\Theissen\SPITotal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1744954294506298E-2"/>
          <c:y val="5.5911526684164471E-2"/>
          <c:w val="0.83698102392373364"/>
          <c:h val="0.74652012248468969"/>
        </c:manualLayout>
      </c:layout>
      <c:barChart>
        <c:barDir val="col"/>
        <c:grouping val="clustered"/>
        <c:ser>
          <c:idx val="0"/>
          <c:order val="0"/>
          <c:tx>
            <c:strRef>
              <c:f>Raingraphs!$I$6</c:f>
              <c:strCache>
                <c:ptCount val="1"/>
                <c:pt idx="0">
                  <c:v>Average</c:v>
                </c:pt>
              </c:strCache>
            </c:strRef>
          </c:tx>
          <c:cat>
            <c:strRef>
              <c:f>Raingraphs!$C$7:$C$18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Raingraphs!$I$7:$I$18</c:f>
              <c:numCache>
                <c:formatCode>General</c:formatCode>
                <c:ptCount val="12"/>
                <c:pt idx="0">
                  <c:v>0.51999999999999991</c:v>
                </c:pt>
                <c:pt idx="1">
                  <c:v>8.2000000000000011</c:v>
                </c:pt>
                <c:pt idx="2">
                  <c:v>8.532</c:v>
                </c:pt>
                <c:pt idx="3">
                  <c:v>7.984</c:v>
                </c:pt>
                <c:pt idx="4">
                  <c:v>83.775999999999982</c:v>
                </c:pt>
                <c:pt idx="5">
                  <c:v>222.38800000000037</c:v>
                </c:pt>
                <c:pt idx="6">
                  <c:v>183.49600000000001</c:v>
                </c:pt>
                <c:pt idx="7">
                  <c:v>211.80800000000028</c:v>
                </c:pt>
                <c:pt idx="8">
                  <c:v>188.65600000000001</c:v>
                </c:pt>
                <c:pt idx="9">
                  <c:v>87.875999999999948</c:v>
                </c:pt>
                <c:pt idx="10">
                  <c:v>19.52</c:v>
                </c:pt>
                <c:pt idx="11">
                  <c:v>0</c:v>
                </c:pt>
              </c:numCache>
            </c:numRef>
          </c:val>
        </c:ser>
        <c:axId val="105549184"/>
        <c:axId val="48567424"/>
      </c:barChart>
      <c:catAx>
        <c:axId val="105549184"/>
        <c:scaling>
          <c:orientation val="minMax"/>
        </c:scaling>
        <c:axPos val="b"/>
        <c:tickLblPos val="nextTo"/>
        <c:crossAx val="48567424"/>
        <c:crosses val="autoZero"/>
        <c:auto val="1"/>
        <c:lblAlgn val="ctr"/>
        <c:lblOffset val="100"/>
      </c:catAx>
      <c:valAx>
        <c:axId val="48567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Rainfall (mm/month)</a:t>
                </a:r>
              </a:p>
            </c:rich>
          </c:tx>
          <c:layout/>
        </c:title>
        <c:numFmt formatCode="General" sourceLinked="1"/>
        <c:tickLblPos val="nextTo"/>
        <c:crossAx val="105549184"/>
        <c:crosses val="autoZero"/>
        <c:crossBetween val="between"/>
      </c:valAx>
    </c:plotArea>
    <c:plotVisOnly val="1"/>
  </c:chart>
  <c:spPr>
    <a:solidFill>
      <a:schemeClr val="bg1"/>
    </a:solidFill>
    <a:ln>
      <a:solidFill>
        <a:srgbClr val="0F6FC6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v>Drought Magnitude</c:v>
          </c:tx>
          <c:cat>
            <c:numRef>
              <c:f>[SPITotal.xlsx]SPITotal!$A$2:$A$63</c:f>
              <c:numCache>
                <c:formatCode>General</c:formatCode>
                <c:ptCount val="62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1945</c:v>
                </c:pt>
                <c:pt idx="5">
                  <c:v>1947</c:v>
                </c:pt>
                <c:pt idx="6">
                  <c:v>1948</c:v>
                </c:pt>
                <c:pt idx="7">
                  <c:v>1949</c:v>
                </c:pt>
                <c:pt idx="8">
                  <c:v>1950</c:v>
                </c:pt>
                <c:pt idx="9">
                  <c:v>1951</c:v>
                </c:pt>
                <c:pt idx="10">
                  <c:v>1952</c:v>
                </c:pt>
                <c:pt idx="11">
                  <c:v>1953</c:v>
                </c:pt>
                <c:pt idx="12">
                  <c:v>1954</c:v>
                </c:pt>
                <c:pt idx="13">
                  <c:v>1955</c:v>
                </c:pt>
                <c:pt idx="14">
                  <c:v>1956</c:v>
                </c:pt>
                <c:pt idx="15">
                  <c:v>1957</c:v>
                </c:pt>
                <c:pt idx="16">
                  <c:v>1958</c:v>
                </c:pt>
                <c:pt idx="17">
                  <c:v>1959</c:v>
                </c:pt>
                <c:pt idx="18">
                  <c:v>1960</c:v>
                </c:pt>
                <c:pt idx="19">
                  <c:v>1961</c:v>
                </c:pt>
                <c:pt idx="20">
                  <c:v>1962</c:v>
                </c:pt>
                <c:pt idx="21">
                  <c:v>1963</c:v>
                </c:pt>
                <c:pt idx="22">
                  <c:v>1964</c:v>
                </c:pt>
                <c:pt idx="23">
                  <c:v>1965</c:v>
                </c:pt>
                <c:pt idx="24">
                  <c:v>1966</c:v>
                </c:pt>
                <c:pt idx="25">
                  <c:v>1967</c:v>
                </c:pt>
                <c:pt idx="26">
                  <c:v>1968</c:v>
                </c:pt>
                <c:pt idx="27">
                  <c:v>1969</c:v>
                </c:pt>
                <c:pt idx="28">
                  <c:v>1970</c:v>
                </c:pt>
                <c:pt idx="29">
                  <c:v>1971</c:v>
                </c:pt>
                <c:pt idx="30">
                  <c:v>1972</c:v>
                </c:pt>
                <c:pt idx="31">
                  <c:v>1973</c:v>
                </c:pt>
                <c:pt idx="32">
                  <c:v>1974</c:v>
                </c:pt>
                <c:pt idx="33">
                  <c:v>1975</c:v>
                </c:pt>
                <c:pt idx="34">
                  <c:v>1976</c:v>
                </c:pt>
                <c:pt idx="35">
                  <c:v>1977</c:v>
                </c:pt>
                <c:pt idx="36">
                  <c:v>1978</c:v>
                </c:pt>
                <c:pt idx="37">
                  <c:v>1979</c:v>
                </c:pt>
                <c:pt idx="38">
                  <c:v>1980</c:v>
                </c:pt>
                <c:pt idx="39">
                  <c:v>1981</c:v>
                </c:pt>
                <c:pt idx="40">
                  <c:v>1982</c:v>
                </c:pt>
                <c:pt idx="41">
                  <c:v>1983</c:v>
                </c:pt>
                <c:pt idx="42">
                  <c:v>1984</c:v>
                </c:pt>
                <c:pt idx="43">
                  <c:v>1985</c:v>
                </c:pt>
                <c:pt idx="44">
                  <c:v>1986</c:v>
                </c:pt>
                <c:pt idx="45">
                  <c:v>1987</c:v>
                </c:pt>
                <c:pt idx="46">
                  <c:v>1988</c:v>
                </c:pt>
                <c:pt idx="47">
                  <c:v>1989</c:v>
                </c:pt>
                <c:pt idx="48">
                  <c:v>1990</c:v>
                </c:pt>
                <c:pt idx="49">
                  <c:v>1991</c:v>
                </c:pt>
                <c:pt idx="50">
                  <c:v>1992</c:v>
                </c:pt>
                <c:pt idx="51">
                  <c:v>1993</c:v>
                </c:pt>
                <c:pt idx="52">
                  <c:v>1994</c:v>
                </c:pt>
                <c:pt idx="53">
                  <c:v>1995</c:v>
                </c:pt>
                <c:pt idx="54">
                  <c:v>1996</c:v>
                </c:pt>
                <c:pt idx="55">
                  <c:v>1997</c:v>
                </c:pt>
                <c:pt idx="56">
                  <c:v>1998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</c:numCache>
            </c:numRef>
          </c:cat>
          <c:val>
            <c:numRef>
              <c:f>[SPITotal.xlsx]SPITotal!$R$2:$R$63</c:f>
              <c:numCache>
                <c:formatCode>General</c:formatCode>
                <c:ptCount val="62"/>
                <c:pt idx="0">
                  <c:v>0.35052029400000018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0.45727679100000024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0.78078132600000005</c:v>
                </c:pt>
                <c:pt idx="10">
                  <c:v>0</c:v>
                </c:pt>
                <c:pt idx="11">
                  <c:v>0.51615461600000034</c:v>
                </c:pt>
                <c:pt idx="12">
                  <c:v>0</c:v>
                </c:pt>
                <c:pt idx="13">
                  <c:v>0</c:v>
                </c:pt>
                <c:pt idx="14">
                  <c:v>0.23147062499999993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1.2718612089999988</c:v>
                </c:pt>
                <c:pt idx="19">
                  <c:v>1.3765180570000002</c:v>
                </c:pt>
                <c:pt idx="20">
                  <c:v>2.4413363640000001</c:v>
                </c:pt>
                <c:pt idx="21">
                  <c:v>2.9853123699999999</c:v>
                </c:pt>
                <c:pt idx="22">
                  <c:v>3.209018887</c:v>
                </c:pt>
                <c:pt idx="23">
                  <c:v>3.8228718729999995</c:v>
                </c:pt>
                <c:pt idx="24">
                  <c:v>0</c:v>
                </c:pt>
                <c:pt idx="25">
                  <c:v>1.5630152909999993</c:v>
                </c:pt>
                <c:pt idx="26">
                  <c:v>2.3573838070000002</c:v>
                </c:pt>
                <c:pt idx="27">
                  <c:v>0</c:v>
                </c:pt>
                <c:pt idx="28">
                  <c:v>0.72707957300000048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0.54462301500000032</c:v>
                </c:pt>
                <c:pt idx="36">
                  <c:v>0.78838681300000002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2.4481236980000012</c:v>
                </c:pt>
                <c:pt idx="41">
                  <c:v>3.0885040550000009</c:v>
                </c:pt>
                <c:pt idx="42">
                  <c:v>0</c:v>
                </c:pt>
                <c:pt idx="43">
                  <c:v>0</c:v>
                </c:pt>
                <c:pt idx="44">
                  <c:v>1.4491416939999986</c:v>
                </c:pt>
                <c:pt idx="45">
                  <c:v>1.48521558</c:v>
                </c:pt>
                <c:pt idx="46">
                  <c:v>2.9725308100000003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2.3724236369999985</c:v>
                </c:pt>
                <c:pt idx="52">
                  <c:v>4.1657741569999942</c:v>
                </c:pt>
                <c:pt idx="53">
                  <c:v>0</c:v>
                </c:pt>
                <c:pt idx="54">
                  <c:v>2.1640867160000012</c:v>
                </c:pt>
                <c:pt idx="55">
                  <c:v>0</c:v>
                </c:pt>
                <c:pt idx="56">
                  <c:v>0</c:v>
                </c:pt>
                <c:pt idx="57">
                  <c:v>9.0810854000000024E-2</c:v>
                </c:pt>
                <c:pt idx="58">
                  <c:v>0</c:v>
                </c:pt>
                <c:pt idx="59">
                  <c:v>0.51097854300000001</c:v>
                </c:pt>
                <c:pt idx="60">
                  <c:v>1.4276317729999985</c:v>
                </c:pt>
                <c:pt idx="61">
                  <c:v>0</c:v>
                </c:pt>
              </c:numCache>
            </c:numRef>
          </c:val>
        </c:ser>
        <c:axId val="48591616"/>
        <c:axId val="48593152"/>
      </c:barChart>
      <c:catAx>
        <c:axId val="48591616"/>
        <c:scaling>
          <c:orientation val="minMax"/>
        </c:scaling>
        <c:axPos val="b"/>
        <c:numFmt formatCode="General" sourceLinked="1"/>
        <c:tickLblPos val="nextTo"/>
        <c:crossAx val="48593152"/>
        <c:crosses val="autoZero"/>
        <c:auto val="1"/>
        <c:lblAlgn val="ctr"/>
        <c:lblOffset val="100"/>
      </c:catAx>
      <c:valAx>
        <c:axId val="48593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Drought Magnitude (Sum of SPI)</a:t>
                </a:r>
              </a:p>
            </c:rich>
          </c:tx>
          <c:layout/>
        </c:title>
        <c:numFmt formatCode="General" sourceLinked="1"/>
        <c:tickLblPos val="nextTo"/>
        <c:crossAx val="48591616"/>
        <c:crosses val="autoZero"/>
        <c:crossBetween val="between"/>
      </c:valAx>
    </c:plotArea>
    <c:plotVisOnly val="1"/>
  </c:chart>
  <c:spPr>
    <a:solidFill>
      <a:prstClr val="white"/>
    </a:solidFill>
    <a:ln>
      <a:solidFill>
        <a:schemeClr val="accent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2E93-8F03-4DE9-B646-BB706F48660F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96B63-73B8-4AC8-B01F-3B9BDAB5E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Drought Frequency Analysis in </a:t>
            </a:r>
            <a:r>
              <a:rPr kumimoji="0" lang="en-US" dirty="0" err="1" smtClean="0"/>
              <a:t>Tlamacazapa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Robin Lynch</a:t>
            </a:r>
          </a:p>
          <a:p>
            <a:r>
              <a:rPr kumimoji="0" lang="en-US" dirty="0" smtClean="0"/>
              <a:t>Hydrology</a:t>
            </a:r>
          </a:p>
          <a:p>
            <a:r>
              <a:rPr kumimoji="0" lang="en-US" dirty="0" smtClean="0"/>
              <a:t>April 29, 2010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>
            <a:lvl1pPr>
              <a:defRPr sz="32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A7E134-D116-4435-925A-CFA0421C2B19}" type="datetimeFigureOut">
              <a:rPr lang="en-US" smtClean="0"/>
              <a:pPr/>
              <a:t>4/29/2010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49E21-9C28-4BC7-9999-6AC97FE0A5D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 descr="C:\Users\robin\AppData\Local\Temp\UT Week Aki 05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9144000" cy="6842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Drought Frequency Analysis in </a:t>
            </a:r>
            <a:r>
              <a:rPr lang="en-US" dirty="0" err="1" smtClean="0"/>
              <a:t>Tlamacazapa</a:t>
            </a:r>
            <a:r>
              <a:rPr lang="en-US" dirty="0" smtClean="0"/>
              <a:t>, Guerrero, Mexico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Robin Lynch</a:t>
            </a:r>
          </a:p>
          <a:p>
            <a:r>
              <a:rPr lang="en-US" dirty="0" smtClean="0"/>
              <a:t>Hydrology</a:t>
            </a:r>
          </a:p>
          <a:p>
            <a:r>
              <a:rPr lang="en-US" dirty="0" smtClean="0"/>
              <a:t>April 29,2010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1954" t="13828" r="16146" b="10220"/>
          <a:stretch>
            <a:fillRect/>
          </a:stretch>
        </p:blipFill>
        <p:spPr bwMode="auto">
          <a:xfrm>
            <a:off x="990600" y="381000"/>
            <a:ext cx="6781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60+ years of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from 1940-2007 </a:t>
            </a:r>
          </a:p>
          <a:p>
            <a:pPr>
              <a:buNone/>
            </a:pPr>
            <a:r>
              <a:rPr lang="en-US" dirty="0" smtClean="0"/>
              <a:t> (1944,1946,1999-2002 missing)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5338" b="5591"/>
          <a:stretch>
            <a:fillRect/>
          </a:stretch>
        </p:blipFill>
        <p:spPr bwMode="auto">
          <a:xfrm>
            <a:off x="228600" y="2590800"/>
            <a:ext cx="8610600" cy="358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282" t="6666" r="36369" b="13508"/>
          <a:stretch>
            <a:fillRect/>
          </a:stretch>
        </p:blipFill>
        <p:spPr bwMode="auto">
          <a:xfrm>
            <a:off x="685800" y="1676400"/>
            <a:ext cx="75438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…It’s </a:t>
            </a:r>
            <a:r>
              <a:rPr lang="en-US" dirty="0" err="1" smtClean="0"/>
              <a:t>Kinda</a:t>
            </a:r>
            <a:r>
              <a:rPr lang="en-US" dirty="0" smtClean="0"/>
              <a:t>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806" t="9000" r="35628" b="12652"/>
          <a:stretch>
            <a:fillRect/>
          </a:stretch>
        </p:blipFill>
        <p:spPr bwMode="auto">
          <a:xfrm>
            <a:off x="609600" y="1676400"/>
            <a:ext cx="7543800" cy="48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 Values for </a:t>
            </a:r>
            <a:r>
              <a:rPr lang="en-US" dirty="0" err="1" smtClean="0"/>
              <a:t>Tlama</a:t>
            </a:r>
            <a:r>
              <a:rPr lang="en-US" dirty="0" smtClean="0"/>
              <a:t>: 1940-2007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robin\Documents\Spring 2010\Hydrology\Project\Theissen\SPIyrTO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229600" cy="4953000"/>
          </a:xfrm>
          <a:prstGeom prst="rect">
            <a:avLst/>
          </a:prstGeom>
          <a:noFill/>
          <a:ln>
            <a:solidFill>
              <a:srgbClr val="0F6FC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HEC-SSP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en-US" dirty="0" smtClean="0"/>
              <a:t>Only looks at probability of </a:t>
            </a:r>
            <a:r>
              <a:rPr lang="en-US" dirty="0" err="1" smtClean="0"/>
              <a:t>exceedence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655" t="4687" b="4688"/>
          <a:stretch>
            <a:fillRect/>
          </a:stretch>
        </p:blipFill>
        <p:spPr bwMode="auto">
          <a:xfrm>
            <a:off x="228600" y="2057400"/>
            <a:ext cx="8534400" cy="4572000"/>
          </a:xfrm>
          <a:prstGeom prst="rect">
            <a:avLst/>
          </a:prstGeom>
          <a:noFill/>
          <a:ln w="9525">
            <a:solidFill>
              <a:srgbClr val="0F6FC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Probability Distribution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312" t="9316" r="35638" b="12548"/>
          <a:stretch>
            <a:fillRect/>
          </a:stretch>
        </p:blipFill>
        <p:spPr bwMode="auto">
          <a:xfrm>
            <a:off x="457200" y="1524000"/>
            <a:ext cx="7696200" cy="4724400"/>
          </a:xfrm>
          <a:prstGeom prst="rect">
            <a:avLst/>
          </a:prstGeom>
          <a:noFill/>
          <a:ln w="9525">
            <a:solidFill>
              <a:srgbClr val="0F6FC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4093" t="34031" r="25488" b="50760"/>
          <a:stretch>
            <a:fillRect/>
          </a:stretch>
        </p:blipFill>
        <p:spPr bwMode="auto">
          <a:xfrm>
            <a:off x="6019800" y="762000"/>
            <a:ext cx="22860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381000" y="198120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91200" y="1524000"/>
            <a:ext cx="282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(McKee et al. 1993)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673" t="9696" r="36813" b="12738"/>
          <a:stretch>
            <a:fillRect/>
          </a:stretch>
        </p:blipFill>
        <p:spPr bwMode="auto">
          <a:xfrm>
            <a:off x="3048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2209800"/>
            <a:ext cx="2133600" cy="923330"/>
          </a:xfrm>
          <a:prstGeom prst="rect">
            <a:avLst/>
          </a:prstGeom>
          <a:solidFill>
            <a:prstClr val="white"/>
          </a:solidFill>
          <a:ln>
            <a:solidFill>
              <a:srgbClr val="0F6FC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P(SPI&lt;0) = 0.5</a:t>
            </a:r>
          </a:p>
          <a:p>
            <a:r>
              <a:rPr lang="en-US" dirty="0" smtClean="0"/>
              <a:t>P(SPI&lt;-1)= 0.15</a:t>
            </a:r>
          </a:p>
          <a:p>
            <a:r>
              <a:rPr lang="en-US" dirty="0" smtClean="0"/>
              <a:t>P(SPI&lt;-1.5)= 0.1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Drought Frequency of </a:t>
            </a:r>
            <a:r>
              <a:rPr lang="en-US" dirty="0" err="1" smtClean="0"/>
              <a:t>Tlama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450826" cy="2971800"/>
          </a:xfrm>
          <a:prstGeom prst="rect">
            <a:avLst/>
          </a:prstGeom>
          <a:solidFill>
            <a:prstClr val="white"/>
          </a:solidFill>
          <a:ln w="9525">
            <a:solidFill>
              <a:srgbClr val="0F6FC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Tlamacazapa</a:t>
            </a:r>
            <a:r>
              <a:rPr lang="en-US" dirty="0" smtClean="0"/>
              <a:t>, Guerrero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1242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Remote mountain village</a:t>
            </a:r>
          </a:p>
          <a:p>
            <a:r>
              <a:rPr lang="en-US" dirty="0" smtClean="0"/>
              <a:t>Extreme poverty</a:t>
            </a:r>
          </a:p>
          <a:p>
            <a:r>
              <a:rPr lang="en-US" dirty="0" smtClean="0"/>
              <a:t>Water scarcity</a:t>
            </a:r>
          </a:p>
          <a:p>
            <a:r>
              <a:rPr lang="en-US" dirty="0" smtClean="0"/>
              <a:t>Reliant on wells contaminated with arsenic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4817" t="37500" r="23646" b="8333"/>
          <a:stretch>
            <a:fillRect/>
          </a:stretch>
        </p:blipFill>
        <p:spPr bwMode="auto">
          <a:xfrm>
            <a:off x="3657600" y="2057400"/>
            <a:ext cx="51581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5181600"/>
            <a:ext cx="22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Google Maps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regression to see the relationship between drought and arsenic levels</a:t>
            </a:r>
          </a:p>
          <a:p>
            <a:r>
              <a:rPr lang="en-US" dirty="0" smtClean="0"/>
              <a:t>Make recommendations for reservoir planning using this drought frequency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2819400" cy="4389120"/>
          </a:xfrm>
        </p:spPr>
        <p:txBody>
          <a:bodyPr/>
          <a:lstStyle/>
          <a:p>
            <a:r>
              <a:rPr lang="en-US" dirty="0" smtClean="0"/>
              <a:t>Concluded:</a:t>
            </a:r>
          </a:p>
          <a:p>
            <a:pPr lvl="1"/>
            <a:r>
              <a:rPr lang="en-US" dirty="0" smtClean="0"/>
              <a:t>Year  round piped water possible…but</a:t>
            </a:r>
          </a:p>
          <a:p>
            <a:pPr lvl="1"/>
            <a:r>
              <a:rPr lang="en-US" dirty="0" smtClean="0"/>
              <a:t>Needs 10 meter high dam downstream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831" t="9418" r="6527" b="23046"/>
          <a:stretch>
            <a:fillRect/>
          </a:stretch>
        </p:blipFill>
        <p:spPr bwMode="auto">
          <a:xfrm>
            <a:off x="3124200" y="19812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6248400"/>
            <a:ext cx="22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Google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r>
              <a:rPr lang="en-US" dirty="0" smtClean="0"/>
              <a:t>Only used average rainfall between 2003-2007</a:t>
            </a:r>
          </a:p>
          <a:p>
            <a:r>
              <a:rPr lang="en-US" dirty="0" smtClean="0"/>
              <a:t> Doesn’t take into account long term variability!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143000" y="3886200"/>
          <a:ext cx="6400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Frequency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Determine how impacted </a:t>
            </a:r>
            <a:r>
              <a:rPr lang="en-US" dirty="0" err="1" smtClean="0"/>
              <a:t>Tlamcazapa</a:t>
            </a:r>
            <a:r>
              <a:rPr lang="en-US" dirty="0" smtClean="0"/>
              <a:t> is by droughts</a:t>
            </a:r>
          </a:p>
          <a:p>
            <a:r>
              <a:rPr lang="en-US" dirty="0" smtClean="0"/>
              <a:t>Use SPI (Standardized Precipitation Index)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Assumes data is </a:t>
            </a:r>
            <a:r>
              <a:rPr lang="en-US" u="sng" dirty="0" smtClean="0"/>
              <a:t>normally distributed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57525"/>
            <a:ext cx="8001000" cy="22764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0" y="5334000"/>
            <a:ext cx="321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(</a:t>
            </a:r>
            <a:r>
              <a:rPr lang="en-US" dirty="0" err="1" smtClean="0"/>
              <a:t>Hallack</a:t>
            </a:r>
            <a:r>
              <a:rPr lang="en-US" dirty="0" smtClean="0"/>
              <a:t>-Algeria 2005)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Mexicano</a:t>
            </a:r>
            <a:r>
              <a:rPr lang="en-US" dirty="0" smtClean="0"/>
              <a:t> de </a:t>
            </a:r>
            <a:r>
              <a:rPr lang="en-US" dirty="0" err="1" smtClean="0"/>
              <a:t>Technologia</a:t>
            </a:r>
            <a:r>
              <a:rPr lang="en-US" dirty="0" smtClean="0"/>
              <a:t> del Agua (IMTA)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</a:t>
            </a:r>
            <a:r>
              <a:rPr lang="en-US" dirty="0" err="1" smtClean="0"/>
              <a:t>gaging</a:t>
            </a:r>
            <a:r>
              <a:rPr lang="en-US" dirty="0" smtClean="0"/>
              <a:t> stations</a:t>
            </a:r>
          </a:p>
          <a:p>
            <a:r>
              <a:rPr lang="en-US" dirty="0" smtClean="0"/>
              <a:t>Within 25 kilometer radius of </a:t>
            </a:r>
            <a:r>
              <a:rPr lang="en-US" dirty="0" err="1" smtClean="0"/>
              <a:t>Tlama</a:t>
            </a:r>
            <a:endParaRPr lang="en-US" dirty="0" smtClean="0"/>
          </a:p>
          <a:p>
            <a:r>
              <a:rPr lang="en-US" dirty="0" smtClean="0"/>
              <a:t>Rainfall data between 1940-1998</a:t>
            </a:r>
          </a:p>
          <a:p>
            <a:r>
              <a:rPr lang="en-US" dirty="0" smtClean="0"/>
              <a:t>Inconsistent years in each station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station</a:t>
            </a:r>
            <a:endParaRPr lang="en-US" dirty="0"/>
          </a:p>
        </p:txBody>
      </p:sp>
      <p:pic>
        <p:nvPicPr>
          <p:cNvPr id="2050" name="Picture 2" descr="C:\Users\robin\Documents\Spring 2010\Hydrology\Project\SPI\SPIyr12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5715000" cy="40341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5615" t="35171" r="25381" b="39163"/>
          <a:stretch>
            <a:fillRect/>
          </a:stretch>
        </p:blipFill>
        <p:spPr bwMode="auto">
          <a:xfrm>
            <a:off x="4495800" y="533400"/>
            <a:ext cx="41148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0" y="2209800"/>
            <a:ext cx="203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(McKee et al. 1993)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Station</a:t>
            </a:r>
            <a:endParaRPr lang="en-US" dirty="0"/>
          </a:p>
        </p:txBody>
      </p:sp>
      <p:pic>
        <p:nvPicPr>
          <p:cNvPr id="3074" name="Picture 2" descr="C:\Users\robin\Documents\Spring 2010\Hydrology\Project\SPI\SPIyr12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162800" cy="4572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657600" y="5181600"/>
            <a:ext cx="22860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51816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Whoa!!!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Theissen</a:t>
            </a:r>
            <a:r>
              <a:rPr lang="en-US" dirty="0" smtClean="0"/>
              <a:t>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take average of SPI per year</a:t>
            </a:r>
          </a:p>
          <a:p>
            <a:r>
              <a:rPr lang="en-US" dirty="0" smtClean="0"/>
              <a:t>Each gage’s SPI thrown off due to incomplete time span</a:t>
            </a:r>
          </a:p>
          <a:p>
            <a:r>
              <a:rPr lang="en-US" dirty="0" smtClean="0"/>
              <a:t>Must use </a:t>
            </a:r>
            <a:r>
              <a:rPr lang="en-US" dirty="0" err="1" smtClean="0"/>
              <a:t>Theissen</a:t>
            </a:r>
            <a:r>
              <a:rPr lang="en-US" dirty="0" smtClean="0"/>
              <a:t> Polygons to choose Nearest Neighbor</a:t>
            </a:r>
          </a:p>
          <a:p>
            <a:r>
              <a:rPr lang="en-US" dirty="0" smtClean="0"/>
              <a:t>For years when closest gage has no data, use nearest neighbor “hot decking” imputation procedure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290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Drought Frequency Analysis in Tlamacazapa, Guerrero, Mexico</vt:lpstr>
      <vt:lpstr>Tlamacazapa, Guerrero</vt:lpstr>
      <vt:lpstr>Previous Work</vt:lpstr>
      <vt:lpstr>Assumptions:</vt:lpstr>
      <vt:lpstr>Drought Frequency Analysis</vt:lpstr>
      <vt:lpstr>Instituto Mexicano de Technologia del Agua (IMTA)</vt:lpstr>
      <vt:lpstr>First station</vt:lpstr>
      <vt:lpstr>Second Station</vt:lpstr>
      <vt:lpstr>Theissen Polygons</vt:lpstr>
      <vt:lpstr>Slide 10</vt:lpstr>
      <vt:lpstr>60+ years of Data!</vt:lpstr>
      <vt:lpstr>Check for Normality</vt:lpstr>
      <vt:lpstr>…It’s Kinda Normal</vt:lpstr>
      <vt:lpstr>SPI Values for Tlama: 1940-2007</vt:lpstr>
      <vt:lpstr>HEC-SSP </vt:lpstr>
      <vt:lpstr>Probability Distribution Function</vt:lpstr>
      <vt:lpstr>Drought Magnitude</vt:lpstr>
      <vt:lpstr>Recurrence Probability</vt:lpstr>
      <vt:lpstr>Drought Frequency of Tlama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Frequency Analysis in Tlamcazapa, Guerrero, Mexico</dc:title>
  <dc:creator>robin</dc:creator>
  <cp:lastModifiedBy>maidment</cp:lastModifiedBy>
  <cp:revision>24</cp:revision>
  <dcterms:created xsi:type="dcterms:W3CDTF">2010-04-29T02:47:51Z</dcterms:created>
  <dcterms:modified xsi:type="dcterms:W3CDTF">2010-04-29T15:05:46Z</dcterms:modified>
</cp:coreProperties>
</file>