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2" r:id="rId2"/>
    <p:sldId id="263" r:id="rId3"/>
    <p:sldId id="264" r:id="rId4"/>
    <p:sldId id="266" r:id="rId5"/>
    <p:sldId id="270" r:id="rId6"/>
    <p:sldId id="267" r:id="rId7"/>
    <p:sldId id="268" r:id="rId8"/>
    <p:sldId id="265" r:id="rId9"/>
    <p:sldId id="258" r:id="rId10"/>
    <p:sldId id="261" r:id="rId11"/>
    <p:sldId id="26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0" autoAdjust="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DB39-0C15-4971-BDA4-696153AFE3A2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D7ABE-FA8F-4360-A438-C3D2B2AD2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-Similar to HW7 </a:t>
            </a:r>
          </a:p>
          <a:p>
            <a:r>
              <a:rPr lang="en-US" dirty="0" smtClean="0"/>
              <a:t>-trying to find a relationship between storage and outflow so flow through the dam can be </a:t>
            </a:r>
            <a:r>
              <a:rPr lang="en-US" smtClean="0"/>
              <a:t>routed in HEC-HMS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-TR-60 does design of spillway elevation and material</a:t>
            </a:r>
            <a:r>
              <a:rPr lang="en-US" baseline="0" dirty="0" smtClean="0"/>
              <a:t> for large dams</a:t>
            </a:r>
          </a:p>
          <a:p>
            <a:r>
              <a:rPr lang="en-US" dirty="0" smtClean="0"/>
              <a:t>-NHCP</a:t>
            </a:r>
            <a:r>
              <a:rPr lang="en-US" baseline="0" dirty="0" smtClean="0"/>
              <a:t>-378 does design of spillways for small dams less than 35 feet in height and with </a:t>
            </a:r>
            <a:r>
              <a:rPr lang="en-US" dirty="0" smtClean="0"/>
              <a:t>product of height (ft)</a:t>
            </a:r>
            <a:r>
              <a:rPr lang="en-US" baseline="0" dirty="0" smtClean="0"/>
              <a:t> 	</a:t>
            </a:r>
            <a:r>
              <a:rPr lang="en-US" dirty="0" smtClean="0"/>
              <a:t>and storage volume (acre-ft) less than 3,000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-If</a:t>
            </a:r>
            <a:r>
              <a:rPr lang="en-US" baseline="0" dirty="0" smtClean="0"/>
              <a:t> you have a gage near the end of the basin you could use a </a:t>
            </a:r>
            <a:r>
              <a:rPr lang="en-US" baseline="0" dirty="0" err="1" smtClean="0"/>
              <a:t>hydrogaph</a:t>
            </a:r>
            <a:endParaRPr lang="en-US" baseline="0" dirty="0" smtClean="0"/>
          </a:p>
          <a:p>
            <a:r>
              <a:rPr lang="en-US" baseline="0" dirty="0" smtClean="0"/>
              <a:t>-Time of Concentration taken from previous NRCS study </a:t>
            </a:r>
          </a:p>
          <a:p>
            <a:r>
              <a:rPr lang="en-US" baseline="0" dirty="0" smtClean="0"/>
              <a:t>-Curve number originally calculated in NRCS study but a different number was determined because of new research at Texas Tech (authors suggested taking calculated CN and subtracting 20 or using Antecedent Moisture Condition (AMC I)</a:t>
            </a:r>
          </a:p>
          <a:p>
            <a:r>
              <a:rPr lang="en-US" baseline="0" dirty="0" smtClean="0"/>
              <a:t>-TR-55 gives storm rainfall and distribution for Eastern United States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-Area</a:t>
            </a:r>
            <a:r>
              <a:rPr lang="en-US" baseline="0" dirty="0" smtClean="0"/>
              <a:t> (A) and hydraulic radius (R) are functions of water depth (H)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-Graphical user interface similar to HEC-HMS</a:t>
            </a:r>
          </a:p>
          <a:p>
            <a:r>
              <a:rPr lang="en-US" dirty="0" smtClean="0"/>
              <a:t>-Four different</a:t>
            </a:r>
            <a:r>
              <a:rPr lang="en-US" baseline="0" dirty="0" smtClean="0"/>
              <a:t> elements</a:t>
            </a:r>
            <a:endParaRPr lang="en-US" dirty="0" smtClean="0"/>
          </a:p>
          <a:p>
            <a:r>
              <a:rPr lang="en-US" dirty="0" smtClean="0"/>
              <a:t>-Reaches are used to perform</a:t>
            </a:r>
            <a:r>
              <a:rPr lang="en-US" baseline="0" dirty="0" smtClean="0"/>
              <a:t> river routing</a:t>
            </a:r>
          </a:p>
          <a:p>
            <a:r>
              <a:rPr lang="en-US" baseline="0" dirty="0" smtClean="0"/>
              <a:t>-Structures have an associated </a:t>
            </a:r>
            <a:r>
              <a:rPr lang="en-US" baseline="0" dirty="0" err="1" smtClean="0"/>
              <a:t>subwatershed</a:t>
            </a:r>
            <a:r>
              <a:rPr lang="en-US" baseline="0" dirty="0" smtClean="0"/>
              <a:t> (Hydrology and Hydraulic Input screens)</a:t>
            </a:r>
          </a:p>
          <a:p>
            <a:r>
              <a:rPr lang="en-US" baseline="0" dirty="0" smtClean="0"/>
              <a:t>-Uncontrolled </a:t>
            </a:r>
            <a:r>
              <a:rPr lang="en-US" baseline="0" dirty="0" err="1" smtClean="0"/>
              <a:t>subwatersheds</a:t>
            </a:r>
            <a:r>
              <a:rPr lang="en-US" baseline="0" dirty="0" smtClean="0"/>
              <a:t> (hydrology input screen only)</a:t>
            </a:r>
          </a:p>
          <a:p>
            <a:r>
              <a:rPr lang="en-US" baseline="0" dirty="0" smtClean="0"/>
              <a:t>-Junction used to combine hydrographs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-6</a:t>
            </a:r>
            <a:r>
              <a:rPr lang="en-US" baseline="0" dirty="0" smtClean="0"/>
              <a:t> hr rainfall taken from 1981 NRCS study</a:t>
            </a:r>
          </a:p>
          <a:p>
            <a:r>
              <a:rPr lang="en-US" baseline="0" dirty="0" smtClean="0"/>
              <a:t>-CN=60 was selected based on SCS AMCI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-after running model output text files for each structure are generated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7ABE-FA8F-4360-A438-C3D2B2AD2E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59D370-1701-46C8-8FFB-3AA68B7817F4}" type="datetimeFigureOut">
              <a:rPr lang="en-US" smtClean="0"/>
              <a:pPr/>
              <a:t>5/5/2010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487B49-ED60-4918-9760-55AE1972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724400"/>
            <a:ext cx="7162800" cy="2301240"/>
          </a:xfrm>
        </p:spPr>
        <p:txBody>
          <a:bodyPr/>
          <a:lstStyle/>
          <a:p>
            <a:r>
              <a:rPr lang="en-US" dirty="0" smtClean="0"/>
              <a:t>The Sanderson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6480048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S vs. Q relationship</a:t>
            </a:r>
          </a:p>
          <a:p>
            <a:r>
              <a:rPr lang="en-US" dirty="0" smtClean="0"/>
              <a:t>By: Cody Hudson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Model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-361" t="23000" r="11875" b="11000"/>
          <a:stretch>
            <a:fillRect/>
          </a:stretch>
        </p:blipFill>
        <p:spPr bwMode="auto">
          <a:xfrm>
            <a:off x="457200" y="2209800"/>
            <a:ext cx="84997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60000" t="28000" r="30625" b="38000"/>
          <a:stretch>
            <a:fillRect/>
          </a:stretch>
        </p:blipFill>
        <p:spPr bwMode="auto">
          <a:xfrm>
            <a:off x="533400" y="2590800"/>
            <a:ext cx="131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CN=74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6hr 100 year rainfall = 5.11 in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Peak Flow = 18590 </a:t>
            </a:r>
            <a:r>
              <a:rPr lang="en-US" dirty="0" err="1" smtClean="0"/>
              <a:t>cfs</a:t>
            </a:r>
            <a:r>
              <a:rPr lang="en-US" dirty="0" smtClean="0"/>
              <a:t> @ 6.5 hr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914400"/>
            <a:ext cx="4953000" cy="3571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1514" t="75038" r="11875" b="11000"/>
          <a:stretch>
            <a:fillRect/>
          </a:stretch>
        </p:blipFill>
        <p:spPr bwMode="auto">
          <a:xfrm>
            <a:off x="3962400" y="5334000"/>
            <a:ext cx="25561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18434" idx="2"/>
          </p:cNvCxnSpPr>
          <p:nvPr/>
        </p:nvCxnSpPr>
        <p:spPr>
          <a:xfrm rot="5400000">
            <a:off x="5614987" y="4281488"/>
            <a:ext cx="695327" cy="11049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1219200" cy="5562600"/>
          </a:xfrm>
        </p:spPr>
        <p:txBody>
          <a:bodyPr vert="wordArtVert">
            <a:normAutofit fontScale="90000"/>
          </a:bodyPr>
          <a:lstStyle/>
          <a:p>
            <a:r>
              <a:rPr lang="en-US" sz="4900" b="1" dirty="0" smtClean="0"/>
              <a:t>Site 11</a:t>
            </a:r>
            <a:endParaRPr lang="en-US" b="1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 l="25625" t="5000" r="18125" b="8000"/>
          <a:stretch>
            <a:fillRect/>
          </a:stretch>
        </p:blipFill>
        <p:spPr bwMode="auto">
          <a:xfrm>
            <a:off x="1524000" y="304800"/>
            <a:ext cx="677917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90800" y="1143000"/>
            <a:ext cx="914400" cy="29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143000"/>
            <a:ext cx="914400" cy="29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SITES 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Water Resources “Site” Analysis Program</a:t>
            </a:r>
          </a:p>
          <a:p>
            <a:r>
              <a:rPr lang="en-US" dirty="0" smtClean="0"/>
              <a:t>Developed for NRCS</a:t>
            </a:r>
          </a:p>
          <a:p>
            <a:r>
              <a:rPr lang="en-US" dirty="0" smtClean="0"/>
              <a:t>Performs hydrologic and hydraulic analyses of water control structures</a:t>
            </a:r>
          </a:p>
          <a:p>
            <a:r>
              <a:rPr lang="en-US" dirty="0" smtClean="0"/>
              <a:t>Calculates spillway stability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250" t="27674" r="31250" b="26575"/>
          <a:stretch>
            <a:fillRect/>
          </a:stretch>
        </p:blipFill>
        <p:spPr bwMode="auto">
          <a:xfrm>
            <a:off x="4572000" y="2133600"/>
            <a:ext cx="4572000" cy="3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Event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simulate design storm through existing structures</a:t>
            </a:r>
          </a:p>
          <a:p>
            <a:r>
              <a:rPr lang="en-US" dirty="0" smtClean="0"/>
              <a:t>Calculates </a:t>
            </a:r>
          </a:p>
          <a:p>
            <a:pPr lvl="1"/>
            <a:r>
              <a:rPr lang="en-US" dirty="0" smtClean="0"/>
              <a:t>Inflow Hydrograph</a:t>
            </a:r>
          </a:p>
          <a:p>
            <a:pPr lvl="1"/>
            <a:r>
              <a:rPr lang="en-US" dirty="0" smtClean="0"/>
              <a:t>Outflow Hydrograph</a:t>
            </a:r>
          </a:p>
          <a:p>
            <a:pPr lvl="1"/>
            <a:r>
              <a:rPr lang="en-US" dirty="0" smtClean="0"/>
              <a:t>Spillway Stability</a:t>
            </a:r>
          </a:p>
          <a:p>
            <a:pPr lvl="1"/>
            <a:r>
              <a:rPr lang="en-US" dirty="0" smtClean="0"/>
              <a:t>Storage/Outflow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2792" t="28507" r="35938" b="21969"/>
          <a:stretch>
            <a:fillRect/>
          </a:stretch>
        </p:blipFill>
        <p:spPr bwMode="auto">
          <a:xfrm>
            <a:off x="4165600" y="20574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ultiply 5"/>
          <p:cNvSpPr/>
          <p:nvPr/>
        </p:nvSpPr>
        <p:spPr>
          <a:xfrm>
            <a:off x="1371600" y="4495800"/>
            <a:ext cx="16764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685800" y="4495800"/>
            <a:ext cx="3276600" cy="1524000"/>
          </a:xfrm>
          <a:prstGeom prst="irregularSeal1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/>
          <a:srcRect l="22124" t="7891" r="11504"/>
          <a:stretch>
            <a:fillRect/>
          </a:stretch>
        </p:blipFill>
        <p:spPr bwMode="auto">
          <a:xfrm>
            <a:off x="3886200" y="3733800"/>
            <a:ext cx="1371600" cy="2668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Hydrology (Inflow)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03437"/>
            <a:ext cx="3886200" cy="4525963"/>
          </a:xfrm>
        </p:spPr>
        <p:txBody>
          <a:bodyPr/>
          <a:lstStyle/>
          <a:p>
            <a:r>
              <a:rPr lang="en-US" dirty="0" smtClean="0"/>
              <a:t>Enter Rainfall or Hydrograph </a:t>
            </a:r>
          </a:p>
          <a:p>
            <a:r>
              <a:rPr lang="en-US" dirty="0" smtClean="0"/>
              <a:t>Calculate SCS Hydrograph based on </a:t>
            </a:r>
          </a:p>
          <a:p>
            <a:pPr lvl="1"/>
            <a:r>
              <a:rPr lang="en-US" dirty="0" smtClean="0"/>
              <a:t>Basin characteristics</a:t>
            </a:r>
          </a:p>
          <a:p>
            <a:pPr lvl="1"/>
            <a:r>
              <a:rPr lang="en-US" dirty="0" smtClean="0"/>
              <a:t>Rainfall amount</a:t>
            </a:r>
          </a:p>
          <a:p>
            <a:pPr lvl="1"/>
            <a:r>
              <a:rPr lang="en-US" dirty="0" smtClean="0"/>
              <a:t>Rainfall distribution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9375" t="23000" r="29375" b="26000"/>
          <a:stretch>
            <a:fillRect/>
          </a:stretch>
        </p:blipFill>
        <p:spPr bwMode="auto">
          <a:xfrm>
            <a:off x="4114800" y="19050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4375" t="24000" r="34375" b="26000"/>
          <a:stretch>
            <a:fillRect/>
          </a:stretch>
        </p:blipFill>
        <p:spPr bwMode="auto">
          <a:xfrm>
            <a:off x="4114800" y="1905000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23750" t="21000" r="35000" b="28000"/>
          <a:stretch>
            <a:fillRect/>
          </a:stretch>
        </p:blipFill>
        <p:spPr bwMode="auto">
          <a:xfrm>
            <a:off x="4114800" y="19050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0"/>
            <a:ext cx="1744675" cy="183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r>
              <a:rPr lang="en-US" dirty="0" smtClean="0"/>
              <a:t>Elevation-Storage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E(S)=Elevation function of storage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1875" t="13125" r="12266" b="24852"/>
          <a:stretch>
            <a:fillRect/>
          </a:stretch>
        </p:blipFill>
        <p:spPr bwMode="auto">
          <a:xfrm>
            <a:off x="5181600" y="1295400"/>
            <a:ext cx="3570323" cy="535212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4000" r="35625" b="35000"/>
          <a:stretch>
            <a:fillRect/>
          </a:stretch>
        </p:blipFill>
        <p:spPr bwMode="auto">
          <a:xfrm>
            <a:off x="838200" y="1371600"/>
            <a:ext cx="299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Cody\Documents\University of Texas\Hydrology\Class Project\Sanderson Pics\IMG_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91490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428690"/>
            <a:ext cx="914400" cy="3657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</a:t>
            </a:r>
            <a:r>
              <a:rPr lang="en-US" sz="2000" dirty="0" smtClean="0">
                <a:solidFill>
                  <a:schemeClr val="bg1"/>
                </a:solidFill>
              </a:rPr>
              <a:t>(S)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Hydraulics(Outflow)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657600" cy="4525963"/>
          </a:xfrm>
        </p:spPr>
        <p:txBody>
          <a:bodyPr/>
          <a:lstStyle/>
          <a:p>
            <a:r>
              <a:rPr lang="en-US" dirty="0" smtClean="0"/>
              <a:t>Principal Spillway</a:t>
            </a:r>
          </a:p>
          <a:p>
            <a:pPr lvl="1"/>
            <a:r>
              <a:rPr lang="en-US" dirty="0" smtClean="0"/>
              <a:t>Orifice flow</a:t>
            </a:r>
          </a:p>
          <a:p>
            <a:pPr lvl="1"/>
            <a:r>
              <a:rPr lang="en-US" dirty="0" smtClean="0"/>
              <a:t>Weir flow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Cody\Documents\University of Texas\Hydrology\Class Project\Sanderson Pics\IMG_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</p:spPr>
      </p:pic>
      <p:pic>
        <p:nvPicPr>
          <p:cNvPr id="7172" name="Picture 4" descr="C:\Users\Cody\Documents\University of Texas\Hydrology\Class Project\Sanderson Pics\IMG_0243.JPG"/>
          <p:cNvPicPr>
            <a:picLocks noChangeAspect="1" noChangeArrowheads="1"/>
          </p:cNvPicPr>
          <p:nvPr/>
        </p:nvPicPr>
        <p:blipFill>
          <a:blip r:embed="rId4" cstate="print"/>
          <a:srcRect l="5333"/>
          <a:stretch>
            <a:fillRect/>
          </a:stretch>
        </p:blipFill>
        <p:spPr bwMode="auto">
          <a:xfrm>
            <a:off x="0" y="3048000"/>
            <a:ext cx="5410200" cy="3810000"/>
          </a:xfrm>
          <a:prstGeom prst="rect">
            <a:avLst/>
          </a:prstGeom>
          <a:noFill/>
        </p:spPr>
      </p:pic>
      <p:pic>
        <p:nvPicPr>
          <p:cNvPr id="1026" name="Picture 2" descr="C:\Users\Cody\Documents\University of Texas\Hydrology\Class Project\Sanderson Pics\IMG_0237.JPG"/>
          <p:cNvPicPr>
            <a:picLocks noChangeAspect="1" noChangeArrowheads="1"/>
          </p:cNvPicPr>
          <p:nvPr/>
        </p:nvPicPr>
        <p:blipFill>
          <a:blip r:embed="rId5" cstate="print"/>
          <a:srcRect t="3646" r="-347" b="28298"/>
          <a:stretch>
            <a:fillRect/>
          </a:stretch>
        </p:blipFill>
        <p:spPr bwMode="auto">
          <a:xfrm>
            <a:off x="5398795" y="3048000"/>
            <a:ext cx="3745205" cy="381000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 l="25000" t="48000" r="50625" b="42000"/>
          <a:stretch>
            <a:fillRect/>
          </a:stretch>
        </p:blipFill>
        <p:spPr bwMode="auto">
          <a:xfrm>
            <a:off x="7239000" y="5867400"/>
            <a:ext cx="1905000" cy="48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25625" t="48000" r="40000" b="42000"/>
          <a:stretch>
            <a:fillRect/>
          </a:stretch>
        </p:blipFill>
        <p:spPr bwMode="auto">
          <a:xfrm>
            <a:off x="6515100" y="0"/>
            <a:ext cx="2628900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019800" y="5105400"/>
            <a:ext cx="2590800" cy="762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86600" y="5029200"/>
            <a:ext cx="45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3200" y="2055812"/>
            <a:ext cx="762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049294" y="2323306"/>
            <a:ext cx="5334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05600" y="1371600"/>
            <a:ext cx="45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1981200"/>
            <a:ext cx="45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Hydraulics</a:t>
            </a:r>
            <a:br>
              <a:rPr lang="en-US" dirty="0" smtClean="0"/>
            </a:br>
            <a:r>
              <a:rPr lang="en-US" dirty="0" smtClean="0"/>
              <a:t>(Outflow)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Auxiliary Spillway</a:t>
            </a:r>
          </a:p>
          <a:p>
            <a:pPr lvl="1"/>
            <a:r>
              <a:rPr lang="en-US" dirty="0" smtClean="0"/>
              <a:t>Open Channel Flow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Side Slope</a:t>
            </a:r>
          </a:p>
          <a:p>
            <a:pPr lvl="1"/>
            <a:r>
              <a:rPr lang="en-US" dirty="0" smtClean="0"/>
              <a:t>Channel Slope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Manning’s 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Cody\Documents\University of Texas\Hydrology\Class Project\Sanderson Pics\IMG_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62400" y="3403598"/>
            <a:ext cx="5181600" cy="3454402"/>
          </a:xfrm>
          <a:prstGeom prst="rect">
            <a:avLst/>
          </a:prstGeom>
          <a:noFill/>
        </p:spPr>
      </p:pic>
      <p:pic>
        <p:nvPicPr>
          <p:cNvPr id="2052" name="Picture 4" descr="C:\Users\Cody\Documents\University of Texas\Hydrology\Class Project\Sanderson Pics\Aux Spillw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944" y="0"/>
            <a:ext cx="5143056" cy="3200400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ChangeAspect="1"/>
          </p:cNvGraphicFramePr>
          <p:nvPr>
            <p:ph sz="half" idx="2"/>
          </p:nvPr>
        </p:nvGraphicFramePr>
        <p:xfrm>
          <a:off x="990599" y="4776573"/>
          <a:ext cx="2362201" cy="925727"/>
        </p:xfrm>
        <a:graphic>
          <a:graphicData uri="http://schemas.openxmlformats.org/presentationml/2006/ole">
            <p:oleObj spid="_x0000_s2054" name="Equation" r:id="rId6" imgW="1002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Watershed Schematic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447" r="58927" b="43933"/>
          <a:stretch>
            <a:fillRect/>
          </a:stretch>
        </p:blipFill>
        <p:spPr bwMode="auto">
          <a:xfrm>
            <a:off x="914400" y="1143000"/>
            <a:ext cx="7419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2057400" y="2971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2514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Structure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629400" y="464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4953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Reach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1905000" y="5562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0" y="594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Uncontrolled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Subwatershed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953000" y="5638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6400" y="5791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4400" y="1295400"/>
            <a:ext cx="1600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61514" t="75038" r="11875" b="11000"/>
          <a:stretch>
            <a:fillRect/>
          </a:stretch>
        </p:blipFill>
        <p:spPr bwMode="auto">
          <a:xfrm>
            <a:off x="4343400" y="5791200"/>
            <a:ext cx="552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Model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-361" t="23000" r="11875" b="11000"/>
          <a:stretch>
            <a:fillRect/>
          </a:stretch>
        </p:blipFill>
        <p:spPr bwMode="auto">
          <a:xfrm>
            <a:off x="457200" y="2209800"/>
            <a:ext cx="84997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60000" t="28000" r="30625" b="38000"/>
          <a:stretch>
            <a:fillRect/>
          </a:stretch>
        </p:blipFill>
        <p:spPr bwMode="auto">
          <a:xfrm>
            <a:off x="533400" y="2590800"/>
            <a:ext cx="131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1514" t="75038" r="11875" b="11000"/>
          <a:stretch>
            <a:fillRect/>
          </a:stretch>
        </p:blipFill>
        <p:spPr bwMode="auto">
          <a:xfrm>
            <a:off x="3962400" y="5334000"/>
            <a:ext cx="25561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5236817" y="4279554"/>
            <a:ext cx="1075430" cy="8810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1219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CN=60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6hr 100 year rainfall = 5.11 in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Peak Flow = 10,323 </a:t>
            </a:r>
            <a:r>
              <a:rPr lang="en-US" dirty="0" err="1" smtClean="0"/>
              <a:t>cfs</a:t>
            </a:r>
            <a:r>
              <a:rPr lang="en-US" dirty="0" smtClean="0"/>
              <a:t> @ 8.6 hr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38800" y="4191000"/>
            <a:ext cx="914400" cy="5334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33400"/>
            <a:ext cx="4953000" cy="3571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33400"/>
            <a:ext cx="4953000" cy="3571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33400"/>
            <a:ext cx="4953000" cy="3571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3276601" y="4114800"/>
            <a:ext cx="2862263" cy="60960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33400"/>
            <a:ext cx="4953000" cy="35718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1981200" y="4114800"/>
            <a:ext cx="3852864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9166</TotalTime>
  <Words>395</Words>
  <Application>Microsoft Office PowerPoint</Application>
  <PresentationFormat>On-screen Show (4:3)</PresentationFormat>
  <Paragraphs>83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Technic</vt:lpstr>
      <vt:lpstr>Equation</vt:lpstr>
      <vt:lpstr>The Sanderson Project</vt:lpstr>
      <vt:lpstr>SITES Background </vt:lpstr>
      <vt:lpstr>Single Event Analysis </vt:lpstr>
      <vt:lpstr>Hydrology (Inflow)</vt:lpstr>
      <vt:lpstr>Elevation-Storage</vt:lpstr>
      <vt:lpstr>Hydraulics(Outflow) </vt:lpstr>
      <vt:lpstr>Hydraulics (Outflow)</vt:lpstr>
      <vt:lpstr>Watershed Schematic </vt:lpstr>
      <vt:lpstr>Sites Model</vt:lpstr>
      <vt:lpstr>Sites Model</vt:lpstr>
      <vt:lpstr>Site 11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Cody B. Hudson</dc:creator>
  <cp:lastModifiedBy>Cody B. Hudson</cp:lastModifiedBy>
  <cp:revision>287</cp:revision>
  <dcterms:created xsi:type="dcterms:W3CDTF">2010-04-27T23:19:16Z</dcterms:created>
  <dcterms:modified xsi:type="dcterms:W3CDTF">2010-05-06T04:10:56Z</dcterms:modified>
</cp:coreProperties>
</file>