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1" r:id="rId2"/>
    <p:sldMasterId id="2147483757" r:id="rId3"/>
    <p:sldMasterId id="2147483769" r:id="rId4"/>
  </p:sldMasterIdLst>
  <p:notesMasterIdLst>
    <p:notesMasterId r:id="rId15"/>
  </p:notesMasterIdLst>
  <p:sldIdLst>
    <p:sldId id="6414" r:id="rId5"/>
    <p:sldId id="6450" r:id="rId6"/>
    <p:sldId id="6440" r:id="rId7"/>
    <p:sldId id="6442" r:id="rId8"/>
    <p:sldId id="257" r:id="rId9"/>
    <p:sldId id="6453" r:id="rId10"/>
    <p:sldId id="1308" r:id="rId11"/>
    <p:sldId id="6451" r:id="rId12"/>
    <p:sldId id="1311" r:id="rId13"/>
    <p:sldId id="6452" r:id="rId14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17" autoAdjust="0"/>
    <p:restoredTop sz="94660"/>
  </p:normalViewPr>
  <p:slideViewPr>
    <p:cSldViewPr snapToGrid="0">
      <p:cViewPr varScale="1">
        <p:scale>
          <a:sx n="62" d="100"/>
          <a:sy n="62" d="100"/>
        </p:scale>
        <p:origin x="60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US National Bridge Inventory</c:v>
                </c:pt>
                <c:pt idx="1">
                  <c:v>Bridges over Water</c:v>
                </c:pt>
                <c:pt idx="2">
                  <c:v>Bridges Predicted by NWM</c:v>
                </c:pt>
                <c:pt idx="3">
                  <c:v>Predicted by NWM in Texas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619622</c:v>
                </c:pt>
                <c:pt idx="1">
                  <c:v>512925</c:v>
                </c:pt>
                <c:pt idx="2">
                  <c:v>443931</c:v>
                </c:pt>
                <c:pt idx="3">
                  <c:v>30073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FE-49D4-8104-3F0C2138C4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98146623"/>
        <c:axId val="805485311"/>
      </c:barChart>
      <c:catAx>
        <c:axId val="8981466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5485311"/>
        <c:crosses val="autoZero"/>
        <c:auto val="1"/>
        <c:lblAlgn val="ctr"/>
        <c:lblOffset val="100"/>
        <c:noMultiLvlLbl val="0"/>
      </c:catAx>
      <c:valAx>
        <c:axId val="8054853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Bridges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81466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6D3F0C-17F6-41C6-B0E8-180A71B32D8A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FFAE42D8-5921-4D64-83E3-3AE67D570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58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Texas, the USGS operates 787 stream gages, 80 of which are part of this project.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Putting into perspective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F603A-62F1-4EF3-A9B0-0A6D4AA150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960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405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225"/>
              </a:spcAft>
              <a:buNone/>
              <a:defRPr sz="18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0003359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5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5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2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975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416299361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989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00800" y="5562600"/>
            <a:ext cx="53848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1" y="6425641"/>
            <a:ext cx="1643529" cy="365125"/>
          </a:xfrm>
        </p:spPr>
        <p:txBody>
          <a:bodyPr/>
          <a:lstStyle>
            <a:lvl1pPr algn="l">
              <a:defRPr sz="1400">
                <a:latin typeface="+mj-lt"/>
              </a:defRPr>
            </a:lvl1pPr>
          </a:lstStyle>
          <a:p>
            <a:fld id="{E0459FF2-6399-43EA-973C-9F880BD83B5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1/3/2023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414871" y="6425641"/>
            <a:ext cx="3490259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+mj-lt"/>
              </a:defRPr>
            </a:lvl1pPr>
          </a:lstStyle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6767" y="228600"/>
            <a:ext cx="5647267" cy="4187952"/>
          </a:xfrm>
          <a:prstGeom prst="rect">
            <a:avLst/>
          </a:prstGeom>
          <a:solidFill>
            <a:srgbClr val="006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rgbClr val="006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65851" y="2377440"/>
            <a:ext cx="2743200" cy="2039112"/>
          </a:xfrm>
          <a:prstGeom prst="rect">
            <a:avLst/>
          </a:prstGeom>
          <a:solidFill>
            <a:srgbClr val="539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6522" y="174813"/>
            <a:ext cx="55107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5400" b="1">
                <a:solidFill>
                  <a:srgbClr val="1C5B2C"/>
                </a:solidFill>
                <a:latin typeface="Times New Roman"/>
              </a:rPr>
              <a:t>+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76767" y="6633441"/>
            <a:ext cx="1747696" cy="12577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20" name="Picture 19" descr="white.png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284789" y="0"/>
            <a:ext cx="4907212" cy="377128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60043" y="228600"/>
            <a:ext cx="2743200" cy="2039112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064109" y="2377440"/>
            <a:ext cx="2743200" cy="2039112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160043" y="2377440"/>
            <a:ext cx="2743200" cy="2039112"/>
          </a:xfrm>
          <a:prstGeom prst="rect">
            <a:avLst/>
          </a:prstGeom>
          <a:blipFill rotWithShape="1">
            <a:blip r:embed="rId5">
              <a:alphaModFix amt="73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7496" y="1591733"/>
            <a:ext cx="5384800" cy="2641601"/>
          </a:xfrm>
        </p:spPr>
        <p:txBody>
          <a:bodyPr anchor="b">
            <a:norm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/>
              <a:t>Title</a:t>
            </a:r>
            <a:endParaRPr/>
          </a:p>
        </p:txBody>
      </p:sp>
      <p:pic>
        <p:nvPicPr>
          <p:cNvPr id="24" name="Google Shape;33;p23">
            <a:extLst>
              <a:ext uri="{FF2B5EF4-FFF2-40B4-BE49-F238E27FC236}">
                <a16:creationId xmlns:a16="http://schemas.microsoft.com/office/drawing/2014/main" id="{53891DC6-F7FC-4015-BC8D-FBE3790DD65C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536887" y="5676900"/>
            <a:ext cx="1371600" cy="502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90CDC79-F8D0-4C96-874A-36A281E7853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124463" y="5676900"/>
            <a:ext cx="932330" cy="51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87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rgbClr val="006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633" y="134471"/>
            <a:ext cx="10075084" cy="995082"/>
          </a:xfrm>
        </p:spPr>
        <p:txBody>
          <a:bodyPr anchor="b" anchorCtr="0"/>
          <a:lstStyle>
            <a:lvl1pPr>
              <a:defRPr>
                <a:solidFill>
                  <a:srgbClr val="006F4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chemeClr val="accent4"/>
              </a:buClr>
              <a:defRPr/>
            </a:lvl2pPr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9FF2-6399-43EA-973C-9F880BD83B5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1/3/2023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>
                <a:solidFill>
                  <a:prstClr val="black">
                    <a:lumMod val="50000"/>
                    <a:lumOff val="50000"/>
                  </a:prstClr>
                </a:solidFill>
                <a:latin typeface="Times New Roman"/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691" y="1129553"/>
            <a:ext cx="10078613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rgbClr val="493A1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905057" y="282574"/>
            <a:ext cx="89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C82C3CAB-5DAE-364E-A5B2-3FA4B22A277F}" type="slidenum">
              <a:rPr lang="en-US" sz="1800" smtClean="0">
                <a:solidFill>
                  <a:prstClr val="white"/>
                </a:solidFill>
                <a:latin typeface="Arial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sz="180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4" name="Google Shape;102;p24">
            <a:extLst>
              <a:ext uri="{FF2B5EF4-FFF2-40B4-BE49-F238E27FC236}">
                <a16:creationId xmlns:a16="http://schemas.microsoft.com/office/drawing/2014/main" id="{EFD34393-C9BE-442A-882C-CB9BF6B4FCB6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64633" y="6334210"/>
            <a:ext cx="929676" cy="340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06;p24">
            <a:extLst>
              <a:ext uri="{FF2B5EF4-FFF2-40B4-BE49-F238E27FC236}">
                <a16:creationId xmlns:a16="http://schemas.microsoft.com/office/drawing/2014/main" id="{51AC6AD8-86F3-4B5E-8515-0B4813742E0E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786828" y="6310842"/>
            <a:ext cx="1759011" cy="3926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9689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, Alt.">
  <p:cSld name="2_Title and Content, Alt.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3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rgbClr val="006F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/>
          </p:nvPr>
        </p:nvSpPr>
        <p:spPr>
          <a:xfrm>
            <a:off x="664633" y="134471"/>
            <a:ext cx="10075084" cy="995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006F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body" idx="1"/>
          </p:nvPr>
        </p:nvSpPr>
        <p:spPr>
          <a:xfrm>
            <a:off x="664633" y="1981201"/>
            <a:ext cx="10075084" cy="414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385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500"/>
              <a:buChar char="■"/>
              <a:defRPr/>
            </a:lvl1pPr>
            <a:lvl2pPr marL="914400" lvl="1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1350"/>
              <a:buChar char="■"/>
              <a:defRPr/>
            </a:lvl2pPr>
            <a:lvl3pPr marL="1371600" lvl="2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1350"/>
              <a:buChar char="■"/>
              <a:defRPr/>
            </a:lvl4pPr>
            <a:lvl5pPr marL="2286000" lvl="4" indent="-3143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Char char="■"/>
              <a:defRPr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7F7F7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body" idx="2"/>
          </p:nvPr>
        </p:nvSpPr>
        <p:spPr>
          <a:xfrm>
            <a:off x="664691" y="1129553"/>
            <a:ext cx="10078613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500"/>
              <a:buNone/>
              <a:defRPr sz="2400" b="0" i="0" u="none" strike="noStrike" cap="none">
                <a:solidFill>
                  <a:srgbClr val="493A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900"/>
            </a:lvl9pPr>
          </a:lstStyle>
          <a:p>
            <a:endParaRPr/>
          </a:p>
        </p:txBody>
      </p:sp>
      <p:sp>
        <p:nvSpPr>
          <p:cNvPr id="127" name="Google Shape;127;p13"/>
          <p:cNvSpPr txBox="1"/>
          <p:nvPr/>
        </p:nvSpPr>
        <p:spPr>
          <a:xfrm>
            <a:off x="10905057" y="282574"/>
            <a:ext cx="8984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7876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664633" y="484093"/>
            <a:ext cx="10075083" cy="111610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rgbClr val="006F4B"/>
              </a:buClr>
              <a:buFont typeface="Arial"/>
              <a:buNone/>
              <a:defRPr sz="3600" b="0" i="0" u="none" strike="noStrike" cap="none">
                <a:solidFill>
                  <a:srgbClr val="006F4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664633" y="1981203"/>
            <a:ext cx="10075083" cy="4144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33350" algn="l" rtl="0">
              <a:spcBef>
                <a:spcPts val="2000"/>
              </a:spcBef>
              <a:buClr>
                <a:srgbClr val="493A13"/>
              </a:buClr>
              <a:buSzPct val="75000"/>
              <a:buFont typeface="Noto Sans Symbols"/>
              <a:buChar char="■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-142875" algn="l" rtl="0">
              <a:spcBef>
                <a:spcPts val="600"/>
              </a:spcBef>
              <a:buClr>
                <a:schemeClr val="accent4"/>
              </a:buClr>
              <a:buSzPct val="75000"/>
              <a:buFont typeface="Noto Sans Symbols"/>
              <a:buChar char="■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-142875" algn="l" rtl="0">
              <a:spcBef>
                <a:spcPts val="600"/>
              </a:spcBef>
              <a:buClr>
                <a:srgbClr val="493A13"/>
              </a:buClr>
              <a:buSzPct val="75000"/>
              <a:buFont typeface="Noto Sans Symbols"/>
              <a:buChar char="■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914400" marR="0" lvl="3" indent="-142875" algn="l" rtl="0">
              <a:spcBef>
                <a:spcPts val="600"/>
              </a:spcBef>
              <a:buClr>
                <a:schemeClr val="accent4"/>
              </a:buClr>
              <a:buSzPct val="75000"/>
              <a:buFont typeface="Noto Sans Symbols"/>
              <a:buChar char="■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3000" marR="0" lvl="4" indent="-142875" algn="l" rtl="0">
              <a:spcBef>
                <a:spcPts val="600"/>
              </a:spcBef>
              <a:buClr>
                <a:srgbClr val="493A13"/>
              </a:buClr>
              <a:buSzPct val="75000"/>
              <a:buFont typeface="Noto Sans Symbols"/>
              <a:buChar char="■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8887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0"/>
          <p:cNvSpPr txBox="1">
            <a:spLocks noGrp="1"/>
          </p:cNvSpPr>
          <p:nvPr>
            <p:ph type="title"/>
          </p:nvPr>
        </p:nvSpPr>
        <p:spPr>
          <a:xfrm>
            <a:off x="664632" y="484093"/>
            <a:ext cx="10075083" cy="1116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dt" idx="10"/>
          </p:nvPr>
        </p:nvSpPr>
        <p:spPr>
          <a:xfrm>
            <a:off x="9060329" y="6423586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SzPts val="1980"/>
              <a:buChar char="•"/>
              <a:defRPr/>
            </a:lvl1pPr>
            <a:lvl2pPr lvl="1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98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98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98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980"/>
              <a:buChar char="•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4980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405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225"/>
              </a:spcAft>
              <a:buNone/>
              <a:defRPr sz="18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442026401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3"/>
            <a:ext cx="9753600" cy="484631"/>
          </a:xfrm>
        </p:spPr>
        <p:txBody>
          <a:bodyPr anchor="t"/>
          <a:lstStyle>
            <a:lvl1pPr>
              <a:defRPr lang="en-US" sz="225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29779" indent="-129779">
              <a:defRPr/>
            </a:lvl2pPr>
            <a:lvl3pPr>
              <a:buFontTx/>
              <a:buNone/>
              <a:defRPr lang="en-US"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350"/>
              </a:lnSpc>
              <a:defRPr/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759332693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5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01752" indent="-130302">
              <a:lnSpc>
                <a:spcPts val="2025"/>
              </a:lnSpc>
              <a:spcAft>
                <a:spcPts val="900"/>
              </a:spcAft>
              <a:defRPr sz="1800">
                <a:latin typeface="+mn-lt"/>
              </a:defRPr>
            </a:lvl2pPr>
            <a:lvl3pPr marL="427435" indent="-82154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3pPr>
            <a:lvl4pPr marL="600075" indent="-130969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98598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3"/>
            <a:ext cx="9753600" cy="484631"/>
          </a:xfrm>
        </p:spPr>
        <p:txBody>
          <a:bodyPr anchor="t"/>
          <a:lstStyle>
            <a:lvl1pPr>
              <a:defRPr lang="en-US" sz="225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29779" indent="-129779">
              <a:defRPr/>
            </a:lvl2pPr>
            <a:lvl3pPr>
              <a:buFontTx/>
              <a:buNone/>
              <a:defRPr lang="en-US"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350"/>
              </a:lnSpc>
              <a:defRPr/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828914966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54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923082119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27397" indent="-127397">
              <a:lnSpc>
                <a:spcPts val="2775"/>
              </a:lnSpc>
              <a:spcAft>
                <a:spcPts val="225"/>
              </a:spcAft>
              <a:defRPr sz="225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225"/>
              </a:spcAft>
              <a:buFontTx/>
              <a:buNone/>
              <a:defRPr lang="en-US" sz="195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140456119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8951760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47252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3829971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408553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389028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5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5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2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975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150350939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5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5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2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975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3488123952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94780102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1"/>
            <a:ext cx="97536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87721479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5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01752" indent="-130302">
              <a:lnSpc>
                <a:spcPts val="2025"/>
              </a:lnSpc>
              <a:spcAft>
                <a:spcPts val="900"/>
              </a:spcAft>
              <a:defRPr sz="1800">
                <a:latin typeface="+mn-lt"/>
              </a:defRPr>
            </a:lvl2pPr>
            <a:lvl3pPr marL="427435" indent="-82154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3pPr>
            <a:lvl4pPr marL="600075" indent="-130969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241621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428853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104887082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417677097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457200"/>
            <a:ext cx="9750655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9491072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457200"/>
            <a:ext cx="9750655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0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9118572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621818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287177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4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4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996103933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1/3/2023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6103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1/3/2023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166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54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1560204843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0137A9-D694-462A-8D4B-E6977FCA3F20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740BC7D-083F-42FD-8C15-B8E989523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764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27397" indent="-127397">
              <a:lnSpc>
                <a:spcPts val="2775"/>
              </a:lnSpc>
              <a:spcAft>
                <a:spcPts val="225"/>
              </a:spcAft>
              <a:defRPr sz="225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225"/>
              </a:spcAft>
              <a:buFontTx/>
              <a:buNone/>
              <a:defRPr lang="en-US" sz="195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00484844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1610276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2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8969453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869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120638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3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509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hf hdr="0" ftr="0" dt="0"/>
  <p:txStyles>
    <p:titleStyle>
      <a:lvl1pPr algn="l" defTabSz="342900" rtl="0" eaLnBrk="1" latinLnBrk="0" hangingPunct="1">
        <a:lnSpc>
          <a:spcPct val="100000"/>
        </a:lnSpc>
        <a:spcBef>
          <a:spcPct val="0"/>
        </a:spcBef>
        <a:buNone/>
        <a:defRPr sz="21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30302" marR="0" indent="-130302" algn="l" defTabSz="342900" rtl="0" eaLnBrk="1" fontAlgn="auto" latinLnBrk="0" hangingPunct="1">
        <a:lnSpc>
          <a:spcPct val="100000"/>
        </a:lnSpc>
        <a:spcBef>
          <a:spcPts val="225"/>
        </a:spcBef>
        <a:spcAft>
          <a:spcPts val="900"/>
        </a:spcAft>
        <a:buClrTx/>
        <a:buSzPct val="80000"/>
        <a:buFont typeface="Arial"/>
        <a:buChar char="•"/>
        <a:tabLst/>
        <a:defRPr lang="en-US" sz="195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29779" indent="-129779" algn="l" defTabSz="3429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301229" indent="-129779" algn="l" defTabSz="342900" rtl="0" eaLnBrk="1" latinLnBrk="0" hangingPunct="1">
        <a:lnSpc>
          <a:spcPts val="2025"/>
        </a:lnSpc>
        <a:spcBef>
          <a:spcPts val="0"/>
        </a:spcBef>
        <a:spcAft>
          <a:spcPts val="9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557213" indent="-129779" algn="l" defTabSz="342900" rtl="0" eaLnBrk="1" latinLnBrk="0" hangingPunct="1">
        <a:lnSpc>
          <a:spcPts val="13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3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812006" indent="-132160" algn="l" defTabSz="342900" rtl="0" eaLnBrk="1" latinLnBrk="0" hangingPunct="1">
        <a:lnSpc>
          <a:spcPts val="1425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329929" indent="-133350" algn="l" defTabSz="301229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tabLst>
          <a:tab pos="1113235" algn="l"/>
        </a:tabLst>
        <a:defRPr sz="1050" b="1" kern="1200">
          <a:solidFill>
            <a:schemeClr val="tx1"/>
          </a:solidFill>
          <a:latin typeface="Arial"/>
          <a:ea typeface="+mn-ea"/>
          <a:cs typeface="Arial"/>
        </a:defRPr>
      </a:lvl6pPr>
      <a:lvl7pPr marL="1546622" indent="-132160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7pPr>
      <a:lvl8pPr marL="1714500" indent="-129779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8pPr>
      <a:lvl9pPr marL="1839516" indent="-122635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rgbClr val="006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4633" y="484094"/>
            <a:ext cx="10075084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4633" y="1981201"/>
            <a:ext cx="10075084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60329" y="642358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</a:pPr>
            <a:fld id="{E0459FF2-6399-43EA-973C-9F880BD83B5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</a:pPr>
              <a:t>1/3/2023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>
                <a:solidFill>
                  <a:prstClr val="black">
                    <a:lumMod val="50000"/>
                    <a:lumOff val="50000"/>
                  </a:prstClr>
                </a:solidFill>
                <a:latin typeface="Times New Roman"/>
              </a:rPr>
              <a:t>+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889129" y="28257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3DCFC8B-A080-8843-95A7-25512C0D1D12}" type="slidenum">
              <a:rPr lang="en-US" sz="1800" smtClean="0">
                <a:solidFill>
                  <a:srgbClr val="FFFFFF"/>
                </a:solidFill>
                <a:latin typeface="Arial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sz="18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" name="Google Shape;102;p24">
            <a:extLst>
              <a:ext uri="{FF2B5EF4-FFF2-40B4-BE49-F238E27FC236}">
                <a16:creationId xmlns:a16="http://schemas.microsoft.com/office/drawing/2014/main" id="{561A8313-88EA-48F3-85E1-F24372991EF0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7">
            <a:alphaModFix/>
          </a:blip>
          <a:srcRect/>
          <a:stretch/>
        </p:blipFill>
        <p:spPr>
          <a:xfrm>
            <a:off x="664633" y="6334210"/>
            <a:ext cx="929676" cy="340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6;p24">
            <a:extLst>
              <a:ext uri="{FF2B5EF4-FFF2-40B4-BE49-F238E27FC236}">
                <a16:creationId xmlns:a16="http://schemas.microsoft.com/office/drawing/2014/main" id="{445B1F46-D923-442F-8BB7-102B5C6B8755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8">
            <a:alphaModFix/>
          </a:blip>
          <a:srcRect/>
          <a:stretch/>
        </p:blipFill>
        <p:spPr>
          <a:xfrm>
            <a:off x="1786828" y="6310842"/>
            <a:ext cx="1759011" cy="3926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5420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rgbClr val="006F4B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rgbClr val="493A13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4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rgbClr val="493A13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4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rgbClr val="493A13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3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1774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ransition spd="med">
    <p:fade/>
  </p:transition>
  <p:hf hdr="0" ftr="0" dt="0"/>
  <p:txStyles>
    <p:titleStyle>
      <a:lvl1pPr algn="l" defTabSz="342900" rtl="0" eaLnBrk="1" latinLnBrk="0" hangingPunct="1">
        <a:lnSpc>
          <a:spcPct val="100000"/>
        </a:lnSpc>
        <a:spcBef>
          <a:spcPct val="0"/>
        </a:spcBef>
        <a:buNone/>
        <a:defRPr sz="21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30302" marR="0" indent="-130302" algn="l" defTabSz="342900" rtl="0" eaLnBrk="1" fontAlgn="auto" latinLnBrk="0" hangingPunct="1">
        <a:lnSpc>
          <a:spcPct val="100000"/>
        </a:lnSpc>
        <a:spcBef>
          <a:spcPts val="225"/>
        </a:spcBef>
        <a:spcAft>
          <a:spcPts val="900"/>
        </a:spcAft>
        <a:buClrTx/>
        <a:buSzPct val="80000"/>
        <a:buFont typeface="Arial"/>
        <a:buChar char="•"/>
        <a:tabLst/>
        <a:defRPr lang="en-US" sz="195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29779" indent="-129779" algn="l" defTabSz="3429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301229" indent="-129779" algn="l" defTabSz="342900" rtl="0" eaLnBrk="1" latinLnBrk="0" hangingPunct="1">
        <a:lnSpc>
          <a:spcPts val="2025"/>
        </a:lnSpc>
        <a:spcBef>
          <a:spcPts val="0"/>
        </a:spcBef>
        <a:spcAft>
          <a:spcPts val="9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557213" indent="-129779" algn="l" defTabSz="342900" rtl="0" eaLnBrk="1" latinLnBrk="0" hangingPunct="1">
        <a:lnSpc>
          <a:spcPts val="13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3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812006" indent="-132160" algn="l" defTabSz="342900" rtl="0" eaLnBrk="1" latinLnBrk="0" hangingPunct="1">
        <a:lnSpc>
          <a:spcPts val="1425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329929" indent="-133350" algn="l" defTabSz="301229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tabLst>
          <a:tab pos="1113235" algn="l"/>
        </a:tabLst>
        <a:defRPr sz="1050" b="1" kern="1200">
          <a:solidFill>
            <a:schemeClr val="tx1"/>
          </a:solidFill>
          <a:latin typeface="Arial"/>
          <a:ea typeface="+mn-ea"/>
          <a:cs typeface="Arial"/>
        </a:defRPr>
      </a:lvl6pPr>
      <a:lvl7pPr marL="1546622" indent="-132160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7pPr>
      <a:lvl8pPr marL="1714500" indent="-129779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8pPr>
      <a:lvl9pPr marL="1839516" indent="-122635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1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72205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</p:sldLayoutIdLst>
  <p:transition spd="med">
    <p:fade/>
  </p:transition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2.png"/><Relationship Id="rId7" Type="http://schemas.openxmlformats.org/officeDocument/2006/relationships/image" Target="../media/image1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.jpeg"/><Relationship Id="rId5" Type="http://schemas.openxmlformats.org/officeDocument/2006/relationships/image" Target="../media/image14.jpeg"/><Relationship Id="rId10" Type="http://schemas.openxmlformats.org/officeDocument/2006/relationships/image" Target="../media/image36.gif"/><Relationship Id="rId4" Type="http://schemas.openxmlformats.org/officeDocument/2006/relationships/image" Target="../media/image12.jpeg"/><Relationship Id="rId9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jpeg"/><Relationship Id="rId5" Type="http://schemas.openxmlformats.org/officeDocument/2006/relationships/image" Target="../media/image23.jpe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jpeg"/><Relationship Id="rId5" Type="http://schemas.openxmlformats.org/officeDocument/2006/relationships/image" Target="../media/image16.png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jpeg"/><Relationship Id="rId5" Type="http://schemas.openxmlformats.org/officeDocument/2006/relationships/image" Target="../media/image34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A18CC24-61A6-1B2A-F1D6-DE50ACC2F1AF}"/>
              </a:ext>
            </a:extLst>
          </p:cNvPr>
          <p:cNvSpPr txBox="1"/>
          <p:nvPr/>
        </p:nvSpPr>
        <p:spPr>
          <a:xfrm>
            <a:off x="1533188" y="1724628"/>
            <a:ext cx="9249302" cy="6463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Flood Prediction Partnerships in Texas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96DE69-4789-FDE1-9160-C5D91471C054}"/>
              </a:ext>
            </a:extLst>
          </p:cNvPr>
          <p:cNvSpPr txBox="1"/>
          <p:nvPr/>
        </p:nvSpPr>
        <p:spPr>
          <a:xfrm>
            <a:off x="1899917" y="609770"/>
            <a:ext cx="8638183" cy="99129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Public Private Partnerships in the Water Community: </a:t>
            </a:r>
          </a:p>
          <a:p>
            <a:pPr marL="0" marR="0" lvl="0" indent="0" algn="ctr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Opportunities, Challenges and Next Steps Panel Discussion</a:t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</a:b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American Meteorological Society Annual Meeting, Denver, 11 January 2023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2D39DA-970E-1AAF-FA73-AB6571AD2159}"/>
              </a:ext>
            </a:extLst>
          </p:cNvPr>
          <p:cNvSpPr txBox="1"/>
          <p:nvPr/>
        </p:nvSpPr>
        <p:spPr>
          <a:xfrm>
            <a:off x="2466948" y="2903637"/>
            <a:ext cx="7381782" cy="37574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Presented by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FE745F2-0DDD-7EEA-DC24-C64984F4D3FB}"/>
              </a:ext>
            </a:extLst>
          </p:cNvPr>
          <p:cNvGrpSpPr/>
          <p:nvPr/>
        </p:nvGrpSpPr>
        <p:grpSpPr>
          <a:xfrm>
            <a:off x="2202097" y="3669858"/>
            <a:ext cx="7729245" cy="2821481"/>
            <a:chOff x="3286582" y="3702208"/>
            <a:chExt cx="4942721" cy="1077883"/>
          </a:xfrm>
        </p:grpSpPr>
        <p:sp>
          <p:nvSpPr>
            <p:cNvPr id="16" name="Subtitle 1">
              <a:extLst>
                <a:ext uri="{FF2B5EF4-FFF2-40B4-BE49-F238E27FC236}">
                  <a16:creationId xmlns:a16="http://schemas.microsoft.com/office/drawing/2014/main" id="{D23D6F75-854E-4418-10D8-C6297EDEAFE7}"/>
                </a:ext>
              </a:extLst>
            </p:cNvPr>
            <p:cNvSpPr txBox="1">
              <a:spLocks/>
            </p:cNvSpPr>
            <p:nvPr/>
          </p:nvSpPr>
          <p:spPr>
            <a:xfrm>
              <a:off x="3324029" y="3702208"/>
              <a:ext cx="4905274" cy="95410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892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83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675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566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457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348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24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132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David R. Maidment 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/>
                  <a:cs typeface="Times New Roman" panose="02020603050405020304" pitchFamily="18" charset="0"/>
                </a:rPr>
                <a:t>Center for Water and the Environment 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/>
                  <a:cs typeface="Times New Roman" panose="02020603050405020304" pitchFamily="18" charset="0"/>
                </a:rPr>
                <a:t>University of Texas at Austin</a:t>
              </a:r>
              <a:b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/>
                  <a:cs typeface="Times New Roman" panose="02020603050405020304" pitchFamily="18" charset="0"/>
                </a:rPr>
              </a:b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endParaRPr>
            </a:p>
          </p:txBody>
        </p:sp>
        <p:sp>
          <p:nvSpPr>
            <p:cNvPr id="14" name="Subtitle 1">
              <a:extLst>
                <a:ext uri="{FF2B5EF4-FFF2-40B4-BE49-F238E27FC236}">
                  <a16:creationId xmlns:a16="http://schemas.microsoft.com/office/drawing/2014/main" id="{F221F60B-EAD9-2618-77B3-BFDE24EF3139}"/>
                </a:ext>
              </a:extLst>
            </p:cNvPr>
            <p:cNvSpPr txBox="1">
              <a:spLocks/>
            </p:cNvSpPr>
            <p:nvPr/>
          </p:nvSpPr>
          <p:spPr>
            <a:xfrm>
              <a:off x="3286582" y="4322891"/>
              <a:ext cx="2670326" cy="457200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130302" marR="0" indent="-130302" algn="l" defTabSz="342900" rtl="0" eaLnBrk="1" fontAlgn="auto" latinLnBrk="0" hangingPunct="1">
                <a:lnSpc>
                  <a:spcPct val="100000"/>
                </a:lnSpc>
                <a:spcBef>
                  <a:spcPts val="225"/>
                </a:spcBef>
                <a:spcAft>
                  <a:spcPts val="900"/>
                </a:spcAft>
                <a:buClrTx/>
                <a:buSzPct val="80000"/>
                <a:buFont typeface="Arial"/>
                <a:buChar char="•"/>
                <a:tabLst/>
                <a:defRPr lang="en-US" sz="1950" b="0" i="0" kern="1200">
                  <a:solidFill>
                    <a:schemeClr val="tx1"/>
                  </a:solidFill>
                  <a:latin typeface="+mn-lt"/>
                  <a:ea typeface="+mn-ea"/>
                  <a:cs typeface="Avenir LT Std 55 Roman"/>
                </a:defRPr>
              </a:lvl1pPr>
              <a:lvl2pPr marL="129779" indent="-129779" algn="l" defTabSz="342900" rtl="0" eaLnBrk="1" latinLnBrk="0" hangingPunct="1">
                <a:lnSpc>
                  <a:spcPts val="1650"/>
                </a:lnSpc>
                <a:spcBef>
                  <a:spcPts val="0"/>
                </a:spcBef>
                <a:spcAft>
                  <a:spcPts val="450"/>
                </a:spcAft>
                <a:buClr>
                  <a:schemeClr val="tx1">
                    <a:lumMod val="65000"/>
                  </a:schemeClr>
                </a:buClr>
                <a:buSzPct val="80000"/>
                <a:buFont typeface="Lucida Grande"/>
                <a:buChar char="-"/>
                <a:defRPr sz="1650" b="0" i="0" kern="1200">
                  <a:solidFill>
                    <a:schemeClr val="tx1"/>
                  </a:solidFill>
                  <a:latin typeface="Avenir LT Std 55 Roman"/>
                  <a:ea typeface="+mn-ea"/>
                  <a:cs typeface="Avenir LT Std 55 Roman"/>
                </a:defRPr>
              </a:lvl2pPr>
              <a:lvl3pPr marL="301229" indent="-129779" algn="l" defTabSz="342900" rtl="0" eaLnBrk="1" latinLnBrk="0" hangingPunct="1">
                <a:lnSpc>
                  <a:spcPts val="2025"/>
                </a:lnSpc>
                <a:spcBef>
                  <a:spcPts val="0"/>
                </a:spcBef>
                <a:spcAft>
                  <a:spcPts val="900"/>
                </a:spcAft>
                <a:buClr>
                  <a:schemeClr val="tx1">
                    <a:lumMod val="65000"/>
                  </a:schemeClr>
                </a:buClr>
                <a:buSzPct val="80000"/>
                <a:buFont typeface="Lucida Grande"/>
                <a:buChar char="-"/>
                <a:defRPr sz="1800" b="0" i="0" kern="1200">
                  <a:solidFill>
                    <a:schemeClr val="tx1"/>
                  </a:solidFill>
                  <a:latin typeface="+mn-lt"/>
                  <a:ea typeface="+mn-ea"/>
                  <a:cs typeface="Avenir LT Std 65 Medium"/>
                </a:defRPr>
              </a:lvl3pPr>
              <a:lvl4pPr marL="557213" indent="-129779" algn="l" defTabSz="342900" rtl="0" eaLnBrk="1" latinLnBrk="0" hangingPunct="1">
                <a:lnSpc>
                  <a:spcPts val="1350"/>
                </a:lnSpc>
                <a:spcBef>
                  <a:spcPts val="0"/>
                </a:spcBef>
                <a:spcAft>
                  <a:spcPts val="450"/>
                </a:spcAft>
                <a:buClr>
                  <a:schemeClr val="tx1">
                    <a:lumMod val="65000"/>
                  </a:schemeClr>
                </a:buClr>
                <a:buSzPct val="80000"/>
                <a:buFont typeface="Lucida Grande"/>
                <a:buChar char="-"/>
                <a:defRPr sz="1350" b="0" i="0" kern="1200">
                  <a:solidFill>
                    <a:schemeClr val="tx1"/>
                  </a:solidFill>
                  <a:latin typeface="Avenir LT Std 55 Roman"/>
                  <a:ea typeface="+mn-ea"/>
                  <a:cs typeface="Avenir LT Std 55 Roman"/>
                </a:defRPr>
              </a:lvl4pPr>
              <a:lvl5pPr marL="812006" indent="-132160" algn="l" defTabSz="342900" rtl="0" eaLnBrk="1" latinLnBrk="0" hangingPunct="1">
                <a:lnSpc>
                  <a:spcPts val="1425"/>
                </a:lnSpc>
                <a:spcBef>
                  <a:spcPts val="0"/>
                </a:spcBef>
                <a:spcAft>
                  <a:spcPts val="450"/>
                </a:spcAft>
                <a:buClr>
                  <a:schemeClr val="tx1">
                    <a:lumMod val="65000"/>
                  </a:schemeClr>
                </a:buClr>
                <a:buSzPct val="80000"/>
                <a:buFont typeface="Lucida Grande"/>
                <a:buChar char="-"/>
                <a:defRPr sz="1200" b="0" i="0" kern="1200">
                  <a:solidFill>
                    <a:schemeClr val="tx1"/>
                  </a:solidFill>
                  <a:latin typeface="Avenir LT Std 55 Roman"/>
                  <a:ea typeface="+mn-ea"/>
                  <a:cs typeface="Avenir LT Std 55 Roman"/>
                </a:defRPr>
              </a:lvl5pPr>
              <a:lvl6pPr marL="1329929" indent="-133350" algn="l" defTabSz="301229" rtl="0" eaLnBrk="1" latinLnBrk="0" hangingPunct="1">
                <a:lnSpc>
                  <a:spcPts val="1275"/>
                </a:lnSpc>
                <a:spcBef>
                  <a:spcPts val="225"/>
                </a:spcBef>
                <a:spcAft>
                  <a:spcPts val="225"/>
                </a:spcAft>
                <a:buSzPct val="80000"/>
                <a:buFont typeface="Lucida Grande"/>
                <a:buChar char="-"/>
                <a:tabLst>
                  <a:tab pos="1113235" algn="l"/>
                </a:tabLst>
                <a:defRPr sz="105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6pPr>
              <a:lvl7pPr marL="1546622" indent="-132160" algn="l" defTabSz="342900" rtl="0" eaLnBrk="1" latinLnBrk="0" hangingPunct="1">
                <a:lnSpc>
                  <a:spcPts val="1275"/>
                </a:lnSpc>
                <a:spcBef>
                  <a:spcPts val="225"/>
                </a:spcBef>
                <a:spcAft>
                  <a:spcPts val="225"/>
                </a:spcAft>
                <a:buSzPct val="80000"/>
                <a:buFont typeface="Lucida Grande"/>
                <a:buChar char="-"/>
                <a:defRPr sz="105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7pPr>
              <a:lvl8pPr marL="1714500" indent="-129779" algn="l" defTabSz="342900" rtl="0" eaLnBrk="1" latinLnBrk="0" hangingPunct="1">
                <a:lnSpc>
                  <a:spcPts val="1275"/>
                </a:lnSpc>
                <a:spcBef>
                  <a:spcPts val="225"/>
                </a:spcBef>
                <a:spcAft>
                  <a:spcPts val="225"/>
                </a:spcAft>
                <a:buSzPct val="80000"/>
                <a:buFont typeface="Lucida Grande"/>
                <a:buChar char="-"/>
                <a:defRPr sz="105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8pPr>
              <a:lvl9pPr marL="1839516" indent="-122635" algn="l" defTabSz="342900" rtl="0" eaLnBrk="1" latinLnBrk="0" hangingPunct="1">
                <a:lnSpc>
                  <a:spcPts val="1275"/>
                </a:lnSpc>
                <a:spcBef>
                  <a:spcPts val="225"/>
                </a:spcBef>
                <a:spcAft>
                  <a:spcPts val="225"/>
                </a:spcAft>
                <a:buSzPct val="80000"/>
                <a:buFont typeface="Lucida Grande"/>
                <a:buChar char="-"/>
                <a:defRPr sz="1050" b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9pPr>
            </a:lstStyle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0000"/>
                <a:buFont typeface="Arial"/>
                <a:buNone/>
                <a:tabLst/>
                <a:defRPr/>
              </a:pP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C0E1C85-BB0E-FA94-7092-5AEB73C75480}"/>
              </a:ext>
            </a:extLst>
          </p:cNvPr>
          <p:cNvSpPr txBox="1"/>
          <p:nvPr/>
        </p:nvSpPr>
        <p:spPr>
          <a:xfrm>
            <a:off x="1288798" y="5853549"/>
            <a:ext cx="10731965" cy="6835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 algn="ctr" defTabSz="457200" eaLnBrk="0" hangingPunct="0">
              <a:lnSpc>
                <a:spcPts val="2400"/>
              </a:lnSpc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Acknowledgments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: Texas Department of Transportation, Texas Division of Emergency Management Colleagues at </a:t>
            </a:r>
            <a:r>
              <a:rPr lang="en-US" dirty="0">
                <a:solidFill>
                  <a:prstClr val="black"/>
                </a:solidFill>
              </a:rPr>
              <a:t>UT Austin Center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for Water and the Environment, USGS, ESRI, KISTERS</a:t>
            </a:r>
          </a:p>
        </p:txBody>
      </p:sp>
      <p:pic>
        <p:nvPicPr>
          <p:cNvPr id="18" name="Picture 6" descr="See the source image">
            <a:extLst>
              <a:ext uri="{FF2B5EF4-FFF2-40B4-BE49-F238E27FC236}">
                <a16:creationId xmlns:a16="http://schemas.microsoft.com/office/drawing/2014/main" id="{B25D70CD-42D8-43BA-88AD-14332F3E8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13" y="2537366"/>
            <a:ext cx="1211165" cy="121116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See the source image">
            <a:extLst>
              <a:ext uri="{FF2B5EF4-FFF2-40B4-BE49-F238E27FC236}">
                <a16:creationId xmlns:a16="http://schemas.microsoft.com/office/drawing/2014/main" id="{0C6E5540-7ABE-4462-844D-A054C6110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97" y="3836718"/>
            <a:ext cx="1590613" cy="1005267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3E4A5D52-C13D-4034-91FE-49DDD34B4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883" y="2971815"/>
            <a:ext cx="2650435" cy="108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1E042B45-03A4-4350-8FC2-1D97B236B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973" y="4146676"/>
            <a:ext cx="2380753" cy="61502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rought Information for NWS Paducah area">
            <a:extLst>
              <a:ext uri="{FF2B5EF4-FFF2-40B4-BE49-F238E27FC236}">
                <a16:creationId xmlns:a16="http://schemas.microsoft.com/office/drawing/2014/main" id="{C61CF893-3BA8-4FA0-9472-30AD7C5C5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93" y="250326"/>
            <a:ext cx="1834634" cy="150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USGS Logo">
            <a:extLst>
              <a:ext uri="{FF2B5EF4-FFF2-40B4-BE49-F238E27FC236}">
                <a16:creationId xmlns:a16="http://schemas.microsoft.com/office/drawing/2014/main" id="{A4F6E894-8864-4570-ACA7-33062014E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6412" y="4959030"/>
            <a:ext cx="1667874" cy="61502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See the source image">
            <a:extLst>
              <a:ext uri="{FF2B5EF4-FFF2-40B4-BE49-F238E27FC236}">
                <a16:creationId xmlns:a16="http://schemas.microsoft.com/office/drawing/2014/main" id="{FF01138B-CDA2-47FA-BDEC-2DB485449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97" y="4910855"/>
            <a:ext cx="1667874" cy="79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459563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145FB-93B1-493E-9D13-4B03D4ECF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628" y="424702"/>
            <a:ext cx="9750655" cy="484632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A6DE87-3341-4A08-B90F-FA27B43C4A3B}"/>
              </a:ext>
            </a:extLst>
          </p:cNvPr>
          <p:cNvGrpSpPr/>
          <p:nvPr/>
        </p:nvGrpSpPr>
        <p:grpSpPr>
          <a:xfrm>
            <a:off x="4441579" y="3035016"/>
            <a:ext cx="3066735" cy="2694329"/>
            <a:chOff x="1821764" y="3368383"/>
            <a:chExt cx="3066735" cy="2694329"/>
          </a:xfrm>
        </p:grpSpPr>
        <p:sp>
          <p:nvSpPr>
            <p:cNvPr id="5" name="Curved Right Arrow 3">
              <a:extLst>
                <a:ext uri="{FF2B5EF4-FFF2-40B4-BE49-F238E27FC236}">
                  <a16:creationId xmlns:a16="http://schemas.microsoft.com/office/drawing/2014/main" id="{5B842214-13C9-44F6-96C2-97848C67AD6C}"/>
                </a:ext>
              </a:extLst>
            </p:cNvPr>
            <p:cNvSpPr/>
            <p:nvPr/>
          </p:nvSpPr>
          <p:spPr>
            <a:xfrm>
              <a:off x="1821764" y="3479896"/>
              <a:ext cx="941142" cy="2464419"/>
            </a:xfrm>
            <a:prstGeom prst="curvedRightArrow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6" name="Curved Left Arrow 4">
              <a:extLst>
                <a:ext uri="{FF2B5EF4-FFF2-40B4-BE49-F238E27FC236}">
                  <a16:creationId xmlns:a16="http://schemas.microsoft.com/office/drawing/2014/main" id="{450117B5-FC10-43B7-B94B-E7AD5A01F06A}"/>
                </a:ext>
              </a:extLst>
            </p:cNvPr>
            <p:cNvSpPr/>
            <p:nvPr/>
          </p:nvSpPr>
          <p:spPr>
            <a:xfrm flipV="1">
              <a:off x="3981790" y="3368383"/>
              <a:ext cx="906709" cy="2575932"/>
            </a:xfrm>
            <a:prstGeom prst="curvedLeftArrow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FA4374-A2C8-48EE-B48F-566E601C517D}"/>
                </a:ext>
              </a:extLst>
            </p:cNvPr>
            <p:cNvSpPr txBox="1"/>
            <p:nvPr/>
          </p:nvSpPr>
          <p:spPr>
            <a:xfrm>
              <a:off x="2884756" y="3368383"/>
              <a:ext cx="11527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National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3F0ADB1-2B1E-4C26-86E3-3A61984CC31D}"/>
                </a:ext>
              </a:extLst>
            </p:cNvPr>
            <p:cNvSpPr txBox="1"/>
            <p:nvPr/>
          </p:nvSpPr>
          <p:spPr>
            <a:xfrm>
              <a:off x="3000319" y="5662602"/>
              <a:ext cx="8662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Local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6530C8B-5FA6-403D-986D-7989BA84F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9218" y="1796864"/>
            <a:ext cx="2859622" cy="3082864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1">
                <a:lumMod val="50000"/>
                <a:lumOff val="50000"/>
              </a:scheme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25B0E5-5DC7-4413-8E8A-A55E1EC65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16" y="1796864"/>
            <a:ext cx="3341087" cy="3193592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9E047BC-F63D-4347-96EE-9749151348E4}"/>
              </a:ext>
            </a:extLst>
          </p:cNvPr>
          <p:cNvGrpSpPr/>
          <p:nvPr/>
        </p:nvGrpSpPr>
        <p:grpSpPr>
          <a:xfrm>
            <a:off x="363377" y="4384550"/>
            <a:ext cx="985265" cy="495178"/>
            <a:chOff x="6531331" y="5595814"/>
            <a:chExt cx="2566946" cy="9144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AAE9EF1-8BB6-4725-BCF2-BB21E31C7F15}"/>
                </a:ext>
              </a:extLst>
            </p:cNvPr>
            <p:cNvSpPr/>
            <p:nvPr/>
          </p:nvSpPr>
          <p:spPr bwMode="auto">
            <a:xfrm>
              <a:off x="6531331" y="5651798"/>
              <a:ext cx="102831" cy="99285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100000">
                  <a:schemeClr val="accent4"/>
                </a:gs>
              </a:gsLst>
            </a:gra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67D3DC5-F2EF-427B-A835-907A6300F65F}"/>
                </a:ext>
              </a:extLst>
            </p:cNvPr>
            <p:cNvSpPr txBox="1"/>
            <p:nvPr/>
          </p:nvSpPr>
          <p:spPr>
            <a:xfrm>
              <a:off x="6746454" y="5595814"/>
              <a:ext cx="2351823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l" eaLnBrk="0" hangingPunct="0">
                <a:lnSpc>
                  <a:spcPts val="1800"/>
                </a:lnSpc>
              </a:pPr>
              <a:r>
                <a:rPr lang="en-US" sz="1400" b="1" dirty="0">
                  <a:ea typeface="+mn-ea"/>
                  <a:cs typeface="+mn-cs"/>
                </a:rPr>
                <a:t>USGS Traditional Gage</a:t>
              </a:r>
              <a:br>
                <a:rPr lang="en-US" sz="1400" b="1" dirty="0">
                  <a:ea typeface="+mn-ea"/>
                  <a:cs typeface="+mn-cs"/>
                </a:rPr>
              </a:br>
              <a:r>
                <a:rPr lang="en-US" sz="1400" b="1" dirty="0">
                  <a:ea typeface="+mn-ea"/>
                  <a:cs typeface="+mn-cs"/>
                </a:rPr>
                <a:t>TxDOT Radar Sensor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BD2E5A6-92B5-498A-81B7-87E519667FA1}"/>
                </a:ext>
              </a:extLst>
            </p:cNvPr>
            <p:cNvSpPr/>
            <p:nvPr/>
          </p:nvSpPr>
          <p:spPr bwMode="auto">
            <a:xfrm>
              <a:off x="6531754" y="6094751"/>
              <a:ext cx="102831" cy="99285"/>
            </a:xfrm>
            <a:prstGeom prst="ellipse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</a:gra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pic>
        <p:nvPicPr>
          <p:cNvPr id="15" name="Picture 12" descr="See the source image">
            <a:extLst>
              <a:ext uri="{FF2B5EF4-FFF2-40B4-BE49-F238E27FC236}">
                <a16:creationId xmlns:a16="http://schemas.microsoft.com/office/drawing/2014/main" id="{4E3775C6-F02A-4E3F-B181-864DEF940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7" y="5036289"/>
            <a:ext cx="1590613" cy="1005267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ee the source image">
            <a:extLst>
              <a:ext uri="{FF2B5EF4-FFF2-40B4-BE49-F238E27FC236}">
                <a16:creationId xmlns:a16="http://schemas.microsoft.com/office/drawing/2014/main" id="{BACB70EB-6A90-4F5A-B311-642846AC5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31" y="5853206"/>
            <a:ext cx="2380753" cy="61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See the source image">
            <a:extLst>
              <a:ext uri="{FF2B5EF4-FFF2-40B4-BE49-F238E27FC236}">
                <a16:creationId xmlns:a16="http://schemas.microsoft.com/office/drawing/2014/main" id="{D33D981B-047F-46A3-A195-D93F76999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555" y="5036289"/>
            <a:ext cx="1211165" cy="121116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ee the source image">
            <a:extLst>
              <a:ext uri="{FF2B5EF4-FFF2-40B4-BE49-F238E27FC236}">
                <a16:creationId xmlns:a16="http://schemas.microsoft.com/office/drawing/2014/main" id="{A89DDB03-126A-4BA1-937E-1A5D116A4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313" y="5036289"/>
            <a:ext cx="2287651" cy="93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USGS Logo">
            <a:extLst>
              <a:ext uri="{FF2B5EF4-FFF2-40B4-BE49-F238E27FC236}">
                <a16:creationId xmlns:a16="http://schemas.microsoft.com/office/drawing/2014/main" id="{FB063D9E-A1BF-4996-959B-CEDA3E8CB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7993" y="5114317"/>
            <a:ext cx="1667874" cy="61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Drought Information for NWS Paducah area">
            <a:extLst>
              <a:ext uri="{FF2B5EF4-FFF2-40B4-BE49-F238E27FC236}">
                <a16:creationId xmlns:a16="http://schemas.microsoft.com/office/drawing/2014/main" id="{45C3CA85-EB8E-468B-B050-73BBB320E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969" y="1448606"/>
            <a:ext cx="1834634" cy="150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7BF36FA-35DA-4F23-BFBE-0F76D99152CC}"/>
              </a:ext>
            </a:extLst>
          </p:cNvPr>
          <p:cNvSpPr txBox="1"/>
          <p:nvPr/>
        </p:nvSpPr>
        <p:spPr>
          <a:xfrm>
            <a:off x="585628" y="109839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000" b="1" dirty="0">
                <a:ea typeface="+mn-ea"/>
                <a:cs typeface="+mn-cs"/>
              </a:rPr>
              <a:t>Public private partnerships lead to national prediction being supported by local observation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FD42BCE-68CE-48FA-B47B-AE1ADA80BB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218" y="1682535"/>
            <a:ext cx="2761781" cy="11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73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57200"/>
            <a:ext cx="10531009" cy="484632"/>
          </a:xfrm>
        </p:spPr>
        <p:txBody>
          <a:bodyPr/>
          <a:lstStyle/>
          <a:p>
            <a:r>
              <a:rPr lang="en-US" sz="2800" dirty="0"/>
              <a:t>Goals of the National Flood Interoperability Experiment (2015)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64254" y="1293437"/>
            <a:ext cx="11627746" cy="941495"/>
          </a:xfrm>
        </p:spPr>
        <p:txBody>
          <a:bodyPr/>
          <a:lstStyle/>
          <a:p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Close the gap </a:t>
            </a:r>
            <a:r>
              <a:rPr lang="en-US" sz="2200" dirty="0"/>
              <a:t>between National Flood Forecasting and Local Emergency Response</a:t>
            </a:r>
          </a:p>
          <a:p>
            <a:r>
              <a:rPr lang="en-US" sz="2200" dirty="0"/>
              <a:t>Demonstrate forecasting of flood impacts at </a:t>
            </a: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“stream and street level”</a:t>
            </a:r>
          </a:p>
        </p:txBody>
      </p:sp>
      <p:sp>
        <p:nvSpPr>
          <p:cNvPr id="4" name="Curved Right Arrow 3"/>
          <p:cNvSpPr/>
          <p:nvPr/>
        </p:nvSpPr>
        <p:spPr>
          <a:xfrm>
            <a:off x="4823060" y="3823614"/>
            <a:ext cx="812363" cy="1304087"/>
          </a:xfrm>
          <a:prstGeom prst="curvedRightArrow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/>
              <a:ea typeface="ＭＳ Ｐゴシック"/>
            </a:endParaRPr>
          </a:p>
        </p:txBody>
      </p:sp>
      <p:sp>
        <p:nvSpPr>
          <p:cNvPr id="5" name="Curved Left Arrow 4"/>
          <p:cNvSpPr/>
          <p:nvPr/>
        </p:nvSpPr>
        <p:spPr>
          <a:xfrm flipV="1">
            <a:off x="6685937" y="3808017"/>
            <a:ext cx="782642" cy="1264405"/>
          </a:xfrm>
          <a:prstGeom prst="curvedLeftArrow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/>
              <a:ea typeface="ＭＳ Ｐゴシック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76091" y="3747900"/>
            <a:ext cx="1168013" cy="351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</a:rPr>
              <a:t>National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57427" y="4779402"/>
            <a:ext cx="847174" cy="351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</a:rPr>
              <a:t>Local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892671" y="2508496"/>
            <a:ext cx="4970911" cy="1015663"/>
            <a:chOff x="3560401" y="3489200"/>
            <a:chExt cx="4970911" cy="1015663"/>
          </a:xfrm>
        </p:grpSpPr>
        <p:sp>
          <p:nvSpPr>
            <p:cNvPr id="8" name="TextBox 7"/>
            <p:cNvSpPr txBox="1"/>
            <p:nvPr/>
          </p:nvSpPr>
          <p:spPr>
            <a:xfrm>
              <a:off x="4490790" y="3489200"/>
              <a:ext cx="2604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Arial"/>
                  <a:ea typeface="ＭＳ Ｐゴシック"/>
                </a:rPr>
                <a:t>Weather and Hydrology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60401" y="3858532"/>
              <a:ext cx="4970911" cy="646331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1446">
                      <a:lumMod val="75000"/>
                      <a:lumOff val="25000"/>
                    </a:srgbClr>
                  </a:solidFill>
                  <a:latin typeface="Arial"/>
                  <a:ea typeface="ＭＳ Ｐゴシック"/>
                </a:rPr>
                <a:t>National Weather Service and federal agencies</a:t>
              </a:r>
            </a:p>
            <a:p>
              <a:pPr algn="ctr"/>
              <a:r>
                <a:rPr lang="en-US" dirty="0">
                  <a:solidFill>
                    <a:srgbClr val="001446">
                      <a:lumMod val="75000"/>
                      <a:lumOff val="25000"/>
                    </a:srgbClr>
                  </a:solidFill>
                  <a:latin typeface="Arial"/>
                  <a:ea typeface="ＭＳ Ｐゴシック"/>
                </a:rPr>
                <a:t>National Water Center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659753" y="5354659"/>
            <a:ext cx="4605825" cy="1188523"/>
            <a:chOff x="3770489" y="5234296"/>
            <a:chExt cx="4605825" cy="1188523"/>
          </a:xfrm>
        </p:grpSpPr>
        <p:sp>
          <p:nvSpPr>
            <p:cNvPr id="9" name="TextBox 8"/>
            <p:cNvSpPr txBox="1"/>
            <p:nvPr/>
          </p:nvSpPr>
          <p:spPr>
            <a:xfrm>
              <a:off x="3770489" y="5234296"/>
              <a:ext cx="4605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latin typeface="Arial"/>
                  <a:ea typeface="ＭＳ Ｐゴシック"/>
                </a:rPr>
                <a:t>River Flooding and Emergency Response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235042" y="5776488"/>
              <a:ext cx="3842852" cy="646331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1446">
                      <a:lumMod val="75000"/>
                      <a:lumOff val="25000"/>
                    </a:srgbClr>
                  </a:solidFill>
                  <a:latin typeface="Arial"/>
                  <a:ea typeface="ＭＳ Ｐゴシック"/>
                </a:rPr>
                <a:t>Local, State and Regional Agencies</a:t>
              </a:r>
            </a:p>
            <a:p>
              <a:pPr algn="ctr"/>
              <a:r>
                <a:rPr lang="en-US" dirty="0">
                  <a:solidFill>
                    <a:srgbClr val="001446">
                      <a:lumMod val="75000"/>
                      <a:lumOff val="25000"/>
                    </a:srgbClr>
                  </a:solidFill>
                  <a:latin typeface="Arial"/>
                  <a:ea typeface="ＭＳ Ｐゴシック"/>
                </a:rPr>
                <a:t>Citizens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40E535E-FBA5-466C-8DCF-4805CEAB95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0" b="6855"/>
          <a:stretch/>
        </p:blipFill>
        <p:spPr>
          <a:xfrm>
            <a:off x="1300897" y="2492121"/>
            <a:ext cx="2310981" cy="13195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8" descr="DVIDS - Images - Texas Guardsmen practice water rescue operations in ...">
            <a:extLst>
              <a:ext uri="{FF2B5EF4-FFF2-40B4-BE49-F238E27FC236}">
                <a16:creationId xmlns:a16="http://schemas.microsoft.com/office/drawing/2014/main" id="{52B7B602-7847-430B-8955-747E14C0E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" t="15114"/>
          <a:stretch/>
        </p:blipFill>
        <p:spPr bwMode="auto">
          <a:xfrm>
            <a:off x="1365072" y="5169660"/>
            <a:ext cx="2310981" cy="13735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allison4">
            <a:extLst>
              <a:ext uri="{FF2B5EF4-FFF2-40B4-BE49-F238E27FC236}">
                <a16:creationId xmlns:a16="http://schemas.microsoft.com/office/drawing/2014/main" id="{BD02C792-774F-4EBE-9D8F-BA8D91193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65017" y="5072422"/>
            <a:ext cx="2480061" cy="162412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C9A78B-5E72-47DA-A929-6FE7A0F47E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114" y="2489542"/>
            <a:ext cx="2429612" cy="18222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6170619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49017E-66A1-422B-8EEB-13B641F12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470" y="970486"/>
            <a:ext cx="5412864" cy="5173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USGS Logo">
            <a:extLst>
              <a:ext uri="{FF2B5EF4-FFF2-40B4-BE49-F238E27FC236}">
                <a16:creationId xmlns:a16="http://schemas.microsoft.com/office/drawing/2014/main" id="{E64CC3B7-4F32-4D7D-A5A3-AB524603F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542" y="5722612"/>
            <a:ext cx="1863845" cy="68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B9F9A71-C530-47D0-BABF-3F7D8A48F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842" y="1045379"/>
            <a:ext cx="9750655" cy="484632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2400" dirty="0"/>
              <a:t>787 traditional USGS gages </a:t>
            </a:r>
            <a:br>
              <a:rPr lang="en-US" sz="2400" dirty="0"/>
            </a:br>
            <a:r>
              <a:rPr lang="en-US" sz="2400" dirty="0"/>
              <a:t>now supplemented by </a:t>
            </a:r>
            <a:br>
              <a:rPr lang="en-US" sz="2400" dirty="0"/>
            </a:br>
            <a:r>
              <a:rPr lang="en-US" sz="2400" dirty="0"/>
              <a:t>80 TxDOT Bridge </a:t>
            </a:r>
            <a:br>
              <a:rPr lang="en-US" sz="2400" dirty="0"/>
            </a:br>
            <a:r>
              <a:rPr lang="en-US" sz="2400" dirty="0"/>
              <a:t>RQ-30 radar sensors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E30B029-855B-4006-ADEB-3A04C6A5922E}"/>
              </a:ext>
            </a:extLst>
          </p:cNvPr>
          <p:cNvCxnSpPr>
            <a:cxnSpLocks/>
          </p:cNvCxnSpPr>
          <p:nvPr/>
        </p:nvCxnSpPr>
        <p:spPr bwMode="auto">
          <a:xfrm flipH="1">
            <a:off x="5069840" y="4047672"/>
            <a:ext cx="3840480" cy="412568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F1C94D0D-F69B-4D69-8E77-E35A604ECD6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819" y="2865190"/>
            <a:ext cx="4467623" cy="2518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F2D4563-213B-4818-8436-467E2F245EA7}"/>
              </a:ext>
            </a:extLst>
          </p:cNvPr>
          <p:cNvGrpSpPr/>
          <p:nvPr/>
        </p:nvGrpSpPr>
        <p:grpSpPr>
          <a:xfrm>
            <a:off x="5860555" y="4972083"/>
            <a:ext cx="1129525" cy="914400"/>
            <a:chOff x="6531331" y="5595814"/>
            <a:chExt cx="1129525" cy="9144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E4E274D-AE51-4EAD-920D-8FB7D8EE5F90}"/>
                </a:ext>
              </a:extLst>
            </p:cNvPr>
            <p:cNvSpPr/>
            <p:nvPr/>
          </p:nvSpPr>
          <p:spPr bwMode="auto">
            <a:xfrm>
              <a:off x="6531331" y="5651798"/>
              <a:ext cx="102831" cy="99285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100000">
                  <a:schemeClr val="accent4"/>
                </a:gs>
              </a:gsLst>
            </a:gra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58925E6-4CF1-4010-90D4-1C342F28F527}"/>
                </a:ext>
              </a:extLst>
            </p:cNvPr>
            <p:cNvSpPr txBox="1"/>
            <p:nvPr/>
          </p:nvSpPr>
          <p:spPr>
            <a:xfrm>
              <a:off x="6746456" y="5595814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l" eaLnBrk="0" hangingPunct="0">
                <a:lnSpc>
                  <a:spcPts val="1800"/>
                </a:lnSpc>
              </a:pPr>
              <a:r>
                <a:rPr lang="en-US" sz="1400" b="1" dirty="0">
                  <a:ea typeface="+mn-ea"/>
                  <a:cs typeface="+mn-cs"/>
                </a:rPr>
                <a:t>USGS Traditional Gage</a:t>
              </a:r>
              <a:br>
                <a:rPr lang="en-US" sz="1400" b="1" dirty="0">
                  <a:ea typeface="+mn-ea"/>
                  <a:cs typeface="+mn-cs"/>
                </a:rPr>
              </a:br>
              <a:endParaRPr lang="en-US" sz="1400" b="1" dirty="0">
                <a:ea typeface="+mn-ea"/>
                <a:cs typeface="+mn-cs"/>
              </a:endParaRPr>
            </a:p>
            <a:p>
              <a:pPr algn="l" eaLnBrk="0" hangingPunct="0">
                <a:lnSpc>
                  <a:spcPts val="1800"/>
                </a:lnSpc>
              </a:pPr>
              <a:r>
                <a:rPr lang="en-US" sz="1400" b="1" dirty="0">
                  <a:ea typeface="+mn-ea"/>
                  <a:cs typeface="+mn-cs"/>
                </a:rPr>
                <a:t>TxDOT Radar Sensor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D47BBC8-9CC9-477C-9DD3-E177B0548908}"/>
                </a:ext>
              </a:extLst>
            </p:cNvPr>
            <p:cNvSpPr/>
            <p:nvPr/>
          </p:nvSpPr>
          <p:spPr bwMode="auto">
            <a:xfrm>
              <a:off x="6531754" y="6094751"/>
              <a:ext cx="102831" cy="99285"/>
            </a:xfrm>
            <a:prstGeom prst="ellipse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</a:gra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pic>
        <p:nvPicPr>
          <p:cNvPr id="13" name="Picture 12" descr="See the source image">
            <a:extLst>
              <a:ext uri="{FF2B5EF4-FFF2-40B4-BE49-F238E27FC236}">
                <a16:creationId xmlns:a16="http://schemas.microsoft.com/office/drawing/2014/main" id="{207129CF-7606-4E62-AB35-D1F442C01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572" y="5383850"/>
            <a:ext cx="1590613" cy="1005267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32947A-E050-4EB9-B934-BE793B5F2137}"/>
              </a:ext>
            </a:extLst>
          </p:cNvPr>
          <p:cNvSpPr txBox="1"/>
          <p:nvPr/>
        </p:nvSpPr>
        <p:spPr>
          <a:xfrm>
            <a:off x="3546281" y="613182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b="1" dirty="0">
                <a:ea typeface="+mn-ea"/>
                <a:cs typeface="+mn-cs"/>
              </a:rPr>
              <a:t>Largest research project ever funded by TxDOT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98713DD-064C-483D-AAB7-9C8DA00C8B55}"/>
              </a:ext>
            </a:extLst>
          </p:cNvPr>
          <p:cNvSpPr txBox="1">
            <a:spLocks/>
          </p:cNvSpPr>
          <p:nvPr/>
        </p:nvSpPr>
        <p:spPr>
          <a:xfrm>
            <a:off x="727842" y="387829"/>
            <a:ext cx="9410138" cy="3634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AC2"/>
                </a:solidFill>
                <a:effectLst/>
                <a:uLnTx/>
                <a:uFillTx/>
                <a:latin typeface="Arial"/>
                <a:ea typeface="ＭＳ Ｐゴシック"/>
              </a:rPr>
              <a:t>Radar Streamflow Measurement at TxDOT Bridges</a:t>
            </a:r>
          </a:p>
        </p:txBody>
      </p:sp>
    </p:spTree>
    <p:extLst>
      <p:ext uri="{BB962C8B-B14F-4D97-AF65-F5344CB8AC3E}">
        <p14:creationId xmlns:p14="http://schemas.microsoft.com/office/powerpoint/2010/main" val="2981503052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8401" y="1284266"/>
            <a:ext cx="6127033" cy="4006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45C995E-2277-42D6-805E-EC6120655E1E}"/>
              </a:ext>
            </a:extLst>
          </p:cNvPr>
          <p:cNvSpPr txBox="1">
            <a:spLocks/>
          </p:cNvSpPr>
          <p:nvPr/>
        </p:nvSpPr>
        <p:spPr>
          <a:xfrm>
            <a:off x="1225296" y="575781"/>
            <a:ext cx="9410138" cy="3634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7AC2"/>
                </a:solidFill>
                <a:effectLst/>
                <a:uLnTx/>
                <a:uFillTx/>
                <a:latin typeface="Arial"/>
                <a:ea typeface="ＭＳ Ｐゴシック"/>
              </a:rPr>
              <a:t>Measurement of Water Elevation and Velocity using RQ-30 Radar Gage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073" y="4645116"/>
            <a:ext cx="1678781" cy="65063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026" name="Picture 2" descr="Non-contact flow meter - RQ-30 - SOMMER Messtechnik GmbH - radar / for  water / 4-20 mA">
            <a:extLst>
              <a:ext uri="{FF2B5EF4-FFF2-40B4-BE49-F238E27FC236}">
                <a16:creationId xmlns:a16="http://schemas.microsoft.com/office/drawing/2014/main" id="{DE4D155F-A6E4-4391-9CE6-A22F3F948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073" y="1284266"/>
            <a:ext cx="3270738" cy="3270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USGS Logo">
            <a:extLst>
              <a:ext uri="{FF2B5EF4-FFF2-40B4-BE49-F238E27FC236}">
                <a16:creationId xmlns:a16="http://schemas.microsoft.com/office/drawing/2014/main" id="{E64CC3B7-4F32-4D7D-A5A3-AB524603F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8401" y="1138314"/>
            <a:ext cx="1667874" cy="61502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B3CE4B-68D1-4E0B-9D01-B579CBBFACE2}"/>
              </a:ext>
            </a:extLst>
          </p:cNvPr>
          <p:cNvSpPr txBox="1"/>
          <p:nvPr/>
        </p:nvSpPr>
        <p:spPr>
          <a:xfrm>
            <a:off x="1821534" y="5753102"/>
            <a:ext cx="10113374" cy="83950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TxDOT has the largest network of 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Q-30’s in the United States</a:t>
            </a:r>
          </a:p>
          <a:p>
            <a:pPr marL="0" marR="0" lvl="0" indent="0" algn="ctr" defTabSz="4572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These gages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produce discharge measurements directly </a:t>
            </a:r>
          </a:p>
          <a:p>
            <a:pPr marL="0" marR="0" lvl="0" indent="0" algn="ctr" defTabSz="4572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without needing a rating curve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AA13CB-7F88-40A6-8465-F9DD5307F19E}"/>
              </a:ext>
            </a:extLst>
          </p:cNvPr>
          <p:cNvSpPr txBox="1"/>
          <p:nvPr/>
        </p:nvSpPr>
        <p:spPr>
          <a:xfrm>
            <a:off x="8905461" y="3297220"/>
            <a:ext cx="2926146" cy="89054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000" b="1" dirty="0" err="1">
                <a:ea typeface="+mn-ea"/>
                <a:cs typeface="+mn-cs"/>
              </a:rPr>
              <a:t>Disharge</a:t>
            </a:r>
            <a:r>
              <a:rPr lang="en-US" sz="2000" b="1" dirty="0">
                <a:ea typeface="+mn-ea"/>
                <a:cs typeface="+mn-cs"/>
              </a:rPr>
              <a:t> Computation:</a:t>
            </a:r>
          </a:p>
          <a:p>
            <a:pPr algn="ctr" eaLnBrk="0" hangingPunct="0">
              <a:lnSpc>
                <a:spcPts val="1800"/>
              </a:lnSpc>
            </a:pPr>
            <a:br>
              <a:rPr lang="en-US" sz="2000" b="1" dirty="0"/>
            </a:br>
            <a:r>
              <a:rPr lang="en-US" sz="2000" b="1" dirty="0">
                <a:ea typeface="+mn-ea"/>
                <a:cs typeface="+mn-cs"/>
              </a:rPr>
              <a:t>Q = </a:t>
            </a:r>
            <a:r>
              <a:rPr lang="en-US" sz="2000" b="1" dirty="0" err="1">
                <a:ea typeface="+mn-ea"/>
                <a:cs typeface="+mn-cs"/>
              </a:rPr>
              <a:t>V</a:t>
            </a:r>
            <a:r>
              <a:rPr lang="en-US" sz="2000" b="1" baseline="-25000" dirty="0" err="1">
                <a:ea typeface="+mn-ea"/>
                <a:cs typeface="+mn-cs"/>
              </a:rPr>
              <a:t>m</a:t>
            </a:r>
            <a:r>
              <a:rPr lang="en-US" sz="2000" b="1" dirty="0">
                <a:ea typeface="+mn-ea"/>
                <a:cs typeface="+mn-cs"/>
              </a:rPr>
              <a:t> * A(h)</a:t>
            </a:r>
          </a:p>
        </p:txBody>
      </p:sp>
      <p:pic>
        <p:nvPicPr>
          <p:cNvPr id="9" name="Picture 4" descr="See the source image">
            <a:extLst>
              <a:ext uri="{FF2B5EF4-FFF2-40B4-BE49-F238E27FC236}">
                <a16:creationId xmlns:a16="http://schemas.microsoft.com/office/drawing/2014/main" id="{EF958275-30D5-4691-A6F8-4476FDE43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854" y="1160169"/>
            <a:ext cx="2380753" cy="61502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357324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1CA6F-8337-4F8E-B6A7-836C16840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597" y="617101"/>
            <a:ext cx="9750655" cy="484632"/>
          </a:xfrm>
        </p:spPr>
        <p:txBody>
          <a:bodyPr>
            <a:noAutofit/>
          </a:bodyPr>
          <a:lstStyle/>
          <a:p>
            <a:r>
              <a:rPr lang="en-US" sz="2400" dirty="0"/>
              <a:t>National Water Model (NWM) and National Bridge Inventory (NBI)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12AFC9-5185-4768-9F56-1FFD52F8C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032" y="1927200"/>
            <a:ext cx="4307987" cy="2359953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E543322-E592-471B-AFCC-4D282448EC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0643818"/>
              </p:ext>
            </p:extLst>
          </p:nvPr>
        </p:nvGraphicFramePr>
        <p:xfrm>
          <a:off x="252932" y="1787412"/>
          <a:ext cx="48641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CD25A7A-AC5B-42F2-9DF3-6742748C63F3}"/>
              </a:ext>
            </a:extLst>
          </p:cNvPr>
          <p:cNvSpPr txBox="1"/>
          <p:nvPr/>
        </p:nvSpPr>
        <p:spPr>
          <a:xfrm>
            <a:off x="1625641" y="1912337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576AAD-AD6E-4F3A-A677-D9FB3696942F}"/>
              </a:ext>
            </a:extLst>
          </p:cNvPr>
          <p:cNvSpPr txBox="1"/>
          <p:nvPr/>
        </p:nvSpPr>
        <p:spPr>
          <a:xfrm>
            <a:off x="2561988" y="2377947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85%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4A7D69-56FD-4ABA-AB3D-86615839FA36}"/>
              </a:ext>
            </a:extLst>
          </p:cNvPr>
          <p:cNvSpPr txBox="1"/>
          <p:nvPr/>
        </p:nvSpPr>
        <p:spPr>
          <a:xfrm>
            <a:off x="3430670" y="2648291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72%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F9450C-EE3E-4203-B129-C2EDE2E766CB}"/>
              </a:ext>
            </a:extLst>
          </p:cNvPr>
          <p:cNvSpPr txBox="1"/>
          <p:nvPr/>
        </p:nvSpPr>
        <p:spPr>
          <a:xfrm>
            <a:off x="4293063" y="4346981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5%</a:t>
            </a:r>
          </a:p>
        </p:txBody>
      </p:sp>
      <p:pic>
        <p:nvPicPr>
          <p:cNvPr id="10" name="Picture 2" descr="Colorado River rising near Bastrop and Smithville - YouTube">
            <a:extLst>
              <a:ext uri="{FF2B5EF4-FFF2-40B4-BE49-F238E27FC236}">
                <a16:creationId xmlns:a16="http://schemas.microsoft.com/office/drawing/2014/main" id="{8ADDE3BD-A465-43BC-84D3-080D8A7D2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971" y="4531647"/>
            <a:ext cx="3456321" cy="194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04ABA0-5929-46B8-B0C4-42FFFDA81E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7032" y="4531647"/>
            <a:ext cx="2888382" cy="19441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1995A2-7E6B-4EC4-A992-1D4E82ABB6A4}"/>
              </a:ext>
            </a:extLst>
          </p:cNvPr>
          <p:cNvSpPr txBox="1"/>
          <p:nvPr/>
        </p:nvSpPr>
        <p:spPr>
          <a:xfrm>
            <a:off x="2148886" y="5875872"/>
            <a:ext cx="23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NBI contains bridges </a:t>
            </a:r>
          </a:p>
          <a:p>
            <a:pPr algn="ctr"/>
            <a:r>
              <a:rPr lang="en-US" dirty="0"/>
              <a:t>over 20 ft in length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19FC7B-F6A7-446E-9D8F-34A396C7CA12}"/>
              </a:ext>
            </a:extLst>
          </p:cNvPr>
          <p:cNvSpPr txBox="1"/>
          <p:nvPr/>
        </p:nvSpPr>
        <p:spPr>
          <a:xfrm>
            <a:off x="-279180" y="1092035"/>
            <a:ext cx="9144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Radar gaging on bridges could be scaled across the country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3208914-6630-4EB4-B1A3-1CBF302702A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328" y="1927200"/>
            <a:ext cx="1769964" cy="235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43726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8B860EBE-ACB9-4D95-93E6-028FF5084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855" y="411758"/>
            <a:ext cx="11388559" cy="484632"/>
          </a:xfrm>
        </p:spPr>
        <p:txBody>
          <a:bodyPr/>
          <a:lstStyle/>
          <a:p>
            <a:r>
              <a:rPr lang="en-US" sz="3200" dirty="0"/>
              <a:t>NWC Flood Inundation Map Services are based on …</a:t>
            </a:r>
            <a:br>
              <a:rPr lang="en-US" sz="3200" dirty="0"/>
            </a:br>
            <a:br>
              <a:rPr lang="en-US" sz="3200" dirty="0"/>
            </a:br>
            <a:endParaRPr lang="en-US" sz="32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6" name="Freeform 13">
            <a:extLst>
              <a:ext uri="{FF2B5EF4-FFF2-40B4-BE49-F238E27FC236}">
                <a16:creationId xmlns:a16="http://schemas.microsoft.com/office/drawing/2014/main" id="{6A8EA75F-B545-47C4-B4F9-43863BEA47B3}"/>
              </a:ext>
            </a:extLst>
          </p:cNvPr>
          <p:cNvSpPr/>
          <p:nvPr/>
        </p:nvSpPr>
        <p:spPr bwMode="auto">
          <a:xfrm>
            <a:off x="4923906" y="4712948"/>
            <a:ext cx="1521229" cy="631767"/>
          </a:xfrm>
          <a:custGeom>
            <a:avLst/>
            <a:gdLst>
              <a:gd name="connsiteX0" fmla="*/ 0 w 1521229"/>
              <a:gd name="connsiteY0" fmla="*/ 8313 h 631767"/>
              <a:gd name="connsiteX1" fmla="*/ 1521229 w 1521229"/>
              <a:gd name="connsiteY1" fmla="*/ 0 h 631767"/>
              <a:gd name="connsiteX2" fmla="*/ 1404851 w 1521229"/>
              <a:gd name="connsiteY2" fmla="*/ 282633 h 631767"/>
              <a:gd name="connsiteX3" fmla="*/ 1263534 w 1521229"/>
              <a:gd name="connsiteY3" fmla="*/ 407324 h 631767"/>
              <a:gd name="connsiteX4" fmla="*/ 1130531 w 1521229"/>
              <a:gd name="connsiteY4" fmla="*/ 498764 h 631767"/>
              <a:gd name="connsiteX5" fmla="*/ 972589 w 1521229"/>
              <a:gd name="connsiteY5" fmla="*/ 581891 h 631767"/>
              <a:gd name="connsiteX6" fmla="*/ 831273 w 1521229"/>
              <a:gd name="connsiteY6" fmla="*/ 631767 h 631767"/>
              <a:gd name="connsiteX7" fmla="*/ 822960 w 1521229"/>
              <a:gd name="connsiteY7" fmla="*/ 631767 h 631767"/>
              <a:gd name="connsiteX8" fmla="*/ 490451 w 1521229"/>
              <a:gd name="connsiteY8" fmla="*/ 590204 h 631767"/>
              <a:gd name="connsiteX9" fmla="*/ 282633 w 1521229"/>
              <a:gd name="connsiteY9" fmla="*/ 374073 h 631767"/>
              <a:gd name="connsiteX10" fmla="*/ 99753 w 1521229"/>
              <a:gd name="connsiteY10" fmla="*/ 166254 h 631767"/>
              <a:gd name="connsiteX11" fmla="*/ 0 w 1521229"/>
              <a:gd name="connsiteY11" fmla="*/ 8313 h 631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21229" h="631767">
                <a:moveTo>
                  <a:pt x="0" y="8313"/>
                </a:moveTo>
                <a:lnTo>
                  <a:pt x="1521229" y="0"/>
                </a:lnTo>
                <a:lnTo>
                  <a:pt x="1404851" y="282633"/>
                </a:lnTo>
                <a:lnTo>
                  <a:pt x="1263534" y="407324"/>
                </a:lnTo>
                <a:lnTo>
                  <a:pt x="1130531" y="498764"/>
                </a:lnTo>
                <a:lnTo>
                  <a:pt x="972589" y="581891"/>
                </a:lnTo>
                <a:lnTo>
                  <a:pt x="831273" y="631767"/>
                </a:lnTo>
                <a:lnTo>
                  <a:pt x="822960" y="631767"/>
                </a:lnTo>
                <a:lnTo>
                  <a:pt x="490451" y="590204"/>
                </a:lnTo>
                <a:lnTo>
                  <a:pt x="282633" y="374073"/>
                </a:lnTo>
                <a:lnTo>
                  <a:pt x="99753" y="166254"/>
                </a:lnTo>
                <a:lnTo>
                  <a:pt x="0" y="8313"/>
                </a:ln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7" name="Freeform 1">
            <a:extLst>
              <a:ext uri="{FF2B5EF4-FFF2-40B4-BE49-F238E27FC236}">
                <a16:creationId xmlns:a16="http://schemas.microsoft.com/office/drawing/2014/main" id="{F3839E20-C82F-4ECE-883B-B755A8E715BB}"/>
              </a:ext>
            </a:extLst>
          </p:cNvPr>
          <p:cNvSpPr/>
          <p:nvPr/>
        </p:nvSpPr>
        <p:spPr bwMode="auto">
          <a:xfrm>
            <a:off x="2779223" y="3266902"/>
            <a:ext cx="5527963" cy="2077812"/>
          </a:xfrm>
          <a:custGeom>
            <a:avLst/>
            <a:gdLst>
              <a:gd name="connsiteX0" fmla="*/ 0 w 5527963"/>
              <a:gd name="connsiteY0" fmla="*/ 108065 h 2077812"/>
              <a:gd name="connsiteX1" fmla="*/ 689956 w 5527963"/>
              <a:gd name="connsiteY1" fmla="*/ 133003 h 2077812"/>
              <a:gd name="connsiteX2" fmla="*/ 1155469 w 5527963"/>
              <a:gd name="connsiteY2" fmla="*/ 249382 h 2077812"/>
              <a:gd name="connsiteX3" fmla="*/ 1753985 w 5527963"/>
              <a:gd name="connsiteY3" fmla="*/ 806334 h 2077812"/>
              <a:gd name="connsiteX4" fmla="*/ 2236123 w 5527963"/>
              <a:gd name="connsiteY4" fmla="*/ 1546167 h 2077812"/>
              <a:gd name="connsiteX5" fmla="*/ 2809702 w 5527963"/>
              <a:gd name="connsiteY5" fmla="*/ 2069869 h 2077812"/>
              <a:gd name="connsiteX6" fmla="*/ 3491345 w 5527963"/>
              <a:gd name="connsiteY6" fmla="*/ 1787236 h 2077812"/>
              <a:gd name="connsiteX7" fmla="*/ 3940233 w 5527963"/>
              <a:gd name="connsiteY7" fmla="*/ 822960 h 2077812"/>
              <a:gd name="connsiteX8" fmla="*/ 4513811 w 5527963"/>
              <a:gd name="connsiteY8" fmla="*/ 199505 h 2077812"/>
              <a:gd name="connsiteX9" fmla="*/ 5527963 w 5527963"/>
              <a:gd name="connsiteY9" fmla="*/ 0 h 2077812"/>
              <a:gd name="connsiteX10" fmla="*/ 5527963 w 5527963"/>
              <a:gd name="connsiteY10" fmla="*/ 0 h 207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27963" h="2077812">
                <a:moveTo>
                  <a:pt x="0" y="108065"/>
                </a:moveTo>
                <a:cubicBezTo>
                  <a:pt x="248689" y="108757"/>
                  <a:pt x="497378" y="109450"/>
                  <a:pt x="689956" y="133003"/>
                </a:cubicBezTo>
                <a:cubicBezTo>
                  <a:pt x="882534" y="156556"/>
                  <a:pt x="978131" y="137160"/>
                  <a:pt x="1155469" y="249382"/>
                </a:cubicBezTo>
                <a:cubicBezTo>
                  <a:pt x="1332807" y="361604"/>
                  <a:pt x="1573876" y="590203"/>
                  <a:pt x="1753985" y="806334"/>
                </a:cubicBezTo>
                <a:cubicBezTo>
                  <a:pt x="1934094" y="1022465"/>
                  <a:pt x="2060170" y="1335578"/>
                  <a:pt x="2236123" y="1546167"/>
                </a:cubicBezTo>
                <a:cubicBezTo>
                  <a:pt x="2412076" y="1756756"/>
                  <a:pt x="2600498" y="2029691"/>
                  <a:pt x="2809702" y="2069869"/>
                </a:cubicBezTo>
                <a:cubicBezTo>
                  <a:pt x="3018906" y="2110047"/>
                  <a:pt x="3302923" y="1995054"/>
                  <a:pt x="3491345" y="1787236"/>
                </a:cubicBezTo>
                <a:cubicBezTo>
                  <a:pt x="3679767" y="1579418"/>
                  <a:pt x="3769822" y="1087582"/>
                  <a:pt x="3940233" y="822960"/>
                </a:cubicBezTo>
                <a:cubicBezTo>
                  <a:pt x="4110644" y="558338"/>
                  <a:pt x="4249189" y="336665"/>
                  <a:pt x="4513811" y="199505"/>
                </a:cubicBezTo>
                <a:cubicBezTo>
                  <a:pt x="4778433" y="62345"/>
                  <a:pt x="5527963" y="0"/>
                  <a:pt x="5527963" y="0"/>
                </a:cubicBezTo>
                <a:lnTo>
                  <a:pt x="5527963" y="0"/>
                </a:lnTo>
              </a:path>
            </a:pathLst>
          </a:custGeom>
          <a:noFill/>
          <a:ln w="63500">
            <a:solidFill>
              <a:schemeClr val="accent3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E8AE78-E177-48D0-A649-E1E01C642341}"/>
              </a:ext>
            </a:extLst>
          </p:cNvPr>
          <p:cNvSpPr/>
          <p:nvPr/>
        </p:nvSpPr>
        <p:spPr bwMode="auto">
          <a:xfrm>
            <a:off x="7866611" y="2884516"/>
            <a:ext cx="440574" cy="38238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26F3A171-5718-4C1E-AF71-9342D604B8FA}"/>
              </a:ext>
            </a:extLst>
          </p:cNvPr>
          <p:cNvSpPr/>
          <p:nvPr/>
        </p:nvSpPr>
        <p:spPr bwMode="auto">
          <a:xfrm>
            <a:off x="7758545" y="2643447"/>
            <a:ext cx="640080" cy="241069"/>
          </a:xfrm>
          <a:prstGeom prst="triangl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D1F2D78B-FF2B-4927-93EC-57B2FEC4508A}"/>
              </a:ext>
            </a:extLst>
          </p:cNvPr>
          <p:cNvSpPr/>
          <p:nvPr/>
        </p:nvSpPr>
        <p:spPr bwMode="auto">
          <a:xfrm flipV="1">
            <a:off x="5684519" y="4555375"/>
            <a:ext cx="120536" cy="157572"/>
          </a:xfrm>
          <a:prstGeom prst="triangle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100000">
                <a:schemeClr val="tx2">
                  <a:lumMod val="50000"/>
                  <a:lumOff val="50000"/>
                </a:schemeClr>
              </a:gs>
            </a:gsLst>
          </a:gradFill>
          <a:ln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75BA25-402C-4C90-B7BC-3389885E4C26}"/>
              </a:ext>
            </a:extLst>
          </p:cNvPr>
          <p:cNvCxnSpPr>
            <a:stCxn id="8" idx="1"/>
          </p:cNvCxnSpPr>
          <p:nvPr/>
        </p:nvCxnSpPr>
        <p:spPr bwMode="auto">
          <a:xfrm flipH="1">
            <a:off x="2779223" y="3075709"/>
            <a:ext cx="5087389" cy="0"/>
          </a:xfrm>
          <a:prstGeom prst="line">
            <a:avLst/>
          </a:prstGeom>
          <a:noFill/>
          <a:ln w="28575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CA2D15CE-23A1-4FC5-B882-54CA51BBF717}"/>
              </a:ext>
            </a:extLst>
          </p:cNvPr>
          <p:cNvSpPr/>
          <p:nvPr/>
        </p:nvSpPr>
        <p:spPr bwMode="auto">
          <a:xfrm flipV="1">
            <a:off x="5624251" y="2901326"/>
            <a:ext cx="120536" cy="157572"/>
          </a:xfrm>
          <a:prstGeom prst="triangle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100000">
                <a:schemeClr val="tx2">
                  <a:lumMod val="50000"/>
                  <a:lumOff val="50000"/>
                </a:schemeClr>
              </a:gs>
            </a:gsLst>
          </a:gradFill>
          <a:ln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ECDE98D-C214-41B2-90BA-C4646FB1A3D8}"/>
              </a:ext>
            </a:extLst>
          </p:cNvPr>
          <p:cNvCxnSpPr>
            <a:cxnSpLocks/>
          </p:cNvCxnSpPr>
          <p:nvPr/>
        </p:nvCxnSpPr>
        <p:spPr bwMode="auto">
          <a:xfrm flipV="1">
            <a:off x="2928850" y="5367130"/>
            <a:ext cx="5469775" cy="2707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8798C91-06AC-4F02-957B-A68E410EE3D7}"/>
              </a:ext>
            </a:extLst>
          </p:cNvPr>
          <p:cNvCxnSpPr>
            <a:cxnSpLocks/>
          </p:cNvCxnSpPr>
          <p:nvPr/>
        </p:nvCxnSpPr>
        <p:spPr bwMode="auto">
          <a:xfrm flipH="1">
            <a:off x="8078585" y="3325091"/>
            <a:ext cx="12470" cy="2042038"/>
          </a:xfrm>
          <a:prstGeom prst="straightConnector1">
            <a:avLst/>
          </a:prstGeom>
          <a:noFill/>
          <a:ln w="1905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3E9F9CA-0BE6-4F50-9965-B1336774E024}"/>
              </a:ext>
            </a:extLst>
          </p:cNvPr>
          <p:cNvSpPr txBox="1"/>
          <p:nvPr/>
        </p:nvSpPr>
        <p:spPr>
          <a:xfrm>
            <a:off x="8214673" y="443031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982D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HAND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F3E609D-CB10-4E48-BF37-D3D9851E6EB1}"/>
              </a:ext>
            </a:extLst>
          </p:cNvPr>
          <p:cNvCxnSpPr>
            <a:cxnSpLocks/>
          </p:cNvCxnSpPr>
          <p:nvPr/>
        </p:nvCxnSpPr>
        <p:spPr bwMode="auto">
          <a:xfrm flipH="1">
            <a:off x="3105496" y="3092521"/>
            <a:ext cx="241" cy="2277316"/>
          </a:xfrm>
          <a:prstGeom prst="straightConnector1">
            <a:avLst/>
          </a:prstGeom>
          <a:noFill/>
          <a:ln w="1905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3E4E277-7719-473D-A52E-7B07C0D21CF2}"/>
              </a:ext>
            </a:extLst>
          </p:cNvPr>
          <p:cNvSpPr txBox="1"/>
          <p:nvPr/>
        </p:nvSpPr>
        <p:spPr>
          <a:xfrm>
            <a:off x="2130309" y="423322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446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Flood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CBB4B5-6E5B-4241-AAEE-B469F82558A1}"/>
              </a:ext>
            </a:extLst>
          </p:cNvPr>
          <p:cNvCxnSpPr/>
          <p:nvPr/>
        </p:nvCxnSpPr>
        <p:spPr bwMode="auto">
          <a:xfrm flipH="1">
            <a:off x="4448002" y="4712947"/>
            <a:ext cx="426026" cy="0"/>
          </a:xfrm>
          <a:prstGeom prst="line">
            <a:avLst/>
          </a:prstGeom>
          <a:noFill/>
          <a:ln w="1905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52FC34A-BECF-45B9-8F0A-B437A9F2C091}"/>
              </a:ext>
            </a:extLst>
          </p:cNvPr>
          <p:cNvCxnSpPr/>
          <p:nvPr/>
        </p:nvCxnSpPr>
        <p:spPr bwMode="auto">
          <a:xfrm>
            <a:off x="4632961" y="4712948"/>
            <a:ext cx="16625" cy="631767"/>
          </a:xfrm>
          <a:prstGeom prst="straightConnector1">
            <a:avLst/>
          </a:prstGeom>
          <a:noFill/>
          <a:ln w="1905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82A7892-553D-4B0A-BD02-AE7F42261415}"/>
              </a:ext>
            </a:extLst>
          </p:cNvPr>
          <p:cNvSpPr txBox="1"/>
          <p:nvPr/>
        </p:nvSpPr>
        <p:spPr>
          <a:xfrm>
            <a:off x="3532803" y="496232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446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Normal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65720E-BBC1-4AE2-9D7F-502222142CBF}"/>
              </a:ext>
            </a:extLst>
          </p:cNvPr>
          <p:cNvSpPr txBox="1"/>
          <p:nvPr/>
        </p:nvSpPr>
        <p:spPr>
          <a:xfrm>
            <a:off x="2639693" y="195755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Flooding occurs when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1446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Water Depth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is greater than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1446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D982D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HAND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F2BE1A-8005-62D5-4330-9CBFCDB9A66E}"/>
              </a:ext>
            </a:extLst>
          </p:cNvPr>
          <p:cNvSpPr txBox="1"/>
          <p:nvPr/>
        </p:nvSpPr>
        <p:spPr>
          <a:xfrm>
            <a:off x="1410972" y="1147794"/>
            <a:ext cx="9370055" cy="70788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Height Above Nearest Drainage (HAND)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815E520-A5B2-4400-8A50-C6E7CE486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97" y="4755568"/>
            <a:ext cx="2203125" cy="1644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8D2A068-A031-4BEE-812D-B27CB10FD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5271" y="4755568"/>
            <a:ext cx="3041220" cy="175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048295453[1]">
            <a:extLst>
              <a:ext uri="{FF2B5EF4-FFF2-40B4-BE49-F238E27FC236}">
                <a16:creationId xmlns:a16="http://schemas.microsoft.com/office/drawing/2014/main" id="{AE3BD51E-44B7-475D-AD7A-AB84B9F46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147" y="1421700"/>
            <a:ext cx="7097364" cy="5319577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6372B0C-71D5-452F-A05E-77A521E06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9" b="8662"/>
          <a:stretch>
            <a:fillRect/>
          </a:stretch>
        </p:blipFill>
        <p:spPr bwMode="auto">
          <a:xfrm>
            <a:off x="473639" y="2178482"/>
            <a:ext cx="2311235" cy="3607586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</a:extLst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DA1884F3-D102-458A-9928-D83D12A59951}"/>
              </a:ext>
            </a:extLst>
          </p:cNvPr>
          <p:cNvSpPr txBox="1">
            <a:spLocks/>
          </p:cNvSpPr>
          <p:nvPr/>
        </p:nvSpPr>
        <p:spPr>
          <a:xfrm>
            <a:off x="535102" y="335453"/>
            <a:ext cx="11388559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AC2"/>
                </a:solidFill>
                <a:effectLst/>
                <a:uLnTx/>
                <a:uFillTx/>
                <a:latin typeface="Arial"/>
                <a:ea typeface="ＭＳ Ｐゴシック"/>
              </a:rPr>
              <a:t>Cell Phone App for Observational Flood Mapping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37B114-DB1C-9CE8-15E1-90B8D7938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4722" y="1719829"/>
            <a:ext cx="3929636" cy="4236411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1">
                <a:lumMod val="50000"/>
                <a:lumOff val="50000"/>
              </a:scheme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4247DC-42D7-4032-876B-0D9EF85A0D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511" y="703712"/>
            <a:ext cx="2761781" cy="11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08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773A4-28B1-4236-AEC6-D7FC180F5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553" y="436523"/>
            <a:ext cx="9750655" cy="484632"/>
          </a:xfrm>
        </p:spPr>
        <p:txBody>
          <a:bodyPr/>
          <a:lstStyle/>
          <a:p>
            <a:r>
              <a:rPr lang="en-US" dirty="0"/>
              <a:t>Pin2Flood Dashboard for Emergency Operations Center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7305CD-0A62-4672-9140-F9D3482A1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111" y="1083869"/>
            <a:ext cx="9615777" cy="4980533"/>
          </a:xfrm>
          <a:prstGeom prst="rect">
            <a:avLst/>
          </a:prstGeom>
        </p:spPr>
      </p:pic>
      <p:pic>
        <p:nvPicPr>
          <p:cNvPr id="6" name="Picture 6" descr="See the source image">
            <a:extLst>
              <a:ext uri="{FF2B5EF4-FFF2-40B4-BE49-F238E27FC236}">
                <a16:creationId xmlns:a16="http://schemas.microsoft.com/office/drawing/2014/main" id="{CCE86FA1-DCCF-4506-8B6E-907F670F0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753" y="4407613"/>
            <a:ext cx="1385841" cy="1385841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ee the source image">
            <a:extLst>
              <a:ext uri="{FF2B5EF4-FFF2-40B4-BE49-F238E27FC236}">
                <a16:creationId xmlns:a16="http://schemas.microsoft.com/office/drawing/2014/main" id="{ED6F5B3C-2DBD-4B5A-9063-301E93153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256" y="6042849"/>
            <a:ext cx="1630401" cy="66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DE73B5-CCFB-47FB-955A-56A12C084384}"/>
              </a:ext>
            </a:extLst>
          </p:cNvPr>
          <p:cNvSpPr txBox="1"/>
          <p:nvPr/>
        </p:nvSpPr>
        <p:spPr>
          <a:xfrm>
            <a:off x="575353" y="591926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DA5E1-A7FD-4620-9445-1314FAFA226D}"/>
              </a:ext>
            </a:extLst>
          </p:cNvPr>
          <p:cNvSpPr txBox="1"/>
          <p:nvPr/>
        </p:nvSpPr>
        <p:spPr>
          <a:xfrm>
            <a:off x="743686" y="5856360"/>
            <a:ext cx="2917649" cy="9144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algn="ctr" eaLnBrk="0" hangingPunct="0">
              <a:lnSpc>
                <a:spcPts val="2400"/>
              </a:lnSpc>
            </a:pPr>
            <a:r>
              <a:rPr lang="en-US" sz="2000" b="1" dirty="0">
                <a:ea typeface="+mn-ea"/>
                <a:cs typeface="+mn-cs"/>
              </a:rPr>
              <a:t>Statewide deployment </a:t>
            </a:r>
          </a:p>
          <a:p>
            <a:pPr algn="ctr" eaLnBrk="0" hangingPunct="0">
              <a:lnSpc>
                <a:spcPts val="2400"/>
              </a:lnSpc>
            </a:pPr>
            <a:r>
              <a:rPr lang="en-US" sz="2000" b="1" dirty="0">
                <a:ea typeface="+mn-ea"/>
                <a:cs typeface="+mn-cs"/>
              </a:rPr>
              <a:t>in Texas in 2023</a:t>
            </a:r>
          </a:p>
        </p:txBody>
      </p:sp>
    </p:spTree>
    <p:extLst>
      <p:ext uri="{BB962C8B-B14F-4D97-AF65-F5344CB8AC3E}">
        <p14:creationId xmlns:p14="http://schemas.microsoft.com/office/powerpoint/2010/main" val="2358831445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545" y="389792"/>
            <a:ext cx="11236646" cy="484632"/>
          </a:xfrm>
        </p:spPr>
        <p:txBody>
          <a:bodyPr/>
          <a:lstStyle/>
          <a:p>
            <a:r>
              <a:rPr lang="en-US" sz="3200" dirty="0"/>
              <a:t>Field Verification for River Forecasters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41645" y="1345993"/>
            <a:ext cx="7886700" cy="4630737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Close the gap </a:t>
            </a:r>
            <a:r>
              <a:rPr lang="en-US" dirty="0"/>
              <a:t>between National Flood Forecasting and Local Flood Emergency Response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850289" y="3006266"/>
            <a:ext cx="3066735" cy="2694329"/>
            <a:chOff x="1821764" y="3368383"/>
            <a:chExt cx="3066735" cy="2694329"/>
          </a:xfrm>
        </p:grpSpPr>
        <p:sp>
          <p:nvSpPr>
            <p:cNvPr id="4" name="Curved Right Arrow 3"/>
            <p:cNvSpPr/>
            <p:nvPr/>
          </p:nvSpPr>
          <p:spPr>
            <a:xfrm>
              <a:off x="1821764" y="3479896"/>
              <a:ext cx="941142" cy="2464419"/>
            </a:xfrm>
            <a:prstGeom prst="curvedRightArrow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5" name="Curved Left Arrow 4"/>
            <p:cNvSpPr/>
            <p:nvPr/>
          </p:nvSpPr>
          <p:spPr>
            <a:xfrm flipV="1">
              <a:off x="3981790" y="3368383"/>
              <a:ext cx="906709" cy="2575932"/>
            </a:xfrm>
            <a:prstGeom prst="curvedLeftArrow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84756" y="3368383"/>
              <a:ext cx="11527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National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00319" y="5662602"/>
              <a:ext cx="8662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Local</a:t>
              </a:r>
            </a:p>
          </p:txBody>
        </p:sp>
      </p:grpSp>
      <p:pic>
        <p:nvPicPr>
          <p:cNvPr id="17" name="P2FWallerShort">
            <a:hlinkClick r:id="" action="ppaction://media"/>
            <a:extLst>
              <a:ext uri="{FF2B5EF4-FFF2-40B4-BE49-F238E27FC236}">
                <a16:creationId xmlns:a16="http://schemas.microsoft.com/office/drawing/2014/main" id="{C084829F-B599-4850-BB19-43EF3CC215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8345" y="1725902"/>
            <a:ext cx="3289264" cy="1850211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DEFAA736-39D2-43E4-A46E-36464704B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9" b="8662"/>
          <a:stretch>
            <a:fillRect/>
          </a:stretch>
        </p:blipFill>
        <p:spPr bwMode="auto">
          <a:xfrm>
            <a:off x="9456923" y="4204110"/>
            <a:ext cx="1572756" cy="2454901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</a:extLst>
        </p:spPr>
      </p:pic>
      <p:pic>
        <p:nvPicPr>
          <p:cNvPr id="1026" name="Picture 2" descr="Image result for austin fire department">
            <a:extLst>
              <a:ext uri="{FF2B5EF4-FFF2-40B4-BE49-F238E27FC236}">
                <a16:creationId xmlns:a16="http://schemas.microsoft.com/office/drawing/2014/main" id="{6C092E89-B9E0-4DB5-B354-23DBBC587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063" y="4512555"/>
            <a:ext cx="1138896" cy="127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667CD7-ED4B-4562-9897-EE7647CA91A9}"/>
              </a:ext>
            </a:extLst>
          </p:cNvPr>
          <p:cNvSpPr txBox="1"/>
          <p:nvPr/>
        </p:nvSpPr>
        <p:spPr>
          <a:xfrm>
            <a:off x="8436695" y="3650297"/>
            <a:ext cx="3672564" cy="19322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Greg Waller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West Gulf River Forecast Center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FA65AD-919A-4684-AFB1-328AB54E92F9}"/>
              </a:ext>
            </a:extLst>
          </p:cNvPr>
          <p:cNvSpPr txBox="1"/>
          <p:nvPr/>
        </p:nvSpPr>
        <p:spPr>
          <a:xfrm>
            <a:off x="1299558" y="374691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2400"/>
              </a:lnSpc>
            </a:pPr>
            <a:r>
              <a:rPr lang="en-US" sz="2400" dirty="0">
                <a:ea typeface="+mn-ea"/>
                <a:cs typeface="+mn-cs"/>
              </a:rPr>
              <a:t>Predictive </a:t>
            </a:r>
          </a:p>
          <a:p>
            <a:pPr algn="ctr" eaLnBrk="0" hangingPunct="0">
              <a:lnSpc>
                <a:spcPts val="2400"/>
              </a:lnSpc>
            </a:pPr>
            <a:r>
              <a:rPr lang="en-US" sz="2400" dirty="0">
                <a:ea typeface="+mn-ea"/>
                <a:cs typeface="+mn-cs"/>
              </a:rPr>
              <a:t>Flood </a:t>
            </a:r>
          </a:p>
          <a:p>
            <a:pPr algn="ctr" eaLnBrk="0" hangingPunct="0">
              <a:lnSpc>
                <a:spcPts val="2400"/>
              </a:lnSpc>
            </a:pPr>
            <a:r>
              <a:rPr lang="en-US" sz="2400" dirty="0">
                <a:ea typeface="+mn-ea"/>
                <a:cs typeface="+mn-cs"/>
              </a:rPr>
              <a:t>Mapping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B927E2-0057-4F54-886C-ADF01A0C6761}"/>
              </a:ext>
            </a:extLst>
          </p:cNvPr>
          <p:cNvSpPr txBox="1"/>
          <p:nvPr/>
        </p:nvSpPr>
        <p:spPr>
          <a:xfrm>
            <a:off x="6602719" y="377431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2400"/>
              </a:lnSpc>
            </a:pPr>
            <a:r>
              <a:rPr lang="en-US" sz="2400" dirty="0"/>
              <a:t>Observational</a:t>
            </a:r>
            <a:endParaRPr lang="en-US" sz="2400" dirty="0">
              <a:ea typeface="+mn-ea"/>
              <a:cs typeface="+mn-cs"/>
            </a:endParaRPr>
          </a:p>
          <a:p>
            <a:pPr algn="ctr" eaLnBrk="0" hangingPunct="0">
              <a:lnSpc>
                <a:spcPts val="2400"/>
              </a:lnSpc>
            </a:pPr>
            <a:r>
              <a:rPr lang="en-US" sz="2400" dirty="0">
                <a:ea typeface="+mn-ea"/>
                <a:cs typeface="+mn-cs"/>
              </a:rPr>
              <a:t>Flood </a:t>
            </a:r>
          </a:p>
          <a:p>
            <a:pPr algn="ctr" eaLnBrk="0" hangingPunct="0">
              <a:lnSpc>
                <a:spcPts val="2400"/>
              </a:lnSpc>
            </a:pPr>
            <a:r>
              <a:rPr lang="en-US" sz="2400" dirty="0">
                <a:ea typeface="+mn-ea"/>
                <a:cs typeface="+mn-cs"/>
              </a:rPr>
              <a:t>Mapping</a:t>
            </a:r>
          </a:p>
        </p:txBody>
      </p:sp>
      <p:pic>
        <p:nvPicPr>
          <p:cNvPr id="22" name="Picture 2" descr="Drought Information for NWS Paducah area">
            <a:extLst>
              <a:ext uri="{FF2B5EF4-FFF2-40B4-BE49-F238E27FC236}">
                <a16:creationId xmlns:a16="http://schemas.microsoft.com/office/drawing/2014/main" id="{AAEAA604-2262-4AE1-9694-CC872F620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923" y="189707"/>
            <a:ext cx="1834634" cy="150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8C995FA-010F-4A2D-B4BE-85D58D9B2122}"/>
              </a:ext>
            </a:extLst>
          </p:cNvPr>
          <p:cNvSpPr txBox="1"/>
          <p:nvPr/>
        </p:nvSpPr>
        <p:spPr>
          <a:xfrm>
            <a:off x="6442942" y="5864832"/>
            <a:ext cx="3672564" cy="19322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Chief Todd Pomroy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Austin Fire Department </a:t>
            </a:r>
          </a:p>
        </p:txBody>
      </p:sp>
    </p:spTree>
    <p:extLst>
      <p:ext uri="{BB962C8B-B14F-4D97-AF65-F5344CB8AC3E}">
        <p14:creationId xmlns:p14="http://schemas.microsoft.com/office/powerpoint/2010/main" val="25451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3_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1798</TotalTime>
  <Words>393</Words>
  <Application>Microsoft Office PowerPoint</Application>
  <PresentationFormat>Widescreen</PresentationFormat>
  <Paragraphs>73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ＭＳ Ｐゴシック</vt:lpstr>
      <vt:lpstr>Arial</vt:lpstr>
      <vt:lpstr>Avenir LT Std 55 Roman</vt:lpstr>
      <vt:lpstr>Avenir LT Std 65 Medium</vt:lpstr>
      <vt:lpstr>Avenir LT Std 85 Heavy</vt:lpstr>
      <vt:lpstr>Calibri</vt:lpstr>
      <vt:lpstr>Georgia</vt:lpstr>
      <vt:lpstr>Lucida Grande</vt:lpstr>
      <vt:lpstr>Noto Sans Symbols</vt:lpstr>
      <vt:lpstr>Times New Roman</vt:lpstr>
      <vt:lpstr>Wingdings</vt:lpstr>
      <vt:lpstr>Optional_Corporate_PPT_Template-Arial</vt:lpstr>
      <vt:lpstr>3_Advantage</vt:lpstr>
      <vt:lpstr>2_Optional_Corporate_PPT_Template-Arial</vt:lpstr>
      <vt:lpstr>1_Optional_Corporate_PPT_Template-Arial</vt:lpstr>
      <vt:lpstr>PowerPoint Presentation</vt:lpstr>
      <vt:lpstr>Goals of the National Flood Interoperability Experiment (2015)</vt:lpstr>
      <vt:lpstr>787 traditional USGS gages  now supplemented by  80 TxDOT Bridge  RQ-30 radar sensors</vt:lpstr>
      <vt:lpstr>PowerPoint Presentation</vt:lpstr>
      <vt:lpstr>National Water Model (NWM) and National Bridge Inventory (NBI)</vt:lpstr>
      <vt:lpstr>NWC Flood Inundation Map Services are based on …  </vt:lpstr>
      <vt:lpstr>PowerPoint Presentation</vt:lpstr>
      <vt:lpstr>Pin2Flood Dashboard for Emergency Operations Center</vt:lpstr>
      <vt:lpstr>Field Verification for River Forecasters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Storm Occurring in North Dakota</dc:title>
  <dc:creator>Maidment, David R</dc:creator>
  <cp:lastModifiedBy>Maidment, David R</cp:lastModifiedBy>
  <cp:revision>225</cp:revision>
  <cp:lastPrinted>2022-11-13T20:25:09Z</cp:lastPrinted>
  <dcterms:created xsi:type="dcterms:W3CDTF">2022-07-10T08:37:24Z</dcterms:created>
  <dcterms:modified xsi:type="dcterms:W3CDTF">2023-01-03T14:37:56Z</dcterms:modified>
</cp:coreProperties>
</file>