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8" r:id="rId4"/>
  </p:sldMasterIdLst>
  <p:notesMasterIdLst>
    <p:notesMasterId r:id="rId47"/>
  </p:notesMasterIdLst>
  <p:sldIdLst>
    <p:sldId id="6598" r:id="rId5"/>
    <p:sldId id="6602" r:id="rId6"/>
    <p:sldId id="6600" r:id="rId7"/>
    <p:sldId id="258" r:id="rId8"/>
    <p:sldId id="6601" r:id="rId9"/>
    <p:sldId id="256" r:id="rId10"/>
    <p:sldId id="311" r:id="rId11"/>
    <p:sldId id="309" r:id="rId12"/>
    <p:sldId id="302" r:id="rId13"/>
    <p:sldId id="329" r:id="rId14"/>
    <p:sldId id="328" r:id="rId15"/>
    <p:sldId id="323" r:id="rId16"/>
    <p:sldId id="303" r:id="rId17"/>
    <p:sldId id="301" r:id="rId18"/>
    <p:sldId id="324" r:id="rId19"/>
    <p:sldId id="300" r:id="rId20"/>
    <p:sldId id="310" r:id="rId21"/>
    <p:sldId id="312" r:id="rId22"/>
    <p:sldId id="313" r:id="rId23"/>
    <p:sldId id="322" r:id="rId24"/>
    <p:sldId id="305" r:id="rId25"/>
    <p:sldId id="306" r:id="rId26"/>
    <p:sldId id="308" r:id="rId27"/>
    <p:sldId id="321" r:id="rId28"/>
    <p:sldId id="304" r:id="rId29"/>
    <p:sldId id="257" r:id="rId30"/>
    <p:sldId id="336" r:id="rId31"/>
    <p:sldId id="334" r:id="rId32"/>
    <p:sldId id="335" r:id="rId33"/>
    <p:sldId id="330" r:id="rId34"/>
    <p:sldId id="332" r:id="rId35"/>
    <p:sldId id="269" r:id="rId36"/>
    <p:sldId id="259" r:id="rId37"/>
    <p:sldId id="261" r:id="rId38"/>
    <p:sldId id="260" r:id="rId39"/>
    <p:sldId id="262" r:id="rId40"/>
    <p:sldId id="268" r:id="rId41"/>
    <p:sldId id="263" r:id="rId42"/>
    <p:sldId id="264" r:id="rId43"/>
    <p:sldId id="267" r:id="rId44"/>
    <p:sldId id="265" r:id="rId45"/>
    <p:sldId id="27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BCE4E-A8F5-481E-91C5-D957B9B3DB0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55163-5688-49C3-B060-4F75BA42B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5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b5911bed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b5911bed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12-15 hour runtime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191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1502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6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3320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965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739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3317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910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176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1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529a76b37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b529a76b37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4039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7237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787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341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70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9003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815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172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40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f2e923266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f2e923266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861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483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496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190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1063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BC38-D468-420C-848B-7B2924FAB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69569-19AF-4E9E-A603-D39DAD53C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69FB0-172E-4FF6-BA47-054D1822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5BFCA-9AC0-47EA-9002-C2C3CDE9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BA0EB-75B0-434A-9F6D-8BBBA9F6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2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4EFF4-4788-4748-8D24-E8A2F76DE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02B10-B617-48C2-8D5C-8727B4CDF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556D0-9DC6-4EC6-9947-5999171A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FE5E-978A-46B5-9356-AFDAEBA8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CB6D-FAC2-449A-9AD7-A9CB84E9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E162F5-E1FF-46EB-8340-7D4E75260B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604C7-5AE3-403F-B7E0-7599992E0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D2606-BFF0-4318-8B87-8CF80288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B633F-806A-4648-8BFC-176C22F3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5C372-FBFB-4526-B80B-2364FDBB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960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567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6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56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41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05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303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33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3025E-96F2-4193-B083-5F46A06A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5A00-8C58-4F22-8729-B0AE1176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D74B1-D385-405E-B02B-CCEE7A5BF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EE6CE-A77C-4D43-BFE6-AC448585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335DB-A70E-4732-B3C5-6B0019E7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07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460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67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4922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6772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1890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1628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8177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793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3432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523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5ADB-06A1-478F-926C-A15B7D4B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BF372-1F63-45A5-BEDD-AF8A658F7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22875-A4E1-444F-844D-D4D088F7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ED4F6-4E47-4EC2-AEB7-6FB67657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5216-741B-4C95-B06C-43DF97B33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36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7361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064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540075" y="4143375"/>
            <a:ext cx="8850400" cy="13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48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8260975" y="3456400"/>
            <a:ext cx="2986675" cy="5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684453" y="5641104"/>
            <a:ext cx="8706000" cy="98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3067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8351740" y="42885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145" y="5579485"/>
            <a:ext cx="980777" cy="980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22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+ Content Water Splas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48267" y="988900"/>
            <a:ext cx="6988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48251" y="1819300"/>
            <a:ext cx="11324000" cy="4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424865" y="1572337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2032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64875" y="1108775"/>
            <a:ext cx="10515600" cy="246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5467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656875" y="4194325"/>
            <a:ext cx="10531600" cy="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664865" y="3867900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7484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w/ Subtitle &amp;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●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08DE0"/>
              </a:buClr>
              <a:buSzPts val="1800"/>
              <a:buChar char="○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15370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w/ Subtitle &amp; Conten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051" y="60325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4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ctrTitle"/>
          </p:nvPr>
        </p:nvSpPr>
        <p:spPr>
          <a:xfrm>
            <a:off x="2540075" y="4143375"/>
            <a:ext cx="8850400" cy="13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5000" tIns="0" rIns="0" bIns="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ExtraBold"/>
              <a:buNone/>
              <a:defRPr sz="4800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Libre Franklin ExtraBold"/>
              <a:buNone/>
              <a:defRPr sz="4800"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t="11821" b="18801"/>
          <a:stretch/>
        </p:blipFill>
        <p:spPr>
          <a:xfrm>
            <a:off x="8260975" y="3456400"/>
            <a:ext cx="2986675" cy="5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9"/>
          <p:cNvSpPr txBox="1">
            <a:spLocks noGrp="1"/>
          </p:cNvSpPr>
          <p:nvPr>
            <p:ph type="subTitle" idx="1"/>
          </p:nvPr>
        </p:nvSpPr>
        <p:spPr>
          <a:xfrm>
            <a:off x="2684453" y="5641104"/>
            <a:ext cx="8706000" cy="98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  <a:defRPr sz="3067" i="1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algn="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300"/>
              <a:buFont typeface="Libre Franklin Medium"/>
              <a:buNone/>
              <a:defRPr sz="3067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8351740" y="42885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145" y="5579485"/>
            <a:ext cx="980777" cy="980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79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38">
          <p15:clr>
            <a:srgbClr val="FBAE40"/>
          </p15:clr>
        </p15:guide>
        <p15:guide id="2" orient="horz" pos="284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664875" y="1108775"/>
            <a:ext cx="10515600" cy="2469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Libre Franklin ExtraBold"/>
              <a:buNone/>
              <a:defRPr sz="5467" b="0">
                <a:solidFill>
                  <a:schemeClr val="lt1"/>
                </a:solidFill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 ExtraBold"/>
              <a:buNone/>
              <a:defRPr b="0"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ubTitle" idx="1"/>
          </p:nvPr>
        </p:nvSpPr>
        <p:spPr>
          <a:xfrm>
            <a:off x="656875" y="4194325"/>
            <a:ext cx="10531600" cy="7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  <a:defRPr sz="28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/>
          <p:nvPr/>
        </p:nvSpPr>
        <p:spPr>
          <a:xfrm>
            <a:off x="664865" y="3867900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8374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0" y="4472609"/>
            <a:ext cx="12192000" cy="238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664875" y="4649055"/>
            <a:ext cx="10515600" cy="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654967" y="5946167"/>
            <a:ext cx="10608000" cy="5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/>
          <p:nvPr/>
        </p:nvSpPr>
        <p:spPr>
          <a:xfrm>
            <a:off x="664873" y="576482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9821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973A-614C-42F0-AF9C-3384A13A6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F617-050B-4FC8-99DB-D1D4059CB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649B4-FB3E-49E3-8B11-BFFDF1F38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2D28B-DC0F-4AEE-B17A-7D311AC7E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88BC6-9860-4F7E-8E11-9A3C2652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CFE8D-A891-4A06-A258-5952755D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125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Outline">
  <p:cSld name="Agenda Outlin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602673" y="676929"/>
            <a:ext cx="10986800" cy="5504000"/>
          </a:xfrm>
          <a:prstGeom prst="rect">
            <a:avLst/>
          </a:prstGeom>
          <a:solidFill>
            <a:schemeClr val="dk2">
              <a:alpha val="89800"/>
            </a:schemeClr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392652" y="1073244"/>
            <a:ext cx="4106400" cy="1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Franklin Gothic"/>
              <a:buNone/>
              <a:defRPr b="1"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6096000" y="1317625"/>
            <a:ext cx="4942000" cy="4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/>
          <p:nvPr/>
        </p:nvSpPr>
        <p:spPr>
          <a:xfrm>
            <a:off x="1392640" y="2403912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86243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428467" y="1143996"/>
            <a:ext cx="11340000" cy="4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424875" y="3509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052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 Water Splash">
  <p:cSld name="Title + Content Water Splash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448267" y="988900"/>
            <a:ext cx="6988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2" name="Google Shape;1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1"/>
          </p:nvPr>
        </p:nvSpPr>
        <p:spPr>
          <a:xfrm>
            <a:off x="448251" y="1819300"/>
            <a:ext cx="11324000" cy="41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/>
          <p:nvPr/>
        </p:nvSpPr>
        <p:spPr>
          <a:xfrm>
            <a:off x="424865" y="1572337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903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">
  <p:cSld name="Title w/ Subtitle &amp;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5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8" name="Google Shape;11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5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69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/ Image Grid">
  <p:cSld name="Text w/ Image Grid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25" name="Google Shape;12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432000" y="1284267"/>
            <a:ext cx="6670000" cy="4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600"/>
            </a:lvl1pPr>
            <a:lvl2pPr marL="1219170" lvl="1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>
            <a:spLocks noGrp="1"/>
          </p:cNvSpPr>
          <p:nvPr>
            <p:ph type="pic" idx="2"/>
          </p:nvPr>
        </p:nvSpPr>
        <p:spPr>
          <a:xfrm>
            <a:off x="7307500" y="173200"/>
            <a:ext cx="4726000" cy="2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26"/>
          <p:cNvSpPr>
            <a:spLocks noGrp="1"/>
          </p:cNvSpPr>
          <p:nvPr>
            <p:ph type="pic" idx="3"/>
          </p:nvPr>
        </p:nvSpPr>
        <p:spPr>
          <a:xfrm>
            <a:off x="7307500" y="2421300"/>
            <a:ext cx="2286000" cy="201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6"/>
          <p:cNvSpPr>
            <a:spLocks noGrp="1"/>
          </p:cNvSpPr>
          <p:nvPr>
            <p:ph type="pic" idx="4"/>
          </p:nvPr>
        </p:nvSpPr>
        <p:spPr>
          <a:xfrm>
            <a:off x="7307500" y="4559000"/>
            <a:ext cx="4726000" cy="21256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424869" y="350967"/>
            <a:ext cx="6423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>
            <a:spLocks noGrp="1"/>
          </p:cNvSpPr>
          <p:nvPr>
            <p:ph type="pic" idx="5"/>
          </p:nvPr>
        </p:nvSpPr>
        <p:spPr>
          <a:xfrm>
            <a:off x="9747500" y="2421300"/>
            <a:ext cx="2286000" cy="201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6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007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1">
  <p:cSld name="Title and Content 2 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/>
          <p:nvPr/>
        </p:nvSpPr>
        <p:spPr>
          <a:xfrm>
            <a:off x="0" y="0"/>
            <a:ext cx="4559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7"/>
          <p:cNvSpPr txBox="1">
            <a:spLocks noGrp="1"/>
          </p:cNvSpPr>
          <p:nvPr>
            <p:ph type="title"/>
          </p:nvPr>
        </p:nvSpPr>
        <p:spPr>
          <a:xfrm>
            <a:off x="524000" y="350975"/>
            <a:ext cx="3534400" cy="2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anklin Gothic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1"/>
          </p:nvPr>
        </p:nvSpPr>
        <p:spPr>
          <a:xfrm>
            <a:off x="524000" y="2758600"/>
            <a:ext cx="3534400" cy="35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2"/>
          </p:nvPr>
        </p:nvSpPr>
        <p:spPr>
          <a:xfrm>
            <a:off x="4995800" y="912475"/>
            <a:ext cx="6776400" cy="4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95785" y="6139777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/>
          <p:nvPr/>
        </p:nvSpPr>
        <p:spPr>
          <a:xfrm>
            <a:off x="524007" y="257317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0909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w/ Logos">
  <p:cSld name="Water Title &amp; Body w/ Logo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3" name="Google Shape;143;p28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41147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33" y="5805701"/>
            <a:ext cx="731521" cy="73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8"/>
          <p:cNvPicPr preferRelativeResize="0"/>
          <p:nvPr/>
        </p:nvPicPr>
        <p:blipFill rotWithShape="1">
          <a:blip r:embed="rId4">
            <a:alphaModFix/>
          </a:blip>
          <a:srcRect t="11821" b="18801"/>
          <a:stretch/>
        </p:blipFill>
        <p:spPr>
          <a:xfrm>
            <a:off x="1337599" y="5947583"/>
            <a:ext cx="2501867" cy="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738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ter Title &amp; Body - NOAA NWS">
  <p:cSld name="Water Title &amp; Body - NOAA NW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 rotWithShape="1">
          <a:blip r:embed="rId2">
            <a:alphaModFix/>
          </a:blip>
          <a:srcRect l="17063" r="49186"/>
          <a:stretch/>
        </p:blipFill>
        <p:spPr>
          <a:xfrm>
            <a:off x="0" y="0"/>
            <a:ext cx="41147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016" y="5681085"/>
            <a:ext cx="980777" cy="98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9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9"/>
          <p:cNvSpPr/>
          <p:nvPr/>
        </p:nvSpPr>
        <p:spPr>
          <a:xfrm>
            <a:off x="1004433" y="5385700"/>
            <a:ext cx="210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2"/>
          </p:nvPr>
        </p:nvSpPr>
        <p:spPr>
          <a:xfrm>
            <a:off x="950367" y="4703867"/>
            <a:ext cx="2160000" cy="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500"/>
              <a:buNone/>
              <a:defRPr b="1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968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ow Title &amp; Body">
  <p:cSld name="Snow Title &amp;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60" name="Google Shape;160;p30"/>
          <p:cNvPicPr preferRelativeResize="0"/>
          <p:nvPr/>
        </p:nvPicPr>
        <p:blipFill rotWithShape="1">
          <a:blip r:embed="rId2">
            <a:alphaModFix/>
          </a:blip>
          <a:srcRect l="35185" r="18148"/>
          <a:stretch/>
        </p:blipFill>
        <p:spPr>
          <a:xfrm>
            <a:off x="0" y="1"/>
            <a:ext cx="4114800" cy="685800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/>
        </p:nvSpPr>
        <p:spPr>
          <a:xfrm>
            <a:off x="200" y="5876700"/>
            <a:ext cx="4114800" cy="981200"/>
          </a:xfrm>
          <a:prstGeom prst="rect">
            <a:avLst/>
          </a:prstGeom>
          <a:solidFill>
            <a:srgbClr val="FFFFFF">
              <a:alpha val="57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 b="1">
                <a:latin typeface="Libre Franklin"/>
                <a:ea typeface="Libre Franklin"/>
                <a:cs typeface="Libre Franklin"/>
                <a:sym typeface="Libre Franklin"/>
              </a:rPr>
              <a:t>Colorado SPLASH Soil Moisture Survey, October 2021</a:t>
            </a:r>
            <a:endParaRPr sz="1067" b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5534" y="5715833"/>
            <a:ext cx="2284101" cy="114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42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Left Image w/ Caption 1">
  <p:cSld name="Title &amp; Body - Left Image w/ Caption 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>
            <a:spLocks noGrp="1"/>
          </p:cNvSpPr>
          <p:nvPr>
            <p:ph type="pic" idx="2"/>
          </p:nvPr>
        </p:nvSpPr>
        <p:spPr>
          <a:xfrm>
            <a:off x="0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31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1"/>
          </p:nvPr>
        </p:nvSpPr>
        <p:spPr>
          <a:xfrm>
            <a:off x="4623900" y="1225216"/>
            <a:ext cx="7034800" cy="50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4623900" y="387575"/>
            <a:ext cx="7034800" cy="603600"/>
          </a:xfrm>
          <a:prstGeom prst="rect">
            <a:avLst/>
          </a:prstGeom>
        </p:spPr>
        <p:txBody>
          <a:bodyPr spcFirstLastPara="1" wrap="square" lIns="0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ubTitle" idx="3"/>
          </p:nvPr>
        </p:nvSpPr>
        <p:spPr>
          <a:xfrm>
            <a:off x="0" y="6426000"/>
            <a:ext cx="411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69" name="Google Shape;16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23885" y="6139877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/>
          <p:nvPr/>
        </p:nvSpPr>
        <p:spPr>
          <a:xfrm>
            <a:off x="4633007" y="1089779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429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1640-AE70-478D-9F50-05AA37BF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90395-ADC6-493F-BE82-68B6F9132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86F67-1F65-4E39-B2CB-3DA07D419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5216B-463B-4ED6-9306-C605FC3EE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284C9-D3D1-405C-A25A-8AE2F7FC4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8B9FB-B6A2-445F-9A0D-DB473CD6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92B0F-7954-4525-AF72-612CC6FB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160DD-E091-4D42-958E-ED11823E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97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- Right Image w/ Caption">
  <p:cSld name="Title &amp; Body - Right Image w/ 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73" name="Google Shape;173;p32"/>
          <p:cNvSpPr>
            <a:spLocks noGrp="1"/>
          </p:cNvSpPr>
          <p:nvPr>
            <p:ph type="pic" idx="2"/>
          </p:nvPr>
        </p:nvSpPr>
        <p:spPr>
          <a:xfrm>
            <a:off x="8077200" y="0"/>
            <a:ext cx="41148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32"/>
          <p:cNvSpPr txBox="1">
            <a:spLocks noGrp="1"/>
          </p:cNvSpPr>
          <p:nvPr>
            <p:ph type="subTitle" idx="1"/>
          </p:nvPr>
        </p:nvSpPr>
        <p:spPr>
          <a:xfrm>
            <a:off x="8077200" y="6368800"/>
            <a:ext cx="41148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 txBox="1">
            <a:spLocks noGrp="1"/>
          </p:cNvSpPr>
          <p:nvPr>
            <p:ph type="body" idx="3"/>
          </p:nvPr>
        </p:nvSpPr>
        <p:spPr>
          <a:xfrm>
            <a:off x="427199" y="1143984"/>
            <a:ext cx="7353200" cy="4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xfrm>
            <a:off x="424869" y="350967"/>
            <a:ext cx="73580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3872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 3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3035" y="361443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/>
          <p:nvPr/>
        </p:nvSpPr>
        <p:spPr>
          <a:xfrm>
            <a:off x="0" y="5512804"/>
            <a:ext cx="12192000" cy="134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677700" y="5885851"/>
            <a:ext cx="107652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4" name="Google Shape;184;p33"/>
          <p:cNvSpPr txBox="1">
            <a:spLocks noGrp="1"/>
          </p:cNvSpPr>
          <p:nvPr>
            <p:ph type="subTitle" idx="1"/>
          </p:nvPr>
        </p:nvSpPr>
        <p:spPr>
          <a:xfrm>
            <a:off x="677700" y="821925"/>
            <a:ext cx="10765200" cy="258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subTitle" idx="2"/>
          </p:nvPr>
        </p:nvSpPr>
        <p:spPr>
          <a:xfrm>
            <a:off x="667825" y="3584800"/>
            <a:ext cx="10762400" cy="17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186" name="Google Shape;186;p33"/>
          <p:cNvSpPr/>
          <p:nvPr/>
        </p:nvSpPr>
        <p:spPr>
          <a:xfrm>
            <a:off x="667819" y="361423"/>
            <a:ext cx="914400" cy="9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7305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4">
  <p:cSld name="Title &amp; Content 4">
    <p:bg>
      <p:bgPr>
        <a:solidFill>
          <a:srgbClr val="C4D9F4">
            <a:alpha val="52810"/>
          </a:srgbClr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/>
          <p:nvPr/>
        </p:nvSpPr>
        <p:spPr>
          <a:xfrm>
            <a:off x="-8000" y="6271500"/>
            <a:ext cx="12208000" cy="60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543812" y="716200"/>
            <a:ext cx="11104400" cy="695600"/>
          </a:xfrm>
          <a:prstGeom prst="rect">
            <a:avLst/>
          </a:prstGeom>
        </p:spPr>
        <p:txBody>
          <a:bodyPr spcFirstLastPara="1" wrap="square" lIns="0" tIns="68575" rIns="68575" bIns="685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>
                <a:solidFill>
                  <a:srgbClr val="07376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100"/>
              <a:buNone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1pPr>
            <a:lvl2pPr marL="0" lvl="1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2pPr>
            <a:lvl3pPr marL="0" lvl="2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3pPr>
            <a:lvl4pPr marL="0" lvl="3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4pPr>
            <a:lvl5pPr marL="0" lvl="4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5pPr>
            <a:lvl6pPr marL="0" lvl="5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6pPr>
            <a:lvl7pPr marL="0" lvl="6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7pPr>
            <a:lvl8pPr marL="0" lvl="7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8pPr>
            <a:lvl9pPr marL="0" lvl="8" indent="0" algn="l" rtl="0">
              <a:spcBef>
                <a:spcPts val="0"/>
              </a:spcBef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1" name="Google Shape;191;p34"/>
          <p:cNvSpPr/>
          <p:nvPr/>
        </p:nvSpPr>
        <p:spPr>
          <a:xfrm>
            <a:off x="543805" y="361423"/>
            <a:ext cx="914400" cy="9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543988" y="1488100"/>
            <a:ext cx="11104400" cy="419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1067"/>
              </a:spcBef>
              <a:spcAft>
                <a:spcPts val="0"/>
              </a:spcAft>
              <a:buClr>
                <a:srgbClr val="073763"/>
              </a:buClr>
              <a:buSzPts val="2000"/>
              <a:buChar char="•"/>
              <a:defRPr>
                <a:solidFill>
                  <a:srgbClr val="073763"/>
                </a:solidFill>
              </a:defRPr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500"/>
              <a:buChar char="•"/>
              <a:defRPr>
                <a:solidFill>
                  <a:srgbClr val="073763"/>
                </a:solidFill>
              </a:defRPr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400"/>
              <a:buChar char="•"/>
              <a:defRPr>
                <a:solidFill>
                  <a:srgbClr val="073763"/>
                </a:solidFill>
              </a:defRPr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Clr>
                <a:srgbClr val="073763"/>
              </a:buClr>
              <a:buSzPts val="1200"/>
              <a:buChar char="•"/>
              <a:defRPr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  <p:pic>
        <p:nvPicPr>
          <p:cNvPr id="193" name="Google Shape;19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3035" y="361443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781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body" idx="1"/>
          </p:nvPr>
        </p:nvSpPr>
        <p:spPr>
          <a:xfrm>
            <a:off x="432000" y="1361872"/>
            <a:ext cx="5472000" cy="4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2"/>
          </p:nvPr>
        </p:nvSpPr>
        <p:spPr>
          <a:xfrm>
            <a:off x="6172199" y="1361873"/>
            <a:ext cx="5599600" cy="47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7" name="Google Shape;197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9" name="Google Shape;199;p35"/>
          <p:cNvSpPr txBox="1">
            <a:spLocks noGrp="1"/>
          </p:cNvSpPr>
          <p:nvPr>
            <p:ph type="title"/>
          </p:nvPr>
        </p:nvSpPr>
        <p:spPr>
          <a:xfrm>
            <a:off x="422408" y="428049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5"/>
          <p:cNvSpPr/>
          <p:nvPr/>
        </p:nvSpPr>
        <p:spPr>
          <a:xfrm>
            <a:off x="422407" y="11123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6142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/>
          <p:nvPr/>
        </p:nvSpPr>
        <p:spPr>
          <a:xfrm>
            <a:off x="0" y="3429000"/>
            <a:ext cx="6096000" cy="34292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3" name="Google Shape;203;p36"/>
          <p:cNvSpPr/>
          <p:nvPr/>
        </p:nvSpPr>
        <p:spPr>
          <a:xfrm>
            <a:off x="6096001" y="0"/>
            <a:ext cx="6096000" cy="3429200"/>
          </a:xfrm>
          <a:prstGeom prst="rect">
            <a:avLst/>
          </a:prstGeom>
          <a:solidFill>
            <a:schemeClr val="lt1">
              <a:alpha val="949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1"/>
          </p:nvPr>
        </p:nvSpPr>
        <p:spPr>
          <a:xfrm>
            <a:off x="6486489" y="1016755"/>
            <a:ext cx="5259200" cy="1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2"/>
          </p:nvPr>
        </p:nvSpPr>
        <p:spPr>
          <a:xfrm>
            <a:off x="444759" y="4497321"/>
            <a:ext cx="5206400" cy="1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subTitle" idx="3"/>
          </p:nvPr>
        </p:nvSpPr>
        <p:spPr>
          <a:xfrm>
            <a:off x="418400" y="3789327"/>
            <a:ext cx="5259200" cy="6064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subTitle" idx="4"/>
          </p:nvPr>
        </p:nvSpPr>
        <p:spPr>
          <a:xfrm>
            <a:off x="6486500" y="308773"/>
            <a:ext cx="5259200" cy="6064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6"/>
          <p:cNvSpPr/>
          <p:nvPr/>
        </p:nvSpPr>
        <p:spPr>
          <a:xfrm>
            <a:off x="15" y="1698775"/>
            <a:ext cx="2896000" cy="1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36"/>
          <p:cNvSpPr/>
          <p:nvPr/>
        </p:nvSpPr>
        <p:spPr>
          <a:xfrm>
            <a:off x="9296089" y="5093400"/>
            <a:ext cx="2896000" cy="10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71666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ackground">
  <p:cSld name="Two Content with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/>
          <p:nvPr/>
        </p:nvSpPr>
        <p:spPr>
          <a:xfrm>
            <a:off x="602551" y="484951"/>
            <a:ext cx="10986800" cy="5888000"/>
          </a:xfrm>
          <a:prstGeom prst="rect">
            <a:avLst/>
          </a:prstGeom>
          <a:solidFill>
            <a:schemeClr val="lt1">
              <a:alpha val="898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1"/>
          </p:nvPr>
        </p:nvSpPr>
        <p:spPr>
          <a:xfrm>
            <a:off x="6594199" y="2454280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body" idx="2"/>
          </p:nvPr>
        </p:nvSpPr>
        <p:spPr>
          <a:xfrm>
            <a:off x="1674813" y="2454281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3"/>
          </p:nvPr>
        </p:nvSpPr>
        <p:spPr>
          <a:xfrm>
            <a:off x="1865284" y="1611370"/>
            <a:ext cx="2896000" cy="418063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4"/>
          </p:nvPr>
        </p:nvSpPr>
        <p:spPr>
          <a:xfrm>
            <a:off x="6731484" y="1611370"/>
            <a:ext cx="2896000" cy="418063"/>
          </a:xfrm>
          <a:prstGeom prst="rect">
            <a:avLst/>
          </a:prstGeom>
        </p:spPr>
        <p:txBody>
          <a:bodyPr spcFirstLastPara="1" wrap="square" lIns="0" tIns="0" rIns="0" bIns="0" anchor="b" anchorCtr="1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1850307" y="22234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716507" y="2223445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046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3">
  <p:cSld name="Two Content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body" idx="1"/>
          </p:nvPr>
        </p:nvSpPr>
        <p:spPr>
          <a:xfrm>
            <a:off x="6822799" y="2120380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2"/>
          </p:nvPr>
        </p:nvSpPr>
        <p:spPr>
          <a:xfrm>
            <a:off x="1446213" y="2120381"/>
            <a:ext cx="3289200" cy="31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sz="2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3979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4pPr>
            <a:lvl5pPr marL="3047924" lvl="4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5pPr>
            <a:lvl6pPr marL="3657509" lvl="5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6pPr>
            <a:lvl7pPr marL="4267093" lvl="6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7pPr>
            <a:lvl8pPr marL="4876678" lvl="7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8pPr>
            <a:lvl9pPr marL="5486263" lvl="8" indent="-3809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ubTitle" idx="3"/>
          </p:nvPr>
        </p:nvSpPr>
        <p:spPr>
          <a:xfrm>
            <a:off x="1636684" y="987533"/>
            <a:ext cx="2896000" cy="708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subTitle" idx="4"/>
          </p:nvPr>
        </p:nvSpPr>
        <p:spPr>
          <a:xfrm>
            <a:off x="6960084" y="987533"/>
            <a:ext cx="2896000" cy="708000"/>
          </a:xfrm>
          <a:prstGeom prst="rect">
            <a:avLst/>
          </a:prstGeom>
        </p:spPr>
        <p:txBody>
          <a:bodyPr spcFirstLastPara="1" wrap="square" lIns="0" tIns="0" rIns="0" bIns="0" anchor="b" anchorCtr="1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1621699" y="188956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8"/>
          <p:cNvSpPr/>
          <p:nvPr/>
        </p:nvSpPr>
        <p:spPr>
          <a:xfrm>
            <a:off x="7004399" y="188956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5" name="Google Shape;22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7731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39"/>
          <p:cNvGrpSpPr/>
          <p:nvPr/>
        </p:nvGrpSpPr>
        <p:grpSpPr>
          <a:xfrm>
            <a:off x="723901" y="975638"/>
            <a:ext cx="5219025" cy="4906837"/>
            <a:chOff x="723900" y="975637"/>
            <a:chExt cx="5219025" cy="4906838"/>
          </a:xfrm>
        </p:grpSpPr>
        <p:sp>
          <p:nvSpPr>
            <p:cNvPr id="228" name="Google Shape;228;p39"/>
            <p:cNvSpPr/>
            <p:nvPr/>
          </p:nvSpPr>
          <p:spPr>
            <a:xfrm>
              <a:off x="723900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9" name="Google Shape;229;p39"/>
            <p:cNvSpPr/>
            <p:nvPr/>
          </p:nvSpPr>
          <p:spPr>
            <a:xfrm>
              <a:off x="733425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grpSp>
        <p:nvGrpSpPr>
          <p:cNvPr id="230" name="Google Shape;230;p39"/>
          <p:cNvGrpSpPr/>
          <p:nvPr/>
        </p:nvGrpSpPr>
        <p:grpSpPr>
          <a:xfrm>
            <a:off x="6334027" y="975638"/>
            <a:ext cx="5209500" cy="4906837"/>
            <a:chOff x="6334027" y="975637"/>
            <a:chExt cx="5209500" cy="4906838"/>
          </a:xfrm>
        </p:grpSpPr>
        <p:sp>
          <p:nvSpPr>
            <p:cNvPr id="231" name="Google Shape;231;p39"/>
            <p:cNvSpPr/>
            <p:nvPr/>
          </p:nvSpPr>
          <p:spPr>
            <a:xfrm>
              <a:off x="6334027" y="1476375"/>
              <a:ext cx="5209500" cy="4406100"/>
            </a:xfrm>
            <a:prstGeom prst="rect">
              <a:avLst/>
            </a:prstGeom>
            <a:solidFill>
              <a:srgbClr val="C4D9F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32" name="Google Shape;232;p39"/>
            <p:cNvSpPr/>
            <p:nvPr/>
          </p:nvSpPr>
          <p:spPr>
            <a:xfrm>
              <a:off x="6334027" y="975637"/>
              <a:ext cx="5209500" cy="101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233" name="Google Shape;23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9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6509657" y="2246559"/>
            <a:ext cx="4828000" cy="3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body" idx="2"/>
          </p:nvPr>
        </p:nvSpPr>
        <p:spPr>
          <a:xfrm>
            <a:off x="916691" y="2246559"/>
            <a:ext cx="4824000" cy="3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7"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5pPr>
            <a:lvl6pPr marL="3657509" lvl="5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4267093" lvl="6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4876678" lvl="7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5486263" lvl="8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19100" y="202745"/>
            <a:ext cx="10515600" cy="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b="1"/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subTitle" idx="3"/>
          </p:nvPr>
        </p:nvSpPr>
        <p:spPr>
          <a:xfrm>
            <a:off x="916667" y="1143000"/>
            <a:ext cx="4824000" cy="60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subTitle" idx="4"/>
          </p:nvPr>
        </p:nvSpPr>
        <p:spPr>
          <a:xfrm>
            <a:off x="6511684" y="1143000"/>
            <a:ext cx="4824000" cy="60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752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>
            <a:spLocks noGrp="1"/>
          </p:cNvSpPr>
          <p:nvPr>
            <p:ph type="pic" idx="2"/>
          </p:nvPr>
        </p:nvSpPr>
        <p:spPr>
          <a:xfrm>
            <a:off x="5534025" y="543999"/>
            <a:ext cx="6172000" cy="5321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2" name="Google Shape;24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0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4" name="Google Shape;244;p40"/>
          <p:cNvSpPr txBox="1">
            <a:spLocks noGrp="1"/>
          </p:cNvSpPr>
          <p:nvPr>
            <p:ph type="subTitle" idx="1"/>
          </p:nvPr>
        </p:nvSpPr>
        <p:spPr>
          <a:xfrm>
            <a:off x="318500" y="1926200"/>
            <a:ext cx="4803200" cy="39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>
                <a:solidFill>
                  <a:schemeClr val="dk2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b="1">
                <a:solidFill>
                  <a:schemeClr val="dk2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>
                <a:solidFill>
                  <a:schemeClr val="dk2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09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 2">
  <p:cSld name="Picture with Caption 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0" y="0"/>
            <a:ext cx="6512400" cy="685800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rgbClr val="0A519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7" name="Google Shape;247;p41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0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8" name="Google Shape;248;p41"/>
          <p:cNvSpPr>
            <a:spLocks noGrp="1"/>
          </p:cNvSpPr>
          <p:nvPr>
            <p:ph type="pic" idx="2"/>
          </p:nvPr>
        </p:nvSpPr>
        <p:spPr>
          <a:xfrm>
            <a:off x="7132639" y="762000"/>
            <a:ext cx="4416400" cy="5334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41"/>
          <p:cNvSpPr txBox="1">
            <a:spLocks noGrp="1"/>
          </p:cNvSpPr>
          <p:nvPr>
            <p:ph type="body" idx="1"/>
          </p:nvPr>
        </p:nvSpPr>
        <p:spPr>
          <a:xfrm>
            <a:off x="304800" y="1631025"/>
            <a:ext cx="5466000" cy="4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04800" y="761997"/>
            <a:ext cx="5714800" cy="4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ranklin Gothic"/>
              <a:buNone/>
              <a:defRPr sz="3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1"/>
          <p:cNvSpPr/>
          <p:nvPr/>
        </p:nvSpPr>
        <p:spPr>
          <a:xfrm>
            <a:off x="304807" y="1393129"/>
            <a:ext cx="2926000" cy="3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191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4552A-0F23-4CF8-BFBA-6221EF61A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C0A1D-CDDB-477A-A5F8-BC4A2BD8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043DA-2C52-4709-AFC5-CBCA5E9E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313E8-08FB-408D-BFEF-02FE379F8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3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/>
        </p:nvSpPr>
        <p:spPr>
          <a:xfrm>
            <a:off x="6770145" y="5701570"/>
            <a:ext cx="37512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https://water.noaa.gov</a:t>
            </a:r>
            <a:endParaRPr sz="1467"/>
          </a:p>
        </p:txBody>
      </p:sp>
      <p:pic>
        <p:nvPicPr>
          <p:cNvPr id="254" name="Google Shape;254;p4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683" y="4499309"/>
            <a:ext cx="3005557" cy="55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5780" y="3195903"/>
            <a:ext cx="1065339" cy="105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 descr="Icon - Us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9221" y="311967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 descr="Icon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9221" y="420002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 descr="Worl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9221" y="5245631"/>
            <a:ext cx="45720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42"/>
          <p:cNvCxnSpPr/>
          <p:nvPr/>
        </p:nvCxnSpPr>
        <p:spPr>
          <a:xfrm>
            <a:off x="7962021" y="2970845"/>
            <a:ext cx="1371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42"/>
          <p:cNvSpPr txBox="1"/>
          <p:nvPr/>
        </p:nvSpPr>
        <p:spPr>
          <a:xfrm>
            <a:off x="7304121" y="2221864"/>
            <a:ext cx="26876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 u="none" strike="noStrike" cap="none">
                <a:solidFill>
                  <a:schemeClr val="dk2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Thank You!</a:t>
            </a:r>
            <a:endParaRPr sz="1467" b="1"/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500" y="5887600"/>
            <a:ext cx="6048899" cy="56646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2"/>
          <p:cNvSpPr txBox="1">
            <a:spLocks noGrp="1"/>
          </p:cNvSpPr>
          <p:nvPr>
            <p:ph type="subTitle" idx="1"/>
          </p:nvPr>
        </p:nvSpPr>
        <p:spPr>
          <a:xfrm>
            <a:off x="6631551" y="4657763"/>
            <a:ext cx="40284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3" name="Google Shape;263;p42"/>
          <p:cNvSpPr txBox="1">
            <a:spLocks noGrp="1"/>
          </p:cNvSpPr>
          <p:nvPr>
            <p:ph type="subTitle" idx="2"/>
          </p:nvPr>
        </p:nvSpPr>
        <p:spPr>
          <a:xfrm>
            <a:off x="6704125" y="3613951"/>
            <a:ext cx="3887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0095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keholders Priorities">
  <p:cSld name="Stakeholders Priorities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7" name="Google Shape;267;p43"/>
          <p:cNvSpPr txBox="1">
            <a:spLocks noGrp="1"/>
          </p:cNvSpPr>
          <p:nvPr>
            <p:ph type="title"/>
          </p:nvPr>
        </p:nvSpPr>
        <p:spPr>
          <a:xfrm>
            <a:off x="424875" y="2493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3"/>
          <p:cNvSpPr/>
          <p:nvPr/>
        </p:nvSpPr>
        <p:spPr>
          <a:xfrm>
            <a:off x="428473" y="9272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3"/>
          <p:cNvSpPr txBox="1">
            <a:spLocks noGrp="1"/>
          </p:cNvSpPr>
          <p:nvPr>
            <p:ph type="body" idx="1"/>
          </p:nvPr>
        </p:nvSpPr>
        <p:spPr>
          <a:xfrm>
            <a:off x="1502600" y="4737167"/>
            <a:ext cx="9182400" cy="41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71" name="Google Shape;27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27" y="1132167"/>
            <a:ext cx="10616751" cy="343693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3"/>
          <p:cNvSpPr txBox="1">
            <a:spLocks noGrp="1"/>
          </p:cNvSpPr>
          <p:nvPr>
            <p:ph type="subTitle" idx="2"/>
          </p:nvPr>
        </p:nvSpPr>
        <p:spPr>
          <a:xfrm>
            <a:off x="1309967" y="4172733"/>
            <a:ext cx="9619200" cy="2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2pPr>
            <a:lvl3pPr lvl="2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4pPr>
            <a:lvl5pPr lvl="4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5pPr>
            <a:lvl6pPr lvl="5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6pPr>
            <a:lvl7pPr lvl="6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7pPr>
            <a:lvl8pPr lvl="7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8pPr>
            <a:lvl9pPr lvl="8" algn="ctr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5103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WM">
  <p:cSld name="NWM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4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424875" y="350983"/>
            <a:ext cx="113472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4"/>
          <p:cNvSpPr/>
          <p:nvPr/>
        </p:nvSpPr>
        <p:spPr>
          <a:xfrm>
            <a:off x="428473" y="1028896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1353900" y="1739599"/>
            <a:ext cx="9484201" cy="323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4"/>
          <p:cNvSpPr txBox="1">
            <a:spLocks noGrp="1"/>
          </p:cNvSpPr>
          <p:nvPr>
            <p:ph type="subTitle" idx="1"/>
          </p:nvPr>
        </p:nvSpPr>
        <p:spPr>
          <a:xfrm>
            <a:off x="417987" y="3095100"/>
            <a:ext cx="20728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subTitle" idx="2"/>
          </p:nvPr>
        </p:nvSpPr>
        <p:spPr>
          <a:xfrm>
            <a:off x="9701200" y="3095100"/>
            <a:ext cx="20728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subTitle" idx="3"/>
          </p:nvPr>
        </p:nvSpPr>
        <p:spPr>
          <a:xfrm>
            <a:off x="7104267" y="1384000"/>
            <a:ext cx="21976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4"/>
          <p:cNvSpPr txBox="1">
            <a:spLocks noGrp="1"/>
          </p:cNvSpPr>
          <p:nvPr>
            <p:ph type="subTitle" idx="4"/>
          </p:nvPr>
        </p:nvSpPr>
        <p:spPr>
          <a:xfrm>
            <a:off x="2498667" y="5114133"/>
            <a:ext cx="30480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4"/>
          <p:cNvSpPr txBox="1">
            <a:spLocks noGrp="1"/>
          </p:cNvSpPr>
          <p:nvPr>
            <p:ph type="subTitle" idx="5"/>
          </p:nvPr>
        </p:nvSpPr>
        <p:spPr>
          <a:xfrm>
            <a:off x="6924600" y="5114133"/>
            <a:ext cx="2743200" cy="1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4"/>
          <p:cNvSpPr txBox="1">
            <a:spLocks noGrp="1"/>
          </p:cNvSpPr>
          <p:nvPr>
            <p:ph type="subTitle" idx="6"/>
          </p:nvPr>
        </p:nvSpPr>
        <p:spPr>
          <a:xfrm>
            <a:off x="8835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4"/>
          <p:cNvSpPr txBox="1">
            <a:spLocks noGrp="1"/>
          </p:cNvSpPr>
          <p:nvPr>
            <p:ph type="subTitle" idx="7"/>
          </p:nvPr>
        </p:nvSpPr>
        <p:spPr>
          <a:xfrm>
            <a:off x="50926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subTitle" idx="8"/>
          </p:nvPr>
        </p:nvSpPr>
        <p:spPr>
          <a:xfrm>
            <a:off x="9301767" y="2101500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subTitle" idx="9"/>
          </p:nvPr>
        </p:nvSpPr>
        <p:spPr>
          <a:xfrm>
            <a:off x="3016867" y="4220533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subTitle" idx="13"/>
          </p:nvPr>
        </p:nvSpPr>
        <p:spPr>
          <a:xfrm>
            <a:off x="7290400" y="4220533"/>
            <a:ext cx="2011600" cy="39966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1067"/>
              </a:spcBef>
              <a:spcAft>
                <a:spcPts val="0"/>
              </a:spcAft>
              <a:buSzPts val="1400"/>
              <a:buNone/>
              <a:defRPr sz="1867" b="1"/>
            </a:lvl1pPr>
            <a:lvl2pPr lvl="1" rtl="0"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036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/>
            </a:lvl1pPr>
            <a:lvl2pPr lvl="1" rtl="0">
              <a:buClr>
                <a:srgbClr val="000000"/>
              </a:buClr>
              <a:buFont typeface="Arial"/>
              <a:buNone/>
              <a:defRPr/>
            </a:lvl2pPr>
            <a:lvl3pPr lvl="2" rtl="0">
              <a:buClr>
                <a:srgbClr val="000000"/>
              </a:buClr>
              <a:buFont typeface="Arial"/>
              <a:buNone/>
              <a:defRPr/>
            </a:lvl3pPr>
            <a:lvl4pPr lvl="3" rtl="0">
              <a:buClr>
                <a:srgbClr val="000000"/>
              </a:buClr>
              <a:buFont typeface="Arial"/>
              <a:buNone/>
              <a:defRPr/>
            </a:lvl4pPr>
            <a:lvl5pPr lvl="4" rtl="0">
              <a:buClr>
                <a:srgbClr val="000000"/>
              </a:buClr>
              <a:buFont typeface="Arial"/>
              <a:buNone/>
              <a:defRPr/>
            </a:lvl5pPr>
            <a:lvl6pPr lvl="5" rtl="0">
              <a:buClr>
                <a:srgbClr val="000000"/>
              </a:buClr>
              <a:buFont typeface="Arial"/>
              <a:buNone/>
              <a:defRPr/>
            </a:lvl6pPr>
            <a:lvl7pPr lvl="6" rtl="0">
              <a:buClr>
                <a:srgbClr val="000000"/>
              </a:buClr>
              <a:buFont typeface="Arial"/>
              <a:buNone/>
              <a:defRPr/>
            </a:lvl7pPr>
            <a:lvl8pPr lvl="7" rtl="0">
              <a:buClr>
                <a:srgbClr val="000000"/>
              </a:buClr>
              <a:buFont typeface="Arial"/>
              <a:buNone/>
              <a:defRPr/>
            </a:lvl8pPr>
            <a:lvl9pPr lvl="8" rtl="0">
              <a:buClr>
                <a:srgbClr val="000000"/>
              </a:buClr>
              <a:buFont typeface="Arial"/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92" name="Google Shape;29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251" y="6134110"/>
            <a:ext cx="603823" cy="6038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6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 Slid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>
            <a:spLocks noGrp="1"/>
          </p:cNvSpPr>
          <p:nvPr>
            <p:ph type="ctrTitle"/>
          </p:nvPr>
        </p:nvSpPr>
        <p:spPr>
          <a:xfrm>
            <a:off x="1863304" y="457201"/>
            <a:ext cx="8465200" cy="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5" name="Google Shape;295;p46"/>
          <p:cNvSpPr txBox="1">
            <a:spLocks noGrp="1"/>
          </p:cNvSpPr>
          <p:nvPr>
            <p:ph type="subTitle" idx="1"/>
          </p:nvPr>
        </p:nvSpPr>
        <p:spPr>
          <a:xfrm>
            <a:off x="1828800" y="2467153"/>
            <a:ext cx="8534400" cy="27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dt" idx="10"/>
          </p:nvPr>
        </p:nvSpPr>
        <p:spPr>
          <a:xfrm>
            <a:off x="609600" y="6507909"/>
            <a:ext cx="2444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7" name="Google Shape;297;p46"/>
          <p:cNvSpPr txBox="1">
            <a:spLocks noGrp="1"/>
          </p:cNvSpPr>
          <p:nvPr>
            <p:ph type="ftr" idx="11"/>
          </p:nvPr>
        </p:nvSpPr>
        <p:spPr>
          <a:xfrm>
            <a:off x="3086100" y="6438699"/>
            <a:ext cx="60388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46"/>
          <p:cNvSpPr txBox="1">
            <a:spLocks noGrp="1"/>
          </p:cNvSpPr>
          <p:nvPr>
            <p:ph type="sldNum" idx="12"/>
          </p:nvPr>
        </p:nvSpPr>
        <p:spPr>
          <a:xfrm>
            <a:off x="9150349" y="6507909"/>
            <a:ext cx="24320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97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>
            <a:spLocks noGrp="1"/>
          </p:cNvSpPr>
          <p:nvPr>
            <p:ph type="title"/>
          </p:nvPr>
        </p:nvSpPr>
        <p:spPr>
          <a:xfrm>
            <a:off x="1823500" y="381865"/>
            <a:ext cx="8557600" cy="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67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body" idx="1"/>
          </p:nvPr>
        </p:nvSpPr>
        <p:spPr>
          <a:xfrm>
            <a:off x="673100" y="644584"/>
            <a:ext cx="10846000" cy="55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741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0486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1" type="twoTxTwoObj">
  <p:cSld name="Comparison 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6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1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507987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4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4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4691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3500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1067"/>
              </a:spcBef>
              <a:spcAft>
                <a:spcPts val="0"/>
              </a:spcAft>
              <a:buSzPts val="2000"/>
              <a:buChar char="•"/>
              <a:defRPr/>
            </a:lvl1pPr>
            <a:lvl2pPr marL="1219170" lvl="1" indent="-431789" rtl="0"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23323" rtl="0"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6pPr>
            <a:lvl7pPr marL="4267093" lvl="6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7pPr>
            <a:lvl8pPr marL="4876678" lvl="7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8pPr>
            <a:lvl9pPr marL="5486263" lvl="8" indent="-406390" rtl="0"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9926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 Subtitle &amp; Content 1">
  <p:cSld name="Title w/ Subtitle &amp; Content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424867" y="475169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anklin Gothic"/>
              <a:buNone/>
              <a:defRPr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8" name="Google Shape;31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051" y="6032510"/>
            <a:ext cx="603823" cy="60382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50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0" name="Google Shape;320;p50"/>
          <p:cNvSpPr txBox="1">
            <a:spLocks noGrp="1"/>
          </p:cNvSpPr>
          <p:nvPr>
            <p:ph type="subTitle" idx="1"/>
          </p:nvPr>
        </p:nvSpPr>
        <p:spPr>
          <a:xfrm>
            <a:off x="423800" y="1321951"/>
            <a:ext cx="113472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2pPr>
            <a:lvl3pPr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1">
                <a:solidFill>
                  <a:schemeClr val="accent1"/>
                </a:solidFill>
              </a:defRPr>
            </a:lvl3pPr>
            <a:lvl4pPr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4pPr>
            <a:lvl5pPr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5pPr>
            <a:lvl6pPr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6pPr>
            <a:lvl7pPr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7pPr>
            <a:lvl8pPr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8pPr>
            <a:lvl9pPr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body" idx="2"/>
          </p:nvPr>
        </p:nvSpPr>
        <p:spPr>
          <a:xfrm>
            <a:off x="426000" y="1903812"/>
            <a:ext cx="11340000" cy="41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1"/>
              </a:buClr>
              <a:buSzPts val="2100"/>
              <a:buChar char="•"/>
              <a:defRPr/>
            </a:lvl1pPr>
            <a:lvl2pPr marL="121917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508DE0"/>
              </a:buClr>
              <a:buSzPts val="1800"/>
              <a:buChar char="•"/>
              <a:defRPr/>
            </a:lvl2pPr>
            <a:lvl3pPr marL="1828754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0"/>
          <p:cNvSpPr/>
          <p:nvPr/>
        </p:nvSpPr>
        <p:spPr>
          <a:xfrm>
            <a:off x="424865" y="1079700"/>
            <a:ext cx="2926000" cy="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489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86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9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5E241-FD6E-474B-9C33-193C5D987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3D8FD-FAC9-42A0-81C3-110B8C17A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3FBD4-C85F-4048-B71D-6F641852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B0B4-92A0-4881-B845-BE14C72D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4795-68C1-4A93-B425-6639433BF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52745-18E9-42EA-9A69-2FC9653A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453C2-60DC-43BC-9D63-7B211B63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32CF2-B31A-4857-9E32-B7A23E3C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946DA-DCCE-4521-8761-A1C80327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4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F98EB-CC53-47C6-B40E-5C97E2C5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EC57A-3A25-45DC-9E50-4610C0627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ECF701-FCF8-45D4-BD65-467A19D58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E9205-1728-4E99-B3A1-4403B02B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D2C14-0AB7-4D1E-AE26-513E1919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22283-436B-4C32-8953-B511913F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77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37E7D-799E-4E93-9E8E-C6FEDBDD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375F5-BE90-4C7D-8690-EF8D4D01C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E183C-44AA-4255-B2B5-954CC3F1D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DF67A-BC5A-45E2-B8FC-659462D0D18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20587-EE99-4126-B96D-0657EBECA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4F3B-2713-4B77-8BC3-5635A44C2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734BD-03B6-42E4-96D9-3A8F31493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794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6243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00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ibre Franklin"/>
              <a:buNone/>
              <a:defRPr sz="24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Libre Franklin"/>
              <a:buNone/>
              <a:defRPr sz="1400" b="1"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432000" y="1656000"/>
            <a:ext cx="11340000" cy="44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08DE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56097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wdb-flood-planning-resources-twdb.hub.arcgis.com/pages/ac16256918db4e188807b3a2c30b0f72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hyperlink" Target="https://twdb-my.sharepoint.com/:f:/g/personal/twdb_fileshare_twdb_texas_gov/EnYjJiHwmZJGt548zwPgi_cBAB8QvB4WB8ctW9G53VK33Q?e=PPvh5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corral.tacc.utexas.edu/nfiedata/fathom3m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402B-EAF0-40A8-962A-60D10FF8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165"/>
            <a:ext cx="10515600" cy="1325563"/>
          </a:xfrm>
        </p:spPr>
        <p:txBody>
          <a:bodyPr/>
          <a:lstStyle/>
          <a:p>
            <a:r>
              <a:rPr lang="en-US" dirty="0"/>
              <a:t>FLOG/</a:t>
            </a:r>
            <a:r>
              <a:rPr lang="en-US"/>
              <a:t>FIM Subcommittee </a:t>
            </a:r>
            <a:br>
              <a:rPr lang="en-US" dirty="0"/>
            </a:br>
            <a:r>
              <a:rPr lang="en-US" sz="2800" dirty="0"/>
              <a:t>1 March 2024, 9-10AM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41E9-D7B5-4471-8D51-511DFAB48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28"/>
            <a:ext cx="10515600" cy="4351338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Update from National Water Center (Derek Giardino, Jim Coll, Laura Keys)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Presentation about flood modeling program of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TxGLO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(Shonda Mace, Stephanie Castillo)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Update from State Agencies (Trent Ellis)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Update from UT Austin (David Maidment)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arenBoth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U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pdates from others who wish to contribute.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EAST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79A9F1-3A2C-690A-40E9-F511F607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911" y="209696"/>
            <a:ext cx="3834599" cy="5751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B8FCF3-9871-F7EA-6FA8-D4321ED04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632" y="235823"/>
            <a:ext cx="3716350" cy="57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5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EAST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6C3BF-A0EF-0D3E-FACF-19A87122A2EB}"/>
              </a:ext>
            </a:extLst>
          </p:cNvPr>
          <p:cNvSpPr txBox="1"/>
          <p:nvPr/>
        </p:nvSpPr>
        <p:spPr>
          <a:xfrm>
            <a:off x="1198646" y="2616239"/>
            <a:ext cx="6337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Technical ACTION PLANS for Major watersheds at end of Phase 3</a:t>
            </a:r>
          </a:p>
        </p:txBody>
      </p:sp>
    </p:spTree>
    <p:extLst>
      <p:ext uri="{BB962C8B-B14F-4D97-AF65-F5344CB8AC3E}">
        <p14:creationId xmlns:p14="http://schemas.microsoft.com/office/powerpoint/2010/main" val="3819300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CENTRAL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D23EE-784A-3980-21A4-CDD65A9F8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838" y="1611586"/>
            <a:ext cx="5261237" cy="4433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77E81D-38EF-1975-A0D4-01CEFBAC18B6}"/>
              </a:ext>
            </a:extLst>
          </p:cNvPr>
          <p:cNvSpPr txBox="1"/>
          <p:nvPr/>
        </p:nvSpPr>
        <p:spPr>
          <a:xfrm>
            <a:off x="-2339163" y="2483019"/>
            <a:ext cx="120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CENTRA~2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2-4.3, Deliverables 87-89</a:t>
            </a:r>
          </a:p>
        </p:txBody>
      </p:sp>
    </p:spTree>
    <p:extLst>
      <p:ext uri="{BB962C8B-B14F-4D97-AF65-F5344CB8AC3E}">
        <p14:creationId xmlns:p14="http://schemas.microsoft.com/office/powerpoint/2010/main" val="235234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CENTRAL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map of canada with different colored areas&#10;&#10;Description automatically generated">
            <a:extLst>
              <a:ext uri="{FF2B5EF4-FFF2-40B4-BE49-F238E27FC236}">
                <a16:creationId xmlns:a16="http://schemas.microsoft.com/office/drawing/2014/main" id="{E41E3718-92C0-1F73-0BD4-D056B9C5A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97" y="505363"/>
            <a:ext cx="6414516" cy="4998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DBE4A-E124-EBCF-46AE-40C0578C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73" y="1967397"/>
            <a:ext cx="4923749" cy="3777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D794F2-BCD4-D159-79F7-34BDF82E1A84}"/>
              </a:ext>
            </a:extLst>
          </p:cNvPr>
          <p:cNvSpPr txBox="1"/>
          <p:nvPr/>
        </p:nvSpPr>
        <p:spPr>
          <a:xfrm>
            <a:off x="-2339163" y="2483019"/>
            <a:ext cx="120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CENTRA~2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2-4.3, Deliverables 87-89</a:t>
            </a:r>
          </a:p>
        </p:txBody>
      </p:sp>
    </p:spTree>
    <p:extLst>
      <p:ext uri="{BB962C8B-B14F-4D97-AF65-F5344CB8AC3E}">
        <p14:creationId xmlns:p14="http://schemas.microsoft.com/office/powerpoint/2010/main" val="256055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CENTRAL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EE1C6-31D3-95A8-676F-DD26889B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174" y="1102019"/>
            <a:ext cx="5587410" cy="400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D4DDA-BEFA-6E74-416D-247B3666B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29" y="2151286"/>
            <a:ext cx="4986830" cy="318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2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CENTRAL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A494F3-0628-2F76-6212-A8393CDDA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88" y="1335704"/>
            <a:ext cx="4326750" cy="465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6297B7-3A06-1F25-E1C7-01B2C500523D}"/>
              </a:ext>
            </a:extLst>
          </p:cNvPr>
          <p:cNvSpPr txBox="1"/>
          <p:nvPr/>
        </p:nvSpPr>
        <p:spPr>
          <a:xfrm>
            <a:off x="-2344911" y="1888447"/>
            <a:ext cx="1100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Deliverable 5.0.0.1</a:t>
            </a:r>
          </a:p>
        </p:txBody>
      </p:sp>
    </p:spTree>
    <p:extLst>
      <p:ext uri="{BB962C8B-B14F-4D97-AF65-F5344CB8AC3E}">
        <p14:creationId xmlns:p14="http://schemas.microsoft.com/office/powerpoint/2010/main" val="82675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625DC-8D76-1A8D-BA76-E91C870B4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895" y="1377824"/>
            <a:ext cx="7219280" cy="35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53529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WEST-Technical Action Plan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4B6D3-AB65-C08E-D42D-FEF66E490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85" y="2328530"/>
            <a:ext cx="4482546" cy="2696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9F3A0-EC21-9F44-C1EC-6F13A5B9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378" y="1746257"/>
            <a:ext cx="3397319" cy="4079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5DD476-9C7D-AE87-2660-EA3A7794C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449" y="1736523"/>
            <a:ext cx="3572881" cy="408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5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53529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WEST-Technical Action Plan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21901-1D1F-BD6E-7AFE-E205E10B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2" y="2275366"/>
            <a:ext cx="3588731" cy="4310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5957B-2AA4-82CB-4E9A-9BB7B2F40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265" y="2501255"/>
            <a:ext cx="3243103" cy="3632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0658D-5CE4-2D8E-7F03-0C6B63B33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324" y="1663941"/>
            <a:ext cx="3526188" cy="40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3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53529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WEST-Technical Action Plan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7C2A4-254B-5C3F-EE63-BB57F86B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2" y="2157997"/>
            <a:ext cx="4744112" cy="286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DF22A-F32C-C482-2581-98BB001EF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833" y="2032670"/>
            <a:ext cx="3124242" cy="3551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93C3A-F48C-36FF-B3BE-DC15FBB27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582" y="2380161"/>
            <a:ext cx="3312362" cy="25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0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A0A5D-2055-4E7C-8031-C9863E1E0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91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774437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WEST-FMIP-Tier 1-ARANSAS BAY STUDY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4A30-C4FD-166B-66E7-5118593AD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59" y="2153674"/>
            <a:ext cx="3531547" cy="438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20994-B1B1-016D-E4BB-715A0CB1E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45" y="1399246"/>
            <a:ext cx="4143628" cy="4264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E5F08-A7A4-D1D1-C454-6ED880DB3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609" y="1436460"/>
            <a:ext cx="3618391" cy="441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774437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WEST-FMIP-Tier 1-ARANSAS BAY STUDY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04A30-C4FD-166B-66E7-5118593AD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59" y="2153674"/>
            <a:ext cx="3531547" cy="4383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A369F-3BEE-6A49-61AC-FF5E31A93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510" y="2153674"/>
            <a:ext cx="3326979" cy="418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FB6F7-7742-BA1C-AF89-78BC7414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537" y="1799015"/>
            <a:ext cx="3236570" cy="40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9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774437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WEST-FMIP-Tier 1- ARANSAS BAY STUDY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24911-7286-09F4-A75E-2AE71068C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2" y="2167769"/>
            <a:ext cx="3325150" cy="4231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74F2F-F88F-E733-47F4-083298F8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088" y="2068126"/>
            <a:ext cx="3398496" cy="4293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8531C-185B-893D-7BBB-5B17F09A8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925" y="1799015"/>
            <a:ext cx="3294798" cy="41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28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774437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WEST-FMIP-Tier 1- ARANSAS BAY STUDY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F35E4-F863-6C5D-BE50-997D3A542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05" y="3030279"/>
            <a:ext cx="3798853" cy="2680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F74D9-C94B-E3A4-5D20-03D5C5B70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807" y="1774771"/>
            <a:ext cx="3277057" cy="411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A4FE98-52DF-2F40-C27B-6EF7DB774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441" y="1832579"/>
            <a:ext cx="3499724" cy="40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66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560439E5-1A26-6D94-F4C4-B8D304F1398A}"/>
              </a:ext>
            </a:extLst>
          </p:cNvPr>
          <p:cNvSpPr txBox="1">
            <a:spLocks/>
          </p:cNvSpPr>
          <p:nvPr/>
        </p:nvSpPr>
        <p:spPr>
          <a:xfrm>
            <a:off x="363072" y="227091"/>
            <a:ext cx="115241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Proxima Nova"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WEST-FMIP-Tier 2 – Upper Laguna Madre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DF9413-AC9D-5B92-E24F-F0321197C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2" y="1988381"/>
            <a:ext cx="3539720" cy="4410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B8E45-EF59-D42A-E52A-354F11B9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823" y="1774771"/>
            <a:ext cx="3887317" cy="42106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30048-D737-8221-C563-0343AF72F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253" y="2279033"/>
            <a:ext cx="3842772" cy="230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999303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WEST-Baseline Modeling Extents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map of the state of texas&#10;&#10;Description automatically generated">
            <a:extLst>
              <a:ext uri="{FF2B5EF4-FFF2-40B4-BE49-F238E27FC236}">
                <a16:creationId xmlns:a16="http://schemas.microsoft.com/office/drawing/2014/main" id="{014FD0FF-7FF3-1D08-2390-405D1AD09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41" y="1972096"/>
            <a:ext cx="5805063" cy="4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99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map of the area&#10;&#10;Description automatically generated with medium confidence">
            <a:extLst>
              <a:ext uri="{FF2B5EF4-FFF2-40B4-BE49-F238E27FC236}">
                <a16:creationId xmlns:a16="http://schemas.microsoft.com/office/drawing/2014/main" id="{157E2E29-1ED7-5708-A6CB-EFFA29404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532" y="899507"/>
            <a:ext cx="7654937" cy="43059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9171452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LRGV-TAP-Riverine &amp; Coastal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1B41BF-9F99-4407-83DE-CF22C9A7F30D}"/>
              </a:ext>
            </a:extLst>
          </p:cNvPr>
          <p:cNvSpPr txBox="1"/>
          <p:nvPr/>
        </p:nvSpPr>
        <p:spPr>
          <a:xfrm>
            <a:off x="-2619375" y="312122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2:Deliverable 21-23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9FC55-33B3-2DA1-B3B4-B01C21827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3" y="1977618"/>
            <a:ext cx="3654602" cy="2591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7E2B52-DBF7-19A9-BF2B-CA78127D7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647" y="3768649"/>
            <a:ext cx="2829924" cy="1979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5F543-82B0-B9A1-03CA-208D0030F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770" y="1557466"/>
            <a:ext cx="2919157" cy="20317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1663D-0CC8-FCDC-9FA9-14F7D0564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748" y="3216388"/>
            <a:ext cx="4049060" cy="28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7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7547550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LRGV- FMIP Riverine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20147-0C8A-3ED5-3A0A-6DB987AE0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58" y="104865"/>
            <a:ext cx="3994160" cy="2698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47145-1781-EB15-916E-399079ECA890}"/>
              </a:ext>
            </a:extLst>
          </p:cNvPr>
          <p:cNvSpPr txBox="1"/>
          <p:nvPr/>
        </p:nvSpPr>
        <p:spPr>
          <a:xfrm>
            <a:off x="-2371060" y="1392865"/>
            <a:ext cx="170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Deliverable 25-phase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3488CF-0A4C-4961-402C-03764E761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45" y="2340275"/>
            <a:ext cx="3872457" cy="268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F5049-2509-9745-743F-D58D1C9D5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998" y="2908102"/>
            <a:ext cx="3926880" cy="2762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390BD-579E-F844-F5DA-9431522D6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650" y="2340275"/>
            <a:ext cx="3946700" cy="2762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15F6F6-68A7-A480-8EFA-5289D28AFB87}"/>
              </a:ext>
            </a:extLst>
          </p:cNvPr>
          <p:cNvSpPr txBox="1"/>
          <p:nvPr/>
        </p:nvSpPr>
        <p:spPr>
          <a:xfrm>
            <a:off x="-2127750" y="2078665"/>
            <a:ext cx="170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Leverage other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219DA-98FE-85E8-795C-322929146EEF}"/>
              </a:ext>
            </a:extLst>
          </p:cNvPr>
          <p:cNvSpPr txBox="1"/>
          <p:nvPr/>
        </p:nvSpPr>
        <p:spPr>
          <a:xfrm>
            <a:off x="-2343146" y="3584706"/>
            <a:ext cx="170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Deliverable 21-23 phase 2</a:t>
            </a:r>
          </a:p>
        </p:txBody>
      </p:sp>
    </p:spTree>
    <p:extLst>
      <p:ext uri="{BB962C8B-B14F-4D97-AF65-F5344CB8AC3E}">
        <p14:creationId xmlns:p14="http://schemas.microsoft.com/office/powerpoint/2010/main" val="8073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7547550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LRGV- FMIP Riverine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C3385-4A6C-E80F-7BD4-7ADB8B0F2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087" y="4340292"/>
            <a:ext cx="5073445" cy="1433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1D8AA-C3F1-4D85-C708-9A78EFB8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18" y="4591459"/>
            <a:ext cx="2893953" cy="195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C122D-F9D1-F802-D5D8-819F991CA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852" y="360018"/>
            <a:ext cx="5696051" cy="373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A45F10-459A-9489-0B25-8D0A8650E2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23" y="1970196"/>
            <a:ext cx="3594423" cy="24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52"/>
          <p:cNvPicPr preferRelativeResize="0"/>
          <p:nvPr/>
        </p:nvPicPr>
        <p:blipFill rotWithShape="1">
          <a:blip r:embed="rId3">
            <a:alphaModFix/>
          </a:blip>
          <a:srcRect r="55859"/>
          <a:stretch/>
        </p:blipFill>
        <p:spPr>
          <a:xfrm>
            <a:off x="0" y="278967"/>
            <a:ext cx="4767133" cy="6300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52"/>
          <p:cNvCxnSpPr/>
          <p:nvPr/>
        </p:nvCxnSpPr>
        <p:spPr>
          <a:xfrm rot="10800000" flipH="1">
            <a:off x="463033" y="1089400"/>
            <a:ext cx="2875600" cy="12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5" name="Google Shape;33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82267" y="203200"/>
            <a:ext cx="3342359" cy="6451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134" y="203201"/>
            <a:ext cx="3509868" cy="332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1168" y="3587751"/>
            <a:ext cx="3315833" cy="278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7611346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LRGV-FMIP-COASTAL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9217-E95B-97B5-FD73-B76436017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688" y="2316988"/>
            <a:ext cx="4617573" cy="1480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BD77D-E1F7-A47A-1BD5-98706FCF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72" y="2052246"/>
            <a:ext cx="6513865" cy="39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4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7611346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LRGV-FMIP-COASTAL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BC8F3-4D88-1E35-B031-0F16AA48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12" y="2093234"/>
            <a:ext cx="2806034" cy="395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B145F-114C-6628-4B77-16E936F6F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814" y="1643360"/>
            <a:ext cx="4639322" cy="3705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3E941-0762-D5D4-A8CA-596359AAA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763" y="2405142"/>
            <a:ext cx="3892755" cy="24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9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DA533-500A-4BAD-81A9-9947D0DC5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8476"/>
            <a:ext cx="9144000" cy="83156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100 Year Road Flood Inundation 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7993F-B9D0-4551-AC0E-10C90F1AB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399" y="2213810"/>
            <a:ext cx="10799544" cy="371535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Prepared by David R. Maidment</a:t>
            </a:r>
            <a:br>
              <a:rPr lang="en-US" dirty="0"/>
            </a:br>
            <a:r>
              <a:rPr lang="en-US" dirty="0"/>
              <a:t>Center for Water and the Environment</a:t>
            </a:r>
            <a:br>
              <a:rPr lang="en-US" dirty="0"/>
            </a:br>
            <a:r>
              <a:rPr lang="en-US" dirty="0"/>
              <a:t>University of Texas at Austin</a:t>
            </a:r>
          </a:p>
          <a:p>
            <a:endParaRPr lang="en-US" dirty="0"/>
          </a:p>
          <a:p>
            <a:r>
              <a:rPr lang="en-US" dirty="0"/>
              <a:t>With the assistance of Andy Carter and Tim Whiteaker, CWE</a:t>
            </a:r>
          </a:p>
          <a:p>
            <a:r>
              <a:rPr lang="en-US" dirty="0"/>
              <a:t>and Khushboo Agarwal, TWDB</a:t>
            </a:r>
          </a:p>
          <a:p>
            <a:endParaRPr lang="en-US" dirty="0"/>
          </a:p>
          <a:p>
            <a:r>
              <a:rPr lang="en-US" dirty="0"/>
              <a:t>For presentation to the TWDB FLOG/FIM Subcommittee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 March 2024</a:t>
            </a:r>
          </a:p>
        </p:txBody>
      </p:sp>
    </p:spTree>
    <p:extLst>
      <p:ext uri="{BB962C8B-B14F-4D97-AF65-F5344CB8AC3E}">
        <p14:creationId xmlns:p14="http://schemas.microsoft.com/office/powerpoint/2010/main" val="3964455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03DF4-73CE-48EE-B387-B79E294B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Risk Assessment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23A61-CFD3-4D0B-B12A-6B2B27EC5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97" y="1849287"/>
            <a:ext cx="4708561" cy="4460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3119D-8144-4F06-AB4E-63AA9DD9DEC6}"/>
              </a:ext>
            </a:extLst>
          </p:cNvPr>
          <p:cNvSpPr txBox="1"/>
          <p:nvPr/>
        </p:nvSpPr>
        <p:spPr>
          <a:xfrm>
            <a:off x="838199" y="1367522"/>
            <a:ext cx="9010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Cursory Floodplain with Regions | Hub: GIS Resources, Flooding Planning, Texas (arcgis.com)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71DB12-C6E1-40C6-A95B-2EE1EC9299DF}"/>
              </a:ext>
            </a:extLst>
          </p:cNvPr>
          <p:cNvSpPr txBox="1"/>
          <p:nvPr/>
        </p:nvSpPr>
        <p:spPr>
          <a:xfrm>
            <a:off x="370702" y="6338986"/>
            <a:ext cx="11911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4C4C4C"/>
                </a:solidFill>
                <a:effectLst/>
                <a:latin typeface="Menlo"/>
                <a:hlinkClick r:id="rId4"/>
              </a:rPr>
              <a:t>https://twdb-my.sharepoint.com/:f:/g/personal/twdb_fileshare_twdb_texas_gov/EnYjJiHwmZJGt548zwPgi_cBAB8QvB4WB8ctW9G53VK33Q?e=PPvh5G</a:t>
            </a:r>
            <a:r>
              <a:rPr lang="en-US" sz="1400" b="0" i="0" dirty="0">
                <a:solidFill>
                  <a:srgbClr val="4C4C4C"/>
                </a:solidFill>
                <a:effectLst/>
                <a:latin typeface="Menlo"/>
              </a:rPr>
              <a:t> 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4704C1-2ACB-4C7B-89E6-E00D74208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360" y="1954842"/>
            <a:ext cx="4967440" cy="43379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EABD4A-E189-4BFB-BF8F-9490079DFB06}"/>
              </a:ext>
            </a:extLst>
          </p:cNvPr>
          <p:cNvSpPr txBox="1"/>
          <p:nvPr/>
        </p:nvSpPr>
        <p:spPr>
          <a:xfrm>
            <a:off x="8690774" y="1849287"/>
            <a:ext cx="341612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FEMA National Flood Hazard Layer</a:t>
            </a:r>
          </a:p>
          <a:p>
            <a:pPr algn="ctr"/>
            <a:r>
              <a:rPr lang="en-US" dirty="0"/>
              <a:t>(covers about half of Texas)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404FCD-CDAB-497A-8198-2CE10FDB5B41}"/>
              </a:ext>
            </a:extLst>
          </p:cNvPr>
          <p:cNvSpPr txBox="1"/>
          <p:nvPr/>
        </p:nvSpPr>
        <p:spPr>
          <a:xfrm>
            <a:off x="3681089" y="1842409"/>
            <a:ext cx="305641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Fathom Flood Risk Assessment</a:t>
            </a:r>
          </a:p>
          <a:p>
            <a:pPr algn="ctr"/>
            <a:r>
              <a:rPr lang="en-US" dirty="0"/>
              <a:t>(data come in 1° x 1° tiles)</a:t>
            </a:r>
          </a:p>
        </p:txBody>
      </p:sp>
    </p:spTree>
    <p:extLst>
      <p:ext uri="{BB962C8B-B14F-4D97-AF65-F5344CB8AC3E}">
        <p14:creationId xmlns:p14="http://schemas.microsoft.com/office/powerpoint/2010/main" val="2222802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C57-7C18-4627-B32A-643250016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330"/>
          </a:xfrm>
        </p:spPr>
        <p:txBody>
          <a:bodyPr/>
          <a:lstStyle/>
          <a:p>
            <a:r>
              <a:rPr lang="en-US" dirty="0"/>
              <a:t>Fathom 3m DEM of Texas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8FA9D-2664-4B6D-B428-0694DA13B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12" y="1421181"/>
            <a:ext cx="6407137" cy="4969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8063C8-2587-458C-871B-74F9F8F782D1}"/>
              </a:ext>
            </a:extLst>
          </p:cNvPr>
          <p:cNvSpPr txBox="1"/>
          <p:nvPr/>
        </p:nvSpPr>
        <p:spPr>
          <a:xfrm>
            <a:off x="2638845" y="6390521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https://web.corral.tacc.utexas.edu/nfiedata/fathom3m/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24529-5B01-4D80-B0CF-DD7766C81EE1}"/>
              </a:ext>
            </a:extLst>
          </p:cNvPr>
          <p:cNvSpPr txBox="1"/>
          <p:nvPr/>
        </p:nvSpPr>
        <p:spPr>
          <a:xfrm>
            <a:off x="8961028" y="3429000"/>
            <a:ext cx="2533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used this DEM</a:t>
            </a:r>
          </a:p>
          <a:p>
            <a:r>
              <a:rPr lang="en-US" dirty="0"/>
              <a:t>extensively for our work</a:t>
            </a:r>
          </a:p>
          <a:p>
            <a:r>
              <a:rPr lang="en-US" dirty="0"/>
              <a:t>on Pin2Flood with TDEM</a:t>
            </a:r>
          </a:p>
        </p:txBody>
      </p:sp>
    </p:spTree>
    <p:extLst>
      <p:ext uri="{BB962C8B-B14F-4D97-AF65-F5344CB8AC3E}">
        <p14:creationId xmlns:p14="http://schemas.microsoft.com/office/powerpoint/2010/main" val="2275394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80D44A-FA3A-41E6-A385-C99AE875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0680"/>
            <a:ext cx="6953570" cy="50821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AD695-0AC3-41A7-87D6-541A0A0F2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733"/>
          </a:xfrm>
        </p:spPr>
        <p:txBody>
          <a:bodyPr>
            <a:normAutofit fontScale="90000"/>
          </a:bodyPr>
          <a:lstStyle/>
          <a:p>
            <a:r>
              <a:rPr lang="en-US" dirty="0"/>
              <a:t>Fathom Flood Tiles in the TxDOT Austin District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F18AD9-044E-48CF-AF24-D20F9B3C050C}"/>
              </a:ext>
            </a:extLst>
          </p:cNvPr>
          <p:cNvSpPr/>
          <p:nvPr/>
        </p:nvSpPr>
        <p:spPr>
          <a:xfrm>
            <a:off x="4305360" y="4623334"/>
            <a:ext cx="192505" cy="192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EE9AC-EC09-4FD4-B0A7-A45091303F04}"/>
              </a:ext>
            </a:extLst>
          </p:cNvPr>
          <p:cNvSpPr txBox="1"/>
          <p:nvPr/>
        </p:nvSpPr>
        <p:spPr>
          <a:xfrm>
            <a:off x="2942486" y="4719587"/>
            <a:ext cx="136287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(30°N,98°W)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6F33B7-C8F2-4EFA-B554-01302574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723" y="3494513"/>
            <a:ext cx="2524477" cy="457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8AB2BF-03D2-48D3-811F-72971E272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303" y="1366061"/>
            <a:ext cx="1190791" cy="1790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58D559-45F2-4059-B8B2-B7EEE7EDA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723" y="3983059"/>
            <a:ext cx="2686425" cy="447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93C73B-8F56-4DF3-A241-DBFCD0EC052B}"/>
              </a:ext>
            </a:extLst>
          </p:cNvPr>
          <p:cNvSpPr txBox="1"/>
          <p:nvPr/>
        </p:nvSpPr>
        <p:spPr>
          <a:xfrm>
            <a:off x="10612737" y="3535951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Pluvial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496521-A587-439D-897D-D24CD2AC2F1B}"/>
              </a:ext>
            </a:extLst>
          </p:cNvPr>
          <p:cNvSpPr txBox="1"/>
          <p:nvPr/>
        </p:nvSpPr>
        <p:spPr>
          <a:xfrm>
            <a:off x="10622164" y="4022261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Fluvial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4D2BF8-30A4-4986-B69B-D3A0E0AE55C3}"/>
              </a:ext>
            </a:extLst>
          </p:cNvPr>
          <p:cNvSpPr txBox="1"/>
          <p:nvPr/>
        </p:nvSpPr>
        <p:spPr>
          <a:xfrm>
            <a:off x="8030879" y="4719587"/>
            <a:ext cx="2437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1°x1° tile contains </a:t>
            </a:r>
          </a:p>
          <a:p>
            <a:r>
              <a:rPr lang="en-US" dirty="0"/>
              <a:t>3m raster data showing </a:t>
            </a:r>
          </a:p>
          <a:p>
            <a:r>
              <a:rPr lang="en-US" dirty="0"/>
              <a:t>flood depth in ft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D68CF78E-5D94-4E96-AE0A-3F7CE3166341}"/>
              </a:ext>
            </a:extLst>
          </p:cNvPr>
          <p:cNvSpPr/>
          <p:nvPr/>
        </p:nvSpPr>
        <p:spPr>
          <a:xfrm>
            <a:off x="9396094" y="1410680"/>
            <a:ext cx="277295" cy="182410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E05EEA-9881-42F7-8A92-3A24B0CBA850}"/>
              </a:ext>
            </a:extLst>
          </p:cNvPr>
          <p:cNvSpPr txBox="1"/>
          <p:nvPr/>
        </p:nvSpPr>
        <p:spPr>
          <a:xfrm>
            <a:off x="9761854" y="2057400"/>
            <a:ext cx="230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 flood frequencies</a:t>
            </a:r>
          </a:p>
          <a:p>
            <a:r>
              <a:rPr lang="en-US" dirty="0"/>
              <a:t>5, 10, 100, 500 years</a:t>
            </a:r>
          </a:p>
        </p:txBody>
      </p:sp>
    </p:spTree>
    <p:extLst>
      <p:ext uri="{BB962C8B-B14F-4D97-AF65-F5344CB8AC3E}">
        <p14:creationId xmlns:p14="http://schemas.microsoft.com/office/powerpoint/2010/main" val="1367126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3BA7B-5399-4A6B-9ADC-4391731B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4068"/>
          </a:xfrm>
        </p:spPr>
        <p:txBody>
          <a:bodyPr/>
          <a:lstStyle/>
          <a:p>
            <a:r>
              <a:rPr lang="en-US" dirty="0"/>
              <a:t>Create Flood Water Surface Elevation Raster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D1BAD-7318-405C-92EE-D41AD67A0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8461"/>
            <a:ext cx="2524477" cy="457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FC3BE-A07F-467B-89D0-E47E3CF87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97007"/>
            <a:ext cx="2686425" cy="447737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045EAB82-8B25-494A-83C9-BD001C25183B}"/>
              </a:ext>
            </a:extLst>
          </p:cNvPr>
          <p:cNvSpPr/>
          <p:nvPr/>
        </p:nvSpPr>
        <p:spPr>
          <a:xfrm>
            <a:off x="3362677" y="1221926"/>
            <a:ext cx="161948" cy="10228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63C0E-5E35-4E22-8848-DD0BB35C4C8C}"/>
              </a:ext>
            </a:extLst>
          </p:cNvPr>
          <p:cNvSpPr txBox="1"/>
          <p:nvPr/>
        </p:nvSpPr>
        <p:spPr>
          <a:xfrm>
            <a:off x="3597994" y="1270255"/>
            <a:ext cx="364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Mosaic the fluvial and pluvial flood depth </a:t>
            </a:r>
            <a:r>
              <a:rPr lang="en-US" dirty="0" err="1"/>
              <a:t>rasters</a:t>
            </a:r>
            <a:r>
              <a:rPr lang="en-US" dirty="0"/>
              <a:t> and select the maximum value in each cell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29B5E6-25EB-439D-BFEC-0B8145B6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69" y="2344012"/>
            <a:ext cx="4197839" cy="4192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C6BA68-EAAA-4F58-92DF-F58089528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969" y="2387611"/>
            <a:ext cx="4165156" cy="41052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002E9F-FA6C-40A1-95C4-5D89BE675B5C}"/>
              </a:ext>
            </a:extLst>
          </p:cNvPr>
          <p:cNvSpPr txBox="1"/>
          <p:nvPr/>
        </p:nvSpPr>
        <p:spPr>
          <a:xfrm>
            <a:off x="7318580" y="1314938"/>
            <a:ext cx="364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>
                <a:solidFill>
                  <a:srgbClr val="002060"/>
                </a:solidFill>
              </a:rPr>
              <a:t>Compute Water Surface Elevation </a:t>
            </a:r>
            <a:r>
              <a:rPr lang="en-US" dirty="0"/>
              <a:t>=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Land Surface Elevation (DEM) </a:t>
            </a:r>
            <a:r>
              <a:rPr lang="en-US" dirty="0"/>
              <a:t>+ </a:t>
            </a:r>
            <a:r>
              <a:rPr lang="en-US" dirty="0">
                <a:solidFill>
                  <a:srgbClr val="00B0F0"/>
                </a:solidFill>
              </a:rPr>
              <a:t>Flood Water Depth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9BF6A1-2552-43D5-BBC2-2624FCDFC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396342"/>
            <a:ext cx="1657581" cy="9335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B8007D-CA98-451B-A7FD-642A2B017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30" y="2335281"/>
            <a:ext cx="2029108" cy="191479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30706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2B50-58E4-445F-B69F-49A51B276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Elevation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DEACF0-A1F0-4A66-AA75-5A089C21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05" y="2272131"/>
            <a:ext cx="4203032" cy="4061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11AE1-AA69-4BE9-9825-43E1D968B27C}"/>
              </a:ext>
            </a:extLst>
          </p:cNvPr>
          <p:cNvSpPr txBox="1"/>
          <p:nvPr/>
        </p:nvSpPr>
        <p:spPr>
          <a:xfrm>
            <a:off x="2021304" y="1824495"/>
            <a:ext cx="246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TxDOT On-System Roads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6F07CD-BA7C-45AA-B57C-D95383C54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38" y="2272131"/>
            <a:ext cx="4996856" cy="4084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5EFFE-305A-4C6C-A4D4-1462C78FC852}"/>
              </a:ext>
            </a:extLst>
          </p:cNvPr>
          <p:cNvSpPr txBox="1"/>
          <p:nvPr/>
        </p:nvSpPr>
        <p:spPr>
          <a:xfrm>
            <a:off x="7082588" y="1771314"/>
            <a:ext cx="35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Road Elevation Model as a 1m DEM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EE81E-1E0D-41B1-BB12-6A4DB82D4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081" y="471519"/>
            <a:ext cx="1931497" cy="11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3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575A-CDC1-4365-9D59-2FF3015C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Inundation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0DC3F-0ED4-4641-8E81-285D6A40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979" y="2691346"/>
            <a:ext cx="2970527" cy="323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F89B8-1226-434B-96D6-BD71EA21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571" y="2691347"/>
            <a:ext cx="3180510" cy="3239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E30F7B-52C1-4498-B45C-2D0D0D99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855" y="2691347"/>
            <a:ext cx="2950945" cy="332651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193D2D6-FD0F-48A3-8249-E7A3C1064365}"/>
              </a:ext>
            </a:extLst>
          </p:cNvPr>
          <p:cNvGrpSpPr/>
          <p:nvPr/>
        </p:nvGrpSpPr>
        <p:grpSpPr>
          <a:xfrm>
            <a:off x="4797528" y="2007410"/>
            <a:ext cx="6945292" cy="654903"/>
            <a:chOff x="4855280" y="1867852"/>
            <a:chExt cx="6945292" cy="6549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552E42-CC04-4246-9C51-9C748AF3BA6E}"/>
                </a:ext>
              </a:extLst>
            </p:cNvPr>
            <p:cNvSpPr txBox="1"/>
            <p:nvPr/>
          </p:nvSpPr>
          <p:spPr>
            <a:xfrm>
              <a:off x="4855280" y="1867852"/>
              <a:ext cx="3547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Road Inundation 2D: </a:t>
              </a:r>
              <a:r>
                <a:rPr lang="en-US" dirty="0"/>
                <a:t>The road crosses the inundated area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DE71A8-A639-4021-B4C9-8A462B889ABE}"/>
                </a:ext>
              </a:extLst>
            </p:cNvPr>
            <p:cNvSpPr txBox="1"/>
            <p:nvPr/>
          </p:nvSpPr>
          <p:spPr>
            <a:xfrm>
              <a:off x="8119273" y="1876424"/>
              <a:ext cx="3681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</a:rPr>
                <a:t>Road Inundation 3D: </a:t>
              </a:r>
              <a:r>
                <a:rPr lang="en-US" dirty="0"/>
                <a:t>The water elevation is above the road elevation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E30821F-16D1-442D-B269-F67EEE541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97" y="2682110"/>
            <a:ext cx="1857634" cy="18481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275051-2CBB-4532-8390-E6EC419C795C}"/>
              </a:ext>
            </a:extLst>
          </p:cNvPr>
          <p:cNvSpPr txBox="1"/>
          <p:nvPr/>
        </p:nvSpPr>
        <p:spPr>
          <a:xfrm>
            <a:off x="596766" y="6250705"/>
            <a:ext cx="351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Road Elevation Model as a 1m DEM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4AB306-FD6D-4569-8082-3A69BC96393B}"/>
              </a:ext>
            </a:extLst>
          </p:cNvPr>
          <p:cNvCxnSpPr>
            <a:stCxn id="13" idx="0"/>
          </p:cNvCxnSpPr>
          <p:nvPr/>
        </p:nvCxnSpPr>
        <p:spPr>
          <a:xfrm flipV="1">
            <a:off x="2352920" y="5653939"/>
            <a:ext cx="881168" cy="59676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943955-0224-4C7A-8A93-68C4BDAFFFC0}"/>
              </a:ext>
            </a:extLst>
          </p:cNvPr>
          <p:cNvGrpSpPr/>
          <p:nvPr/>
        </p:nvGrpSpPr>
        <p:grpSpPr>
          <a:xfrm>
            <a:off x="5207586" y="1289082"/>
            <a:ext cx="6062059" cy="646331"/>
            <a:chOff x="5250603" y="1137225"/>
            <a:chExt cx="6062059" cy="6463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1F9199-8A48-4EBA-B5B6-43982366B54D}"/>
                </a:ext>
              </a:extLst>
            </p:cNvPr>
            <p:cNvSpPr txBox="1"/>
            <p:nvPr/>
          </p:nvSpPr>
          <p:spPr>
            <a:xfrm>
              <a:off x="5250603" y="1137225"/>
              <a:ext cx="2868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5689 flooded road segments</a:t>
              </a:r>
            </a:p>
            <a:p>
              <a:pPr algn="ctr"/>
              <a:r>
                <a:rPr lang="en-US" dirty="0">
                  <a:solidFill>
                    <a:srgbClr val="0070C0"/>
                  </a:solidFill>
                </a:rPr>
                <a:t>288 miles </a:t>
              </a:r>
              <a:r>
                <a:rPr lang="en-US" dirty="0"/>
                <a:t>total length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6E90D4-4326-4523-A9A1-F70114258A25}"/>
                </a:ext>
              </a:extLst>
            </p:cNvPr>
            <p:cNvSpPr txBox="1"/>
            <p:nvPr/>
          </p:nvSpPr>
          <p:spPr>
            <a:xfrm>
              <a:off x="8443992" y="1137225"/>
              <a:ext cx="2868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2051 flooded road segments</a:t>
              </a:r>
            </a:p>
            <a:p>
              <a:pPr algn="ctr"/>
              <a:r>
                <a:rPr lang="en-US" dirty="0">
                  <a:solidFill>
                    <a:srgbClr val="0070C0"/>
                  </a:solidFill>
                </a:rPr>
                <a:t>83 miles </a:t>
              </a:r>
              <a:r>
                <a:rPr lang="en-US" dirty="0"/>
                <a:t>total length</a:t>
              </a:r>
            </a:p>
          </p:txBody>
        </p:sp>
      </p:grp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A4C61A7-4A1C-46CA-A306-BEBAF8843905}"/>
              </a:ext>
            </a:extLst>
          </p:cNvPr>
          <p:cNvSpPr/>
          <p:nvPr/>
        </p:nvSpPr>
        <p:spPr>
          <a:xfrm rot="16200000" flipV="1">
            <a:off x="8054454" y="-1794075"/>
            <a:ext cx="368324" cy="6018555"/>
          </a:xfrm>
          <a:prstGeom prst="rightBrac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434AA1-73C4-4952-800D-197DF384DD02}"/>
              </a:ext>
            </a:extLst>
          </p:cNvPr>
          <p:cNvSpPr txBox="1"/>
          <p:nvPr/>
        </p:nvSpPr>
        <p:spPr>
          <a:xfrm>
            <a:off x="6096000" y="245896"/>
            <a:ext cx="428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70% of road flooding is eliminated by moving the analysis from 2D to 3D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7CB827-3878-4BB2-A23B-11B7DDDCF2E7}"/>
              </a:ext>
            </a:extLst>
          </p:cNvPr>
          <p:cNvSpPr txBox="1"/>
          <p:nvPr/>
        </p:nvSpPr>
        <p:spPr>
          <a:xfrm>
            <a:off x="7954856" y="6046900"/>
            <a:ext cx="4205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Road Water Depth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= Water Surface Elevation – Road Elevation</a:t>
            </a:r>
          </a:p>
        </p:txBody>
      </p:sp>
    </p:spTree>
    <p:extLst>
      <p:ext uri="{BB962C8B-B14F-4D97-AF65-F5344CB8AC3E}">
        <p14:creationId xmlns:p14="http://schemas.microsoft.com/office/powerpoint/2010/main" val="188300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F0AA-4149-4841-AA5C-296237B1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784"/>
          </a:xfrm>
        </p:spPr>
        <p:txBody>
          <a:bodyPr>
            <a:normAutofit/>
          </a:bodyPr>
          <a:lstStyle/>
          <a:p>
            <a:r>
              <a:rPr lang="en-US" sz="3600" dirty="0"/>
              <a:t>Road Flooding in FEMA Special Flood Hazard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7BB945-D00C-4129-9802-3A6121AB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47" y="2358190"/>
            <a:ext cx="4970946" cy="3901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A258A-BE2D-4EC5-ABF0-81BC467AB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250" y="2358190"/>
            <a:ext cx="3966404" cy="39306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96A45-E4DB-414A-A393-654B8B56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24" y="2358190"/>
            <a:ext cx="2238687" cy="1495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4891A6-B211-4FB5-82C9-9E49296512D1}"/>
              </a:ext>
            </a:extLst>
          </p:cNvPr>
          <p:cNvSpPr txBox="1"/>
          <p:nvPr/>
        </p:nvSpPr>
        <p:spPr>
          <a:xfrm>
            <a:off x="6067124" y="1434860"/>
            <a:ext cx="2868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Fathom:</a:t>
            </a:r>
          </a:p>
          <a:p>
            <a:pPr algn="ctr"/>
            <a:r>
              <a:rPr lang="en-US" dirty="0"/>
              <a:t>2051 flooded road segments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83 miles </a:t>
            </a:r>
            <a:r>
              <a:rPr lang="en-US" dirty="0"/>
              <a:t>total length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32C90-BCE3-4D7E-9A5A-F49E44137A95}"/>
              </a:ext>
            </a:extLst>
          </p:cNvPr>
          <p:cNvSpPr txBox="1"/>
          <p:nvPr/>
        </p:nvSpPr>
        <p:spPr>
          <a:xfrm>
            <a:off x="9010015" y="1434860"/>
            <a:ext cx="2751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FEMA:</a:t>
            </a:r>
          </a:p>
          <a:p>
            <a:pPr algn="ctr"/>
            <a:r>
              <a:rPr lang="en-US" dirty="0"/>
              <a:t>552 flooded road segments</a:t>
            </a:r>
          </a:p>
          <a:p>
            <a:pPr algn="ctr"/>
            <a:r>
              <a:rPr lang="en-US" dirty="0">
                <a:solidFill>
                  <a:srgbClr val="FF6600"/>
                </a:solidFill>
              </a:rPr>
              <a:t>20 miles </a:t>
            </a:r>
            <a:r>
              <a:rPr lang="en-US" dirty="0"/>
              <a:t>total length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983DF-26C8-4ED8-BDDA-0BDFADF7CFEA}"/>
              </a:ext>
            </a:extLst>
          </p:cNvPr>
          <p:cNvSpPr txBox="1"/>
          <p:nvPr/>
        </p:nvSpPr>
        <p:spPr>
          <a:xfrm>
            <a:off x="1439876" y="1573359"/>
            <a:ext cx="421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One quarter </a:t>
            </a:r>
            <a:r>
              <a:rPr lang="en-US" dirty="0"/>
              <a:t>of road flooding is </a:t>
            </a:r>
          </a:p>
          <a:p>
            <a:pPr algn="ctr"/>
            <a:r>
              <a:rPr lang="en-US" dirty="0"/>
              <a:t>within the FEMA Special Flood Hazard area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EA28E-60EF-4C4C-B423-CE99D24E21B2}"/>
              </a:ext>
            </a:extLst>
          </p:cNvPr>
          <p:cNvSpPr txBox="1"/>
          <p:nvPr/>
        </p:nvSpPr>
        <p:spPr>
          <a:xfrm>
            <a:off x="4504292" y="2924220"/>
            <a:ext cx="17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FEMA map </a:t>
            </a:r>
          </a:p>
          <a:p>
            <a:r>
              <a:rPr lang="en-US" dirty="0"/>
              <a:t>in Milam County</a:t>
            </a:r>
          </a:p>
        </p:txBody>
      </p:sp>
    </p:spTree>
    <p:extLst>
      <p:ext uri="{BB962C8B-B14F-4D97-AF65-F5344CB8AC3E}">
        <p14:creationId xmlns:p14="http://schemas.microsoft.com/office/powerpoint/2010/main" val="378719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34" y="1264834"/>
            <a:ext cx="11922169" cy="541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3" name="Google Shape;343;p53"/>
          <p:cNvSpPr txBox="1">
            <a:spLocks noGrp="1"/>
          </p:cNvSpPr>
          <p:nvPr>
            <p:ph type="sldNum" idx="12"/>
          </p:nvPr>
        </p:nvSpPr>
        <p:spPr>
          <a:xfrm>
            <a:off x="11658600" y="6426000"/>
            <a:ext cx="418400" cy="317600"/>
          </a:xfrm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4</a:t>
            </a:fld>
            <a:endParaRPr kern="0"/>
          </a:p>
        </p:txBody>
      </p:sp>
      <p:sp>
        <p:nvSpPr>
          <p:cNvPr id="344" name="Google Shape;344;p53"/>
          <p:cNvSpPr txBox="1">
            <a:spLocks noGrp="1"/>
          </p:cNvSpPr>
          <p:nvPr>
            <p:ph type="title"/>
          </p:nvPr>
        </p:nvSpPr>
        <p:spPr>
          <a:xfrm>
            <a:off x="548733" y="421269"/>
            <a:ext cx="11347200" cy="47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/>
              <a:t>RAS2FIM v2: NWM Reach Discretization</a:t>
            </a:r>
            <a:endParaRPr/>
          </a:p>
        </p:txBody>
      </p:sp>
      <p:sp>
        <p:nvSpPr>
          <p:cNvPr id="345" name="Google Shape;345;p53"/>
          <p:cNvSpPr txBox="1"/>
          <p:nvPr/>
        </p:nvSpPr>
        <p:spPr>
          <a:xfrm>
            <a:off x="7935733" y="2986233"/>
            <a:ext cx="1532800" cy="4513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A4B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NWM Reach</a:t>
            </a:r>
            <a:endParaRPr sz="1333" b="1" kern="0">
              <a:solidFill>
                <a:srgbClr val="1A4B9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46" name="Google Shape;346;p53"/>
          <p:cNvGrpSpPr/>
          <p:nvPr/>
        </p:nvGrpSpPr>
        <p:grpSpPr>
          <a:xfrm>
            <a:off x="4708533" y="4277601"/>
            <a:ext cx="3027600" cy="1169319"/>
            <a:chOff x="2943950" y="3282825"/>
            <a:chExt cx="2270700" cy="876989"/>
          </a:xfrm>
        </p:grpSpPr>
        <p:sp>
          <p:nvSpPr>
            <p:cNvPr id="347" name="Google Shape;347;p53"/>
            <p:cNvSpPr txBox="1"/>
            <p:nvPr/>
          </p:nvSpPr>
          <p:spPr>
            <a:xfrm>
              <a:off x="2943950" y="3282825"/>
              <a:ext cx="2270700" cy="87698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" sz="1333" kern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Boundary Cross-sections</a:t>
              </a:r>
              <a:endParaRPr sz="1333" ker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algn="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" sz="1333" kern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HEC-RAS Cross-sections</a:t>
              </a:r>
              <a:endParaRPr sz="1333" ker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  <a:p>
              <a:pPr algn="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" sz="1333" kern="0">
                  <a:solidFill>
                    <a:srgbClr val="000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FIM Extent Boundary</a:t>
              </a:r>
              <a:endParaRPr sz="1333" ker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48" name="Google Shape;348;p53"/>
            <p:cNvSpPr/>
            <p:nvPr/>
          </p:nvSpPr>
          <p:spPr>
            <a:xfrm>
              <a:off x="3072275" y="3821768"/>
              <a:ext cx="197400" cy="1677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349" name="Google Shape;349;p53"/>
            <p:cNvCxnSpPr/>
            <p:nvPr/>
          </p:nvCxnSpPr>
          <p:spPr>
            <a:xfrm>
              <a:off x="3082147" y="3666600"/>
              <a:ext cx="167700" cy="0"/>
            </a:xfrm>
            <a:prstGeom prst="straightConnector1">
              <a:avLst/>
            </a:prstGeom>
            <a:noFill/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53"/>
            <p:cNvCxnSpPr/>
            <p:nvPr/>
          </p:nvCxnSpPr>
          <p:spPr>
            <a:xfrm>
              <a:off x="3082147" y="3453725"/>
              <a:ext cx="1677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1" name="Google Shape;351;p53"/>
          <p:cNvSpPr txBox="1"/>
          <p:nvPr/>
        </p:nvSpPr>
        <p:spPr>
          <a:xfrm>
            <a:off x="361467" y="1466667"/>
            <a:ext cx="2063200" cy="4513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b="1" kern="0">
                <a:solidFill>
                  <a:srgbClr val="1A4B9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1D HEC-RAS Model</a:t>
            </a:r>
            <a:endParaRPr sz="1333" b="1" kern="0">
              <a:solidFill>
                <a:srgbClr val="1A4B9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2" name="Google Shape;352;p53"/>
          <p:cNvSpPr txBox="1"/>
          <p:nvPr/>
        </p:nvSpPr>
        <p:spPr>
          <a:xfrm>
            <a:off x="294933" y="4872000"/>
            <a:ext cx="4749200" cy="164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267" kern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Boundary cross-sections identified by walking 2 upstream and downstream of NWM reach extent</a:t>
            </a:r>
            <a:endParaRPr sz="2267" kern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5CA1-1060-4031-B5A6-9503850D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264"/>
            <a:ext cx="10515600" cy="1325563"/>
          </a:xfrm>
        </p:spPr>
        <p:txBody>
          <a:bodyPr/>
          <a:lstStyle/>
          <a:p>
            <a:r>
              <a:rPr lang="en-US" dirty="0"/>
              <a:t>Flood Extent Comparison</a:t>
            </a:r>
            <a:br>
              <a:rPr lang="en-US" dirty="0"/>
            </a:br>
            <a:r>
              <a:rPr lang="en-US" sz="3200" dirty="0"/>
              <a:t>San Gabriel River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09445-F09B-44A9-99CB-DD8A0750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2318"/>
            <a:ext cx="3402475" cy="2720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991A08-9C97-4928-89DF-B9BA0D08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141" y="2442318"/>
            <a:ext cx="3080254" cy="2720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22E5E7-8DC9-4E2B-99AA-BDD0402EC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903" y="2442318"/>
            <a:ext cx="2970173" cy="2720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DD58F-34BF-4FAC-839C-E8479E5C1021}"/>
              </a:ext>
            </a:extLst>
          </p:cNvPr>
          <p:cNvSpPr txBox="1"/>
          <p:nvPr/>
        </p:nvSpPr>
        <p:spPr>
          <a:xfrm>
            <a:off x="430365" y="5390121"/>
            <a:ext cx="4218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HEC-RAS 2D Base Level Engineering Model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with 100 year discharge as a </a:t>
            </a: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“firehose”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(Andy Carter)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60AED-7A00-4A60-A4F7-550E50373949}"/>
              </a:ext>
            </a:extLst>
          </p:cNvPr>
          <p:cNvSpPr txBox="1"/>
          <p:nvPr/>
        </p:nvSpPr>
        <p:spPr>
          <a:xfrm>
            <a:off x="4521217" y="5390121"/>
            <a:ext cx="3462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FEMA Special Flood Hazard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(from National Flood Hazard Layer)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A342F-8213-4EFB-8855-7705B236FDF5}"/>
              </a:ext>
            </a:extLst>
          </p:cNvPr>
          <p:cNvSpPr txBox="1"/>
          <p:nvPr/>
        </p:nvSpPr>
        <p:spPr>
          <a:xfrm>
            <a:off x="9172824" y="5251621"/>
            <a:ext cx="1858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Fathom 100 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inundation extent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(from TWDB)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0F263-6728-4683-A891-5B3F80DFE25C}"/>
              </a:ext>
            </a:extLst>
          </p:cNvPr>
          <p:cNvSpPr txBox="1"/>
          <p:nvPr/>
        </p:nvSpPr>
        <p:spPr>
          <a:xfrm>
            <a:off x="2326719" y="1866924"/>
            <a:ext cx="684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Similar results from different flood simulation models</a:t>
            </a:r>
          </a:p>
        </p:txBody>
      </p:sp>
    </p:spTree>
    <p:extLst>
      <p:ext uri="{BB962C8B-B14F-4D97-AF65-F5344CB8AC3E}">
        <p14:creationId xmlns:p14="http://schemas.microsoft.com/office/powerpoint/2010/main" val="3488435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1A3B-A7C1-454B-B1DA-B525E50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Elevation Contours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28920-6ABE-4BA7-AF04-A95E6170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007" y="1832766"/>
            <a:ext cx="5417511" cy="44251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E8074-CB6C-4BB8-B58D-D0BB5E6DD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64512"/>
            <a:ext cx="3584689" cy="29798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9C8FF-7EE5-43F8-8BEA-B6536AFB8A1B}"/>
              </a:ext>
            </a:extLst>
          </p:cNvPr>
          <p:cNvSpPr txBox="1"/>
          <p:nvPr/>
        </p:nvSpPr>
        <p:spPr>
          <a:xfrm>
            <a:off x="1751798" y="5418202"/>
            <a:ext cx="271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FEMA Base Flood Elevation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BB669E-05C6-49C9-A7AE-C4CC158375B7}"/>
              </a:ext>
            </a:extLst>
          </p:cNvPr>
          <p:cNvCxnSpPr>
            <a:stCxn id="5" idx="3"/>
          </p:cNvCxnSpPr>
          <p:nvPr/>
        </p:nvCxnSpPr>
        <p:spPr>
          <a:xfrm flipV="1">
            <a:off x="4470556" y="4908884"/>
            <a:ext cx="1189099" cy="6939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20E710-A947-4A75-9AD2-874AEF498E8E}"/>
              </a:ext>
            </a:extLst>
          </p:cNvPr>
          <p:cNvSpPr txBox="1"/>
          <p:nvPr/>
        </p:nvSpPr>
        <p:spPr>
          <a:xfrm>
            <a:off x="1515259" y="5927520"/>
            <a:ext cx="319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Fathom Water Surface Elevation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1CF7A0-AEBF-4CC4-A9B9-7BBEBEE56553}"/>
              </a:ext>
            </a:extLst>
          </p:cNvPr>
          <p:cNvCxnSpPr>
            <a:stCxn id="8" idx="3"/>
          </p:cNvCxnSpPr>
          <p:nvPr/>
        </p:nvCxnSpPr>
        <p:spPr>
          <a:xfrm flipV="1">
            <a:off x="4707095" y="5044378"/>
            <a:ext cx="1809208" cy="1067808"/>
          </a:xfrm>
          <a:prstGeom prst="straightConnector1">
            <a:avLst/>
          </a:prstGeom>
          <a:ln w="222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549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527D-302E-4467-9258-36546D07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these road inundation maps useful?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CC5E2-30A1-4BFC-AF20-2AFE09DD3F2E}"/>
              </a:ext>
            </a:extLst>
          </p:cNvPr>
          <p:cNvSpPr txBox="1"/>
          <p:nvPr/>
        </p:nvSpPr>
        <p:spPr>
          <a:xfrm>
            <a:off x="1055311" y="1552399"/>
            <a:ext cx="92918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method: </a:t>
            </a:r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0070C0"/>
                </a:solidFill>
              </a:rPr>
              <a:t>Road flood depth = water surface elevation – road elevation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Road elevation model is derived from LIDAR data and is authoritative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methodology is independent of the method by which the flood water surface elevation map is created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be adapted for application in real time ( by creating a road inundation map library)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Provides a basis for “blue sky” flood operations planning at TxDOT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9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>
            <a:spLocks noGrp="1"/>
          </p:cNvSpPr>
          <p:nvPr>
            <p:ph type="title"/>
          </p:nvPr>
        </p:nvSpPr>
        <p:spPr>
          <a:xfrm>
            <a:off x="415600" y="162800"/>
            <a:ext cx="11360800" cy="763600"/>
          </a:xfrm>
          <a:prstGeom prst="rect">
            <a:avLst/>
          </a:prstGeom>
        </p:spPr>
        <p:txBody>
          <a:bodyPr spcFirstLastPara="1" wrap="square" lIns="180000" tIns="0" rIns="0" bIns="0" anchor="ctr" anchorCtr="0">
            <a:noAutofit/>
          </a:bodyPr>
          <a:lstStyle/>
          <a:p>
            <a:r>
              <a:rPr lang="en"/>
              <a:t>Example: Bridge Healing</a:t>
            </a:r>
            <a:endParaRPr/>
          </a:p>
        </p:txBody>
      </p:sp>
      <p:pic>
        <p:nvPicPr>
          <p:cNvPr id="358" name="Google Shape;3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132322"/>
            <a:ext cx="6096001" cy="471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11" y="2132334"/>
            <a:ext cx="6095988" cy="4711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61704" y="1"/>
            <a:ext cx="4430297" cy="213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5367" y="790967"/>
            <a:ext cx="3081267" cy="2214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69803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A picture containing mountain, outdoor,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832" r="7832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-1" y="0"/>
            <a:ext cx="12192000" cy="6865599"/>
          </a:xfrm>
          <a:prstGeom prst="rect">
            <a:avLst/>
          </a:prstGeom>
          <a:solidFill>
            <a:srgbClr val="002340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565620" y="2389574"/>
            <a:ext cx="707726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/>
                <a:ea typeface="Poppins SemiBold"/>
                <a:cs typeface="Poppins SemiBold"/>
                <a:sym typeface="Poppins SemiBold"/>
              </a:rPr>
              <a:t>TEXAS GENERAL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4665521" y="3037045"/>
            <a:ext cx="458770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/>
                <a:ea typeface="Poppins SemiBold"/>
                <a:cs typeface="Poppins SemiBold"/>
                <a:sym typeface="Poppins SemiBold"/>
              </a:rPr>
              <a:t>LAND OFFICE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665526" y="3869800"/>
            <a:ext cx="735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Community Development &amp; Revitalization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3" name="Google Shape;93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419" y="2198599"/>
            <a:ext cx="2672516" cy="267251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4801020" y="4456074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0" y="6321972"/>
            <a:ext cx="12191999" cy="528426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3513429" y="6392603"/>
            <a:ext cx="553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/>
                <a:ea typeface="Poppins Light"/>
                <a:cs typeface="Poppins Light"/>
                <a:sym typeface="Poppins Light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"/>
    </mc:Choice>
    <mc:Fallback xmlns="">
      <p:transition spd="slow" advTm="147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53529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RBFS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D1221-8378-E9EC-8D7B-07A897621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29" y="2141263"/>
            <a:ext cx="3924848" cy="3886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04B4CF-69C9-DDA7-7EA3-D71801602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880" y="221904"/>
            <a:ext cx="6472344" cy="51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2" y="227091"/>
            <a:ext cx="10535299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FMDP SOP (All Regions)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651747-C3D0-254A-0C35-084EE072B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8" y="2590777"/>
            <a:ext cx="2533482" cy="2463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FB9DA-42C4-335F-3E98-3B9E77E60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779" y="1571924"/>
            <a:ext cx="2785992" cy="4138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8CACC4-ECDB-27F3-B49F-6968959C1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118" y="1571924"/>
            <a:ext cx="3067945" cy="4253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F28BA-0E36-DB0D-B518-4BE174FA1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3949" y="1571924"/>
            <a:ext cx="3258005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0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339145" cy="6858000"/>
          </a:xfrm>
          <a:prstGeom prst="rect">
            <a:avLst/>
          </a:prstGeom>
          <a:solidFill>
            <a:srgbClr val="0023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363073" y="227091"/>
            <a:ext cx="5351928" cy="134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Proxima Nova"/>
              <a:buNone/>
            </a:pPr>
            <a:r>
              <a:rPr lang="en-US" sz="45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EAST</a:t>
            </a:r>
            <a:endParaRPr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520729" y="1716963"/>
            <a:ext cx="1355834" cy="1156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8625537" y="6045120"/>
            <a:ext cx="2511973" cy="177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Texas General Land Office | CDR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48671" y="5825797"/>
            <a:ext cx="784273" cy="7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 txBox="1"/>
          <p:nvPr/>
        </p:nvSpPr>
        <p:spPr>
          <a:xfrm>
            <a:off x="8428075" y="6212170"/>
            <a:ext cx="2732686" cy="37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"/>
                <a:ea typeface="Proxima Nova"/>
                <a:cs typeface="Proxima Nova"/>
                <a:sym typeface="Proxima Nova"/>
              </a:rPr>
              <a:t>Commissioner Dawn Buckingham, M.D.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1BB2A-BD8B-E887-382F-B75AB183C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598" y="227091"/>
            <a:ext cx="3628209" cy="5589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9CE84-65FF-C7C5-353A-A96132E11835}"/>
              </a:ext>
            </a:extLst>
          </p:cNvPr>
          <p:cNvSpPr txBox="1"/>
          <p:nvPr/>
        </p:nvSpPr>
        <p:spPr>
          <a:xfrm>
            <a:off x="-2296633" y="2243470"/>
            <a:ext cx="1286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Phase 2-Deliverable 87-89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8370F-1037-CD1C-D5B8-E68E8D6BE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41" y="2142242"/>
            <a:ext cx="4486901" cy="3991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99766-5467-EA47-8EB9-7321CD912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527" y="465608"/>
            <a:ext cx="3038899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2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of Water Prediction 2021">
  <a:themeElements>
    <a:clrScheme name="Office of Water Prediction">
      <a:dk1>
        <a:srgbClr val="000000"/>
      </a:dk1>
      <a:lt1>
        <a:srgbClr val="FFFFFF"/>
      </a:lt1>
      <a:dk2>
        <a:srgbClr val="1A4B90"/>
      </a:dk2>
      <a:lt2>
        <a:srgbClr val="DBEFF9"/>
      </a:lt2>
      <a:accent1>
        <a:srgbClr val="0F6FC6"/>
      </a:accent1>
      <a:accent2>
        <a:srgbClr val="00B0F6"/>
      </a:accent2>
      <a:accent3>
        <a:srgbClr val="008998"/>
      </a:accent3>
      <a:accent4>
        <a:srgbClr val="04C0BC"/>
      </a:accent4>
      <a:accent5>
        <a:srgbClr val="4DB778"/>
      </a:accent5>
      <a:accent6>
        <a:srgbClr val="F2B544"/>
      </a:accent6>
      <a:hlink>
        <a:srgbClr val="4FCEFF"/>
      </a:hlink>
      <a:folHlink>
        <a:srgbClr val="625BC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1115</Words>
  <Application>Microsoft Office PowerPoint</Application>
  <PresentationFormat>Widescreen</PresentationFormat>
  <Paragraphs>191</Paragraphs>
  <Slides>42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Calibri</vt:lpstr>
      <vt:lpstr>Calibri Light</vt:lpstr>
      <vt:lpstr>Franklin Gothic</vt:lpstr>
      <vt:lpstr>Libre Franklin</vt:lpstr>
      <vt:lpstr>Libre Franklin ExtraBold</vt:lpstr>
      <vt:lpstr>Libre Franklin Medium</vt:lpstr>
      <vt:lpstr>Menlo</vt:lpstr>
      <vt:lpstr>Noto Sans Symbols</vt:lpstr>
      <vt:lpstr>Poppins</vt:lpstr>
      <vt:lpstr>Poppins Light</vt:lpstr>
      <vt:lpstr>Poppins Medium</vt:lpstr>
      <vt:lpstr>Poppins SemiBold</vt:lpstr>
      <vt:lpstr>Proxima Nova</vt:lpstr>
      <vt:lpstr>Office Theme</vt:lpstr>
      <vt:lpstr>1_Office Theme</vt:lpstr>
      <vt:lpstr>Simple Light</vt:lpstr>
      <vt:lpstr>Office of Water Prediction 2021</vt:lpstr>
      <vt:lpstr>FLOG/FIM Subcommittee  1 March 2024, 9-10AM</vt:lpstr>
      <vt:lpstr>PowerPoint Presentation</vt:lpstr>
      <vt:lpstr>PowerPoint Presentation</vt:lpstr>
      <vt:lpstr>RAS2FIM v2: NWM Reach Discretization</vt:lpstr>
      <vt:lpstr>Example: Bridge Healing</vt:lpstr>
      <vt:lpstr>PowerPoint Presentation</vt:lpstr>
      <vt:lpstr>RBFS</vt:lpstr>
      <vt:lpstr>FMDP SOP (All Regions)</vt:lpstr>
      <vt:lpstr>EAST</vt:lpstr>
      <vt:lpstr>EAST</vt:lpstr>
      <vt:lpstr>EAST</vt:lpstr>
      <vt:lpstr>CENTRAL</vt:lpstr>
      <vt:lpstr>CENTRAL</vt:lpstr>
      <vt:lpstr>CENTRAL</vt:lpstr>
      <vt:lpstr>CENTRAL</vt:lpstr>
      <vt:lpstr>WEST</vt:lpstr>
      <vt:lpstr>WEST-Technical Action Plan</vt:lpstr>
      <vt:lpstr>WEST-Technical Action Plan</vt:lpstr>
      <vt:lpstr>WEST-Technical Action Plan</vt:lpstr>
      <vt:lpstr>WEST-FMIP-Tier 1-ARANSAS BAY STUDY</vt:lpstr>
      <vt:lpstr>WEST-FMIP-Tier 1-ARANSAS BAY STUDY</vt:lpstr>
      <vt:lpstr>WEST-FMIP-Tier 1- ARANSAS BAY STUDY</vt:lpstr>
      <vt:lpstr>WEST-FMIP-Tier 1- ARANSAS BAY STUDY</vt:lpstr>
      <vt:lpstr>PowerPoint Presentation</vt:lpstr>
      <vt:lpstr>WEST-Baseline Modeling Extents</vt:lpstr>
      <vt:lpstr>LRGV</vt:lpstr>
      <vt:lpstr>LRGV-TAP-Riverine &amp; Coastal</vt:lpstr>
      <vt:lpstr>LRGV- FMIP Riverine</vt:lpstr>
      <vt:lpstr>LRGV- FMIP Riverine</vt:lpstr>
      <vt:lpstr>LRGV-FMIP-COASTAL</vt:lpstr>
      <vt:lpstr>LRGV-FMIP-COASTAL</vt:lpstr>
      <vt:lpstr>100 Year Road Flood Inundation Map</vt:lpstr>
      <vt:lpstr>Flood Risk Assessment Maps</vt:lpstr>
      <vt:lpstr>Fathom 3m DEM of Texas</vt:lpstr>
      <vt:lpstr>Fathom Flood Tiles in the TxDOT Austin District</vt:lpstr>
      <vt:lpstr>Create Flood Water Surface Elevation Raster</vt:lpstr>
      <vt:lpstr>Road Elevation Model</vt:lpstr>
      <vt:lpstr>Road Inundation</vt:lpstr>
      <vt:lpstr>Road Flooding in FEMA Special Flood Hazard Area</vt:lpstr>
      <vt:lpstr>Flood Extent Comparison San Gabriel River</vt:lpstr>
      <vt:lpstr>Flood Elevation Contours</vt:lpstr>
      <vt:lpstr>Why are these road inundation maps useful?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33</cp:revision>
  <dcterms:created xsi:type="dcterms:W3CDTF">2024-02-29T18:13:53Z</dcterms:created>
  <dcterms:modified xsi:type="dcterms:W3CDTF">2024-03-01T20:15:08Z</dcterms:modified>
</cp:coreProperties>
</file>