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tags/tag12.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tags/tag3.xml" ContentType="application/vnd.openxmlformats-officedocument.presentationml.tags+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11.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3"/>
  </p:notesMasterIdLst>
  <p:handoutMasterIdLst>
    <p:handoutMasterId r:id="rId34"/>
  </p:handoutMasterIdLst>
  <p:sldIdLst>
    <p:sldId id="706" r:id="rId2"/>
    <p:sldId id="707" r:id="rId3"/>
    <p:sldId id="764" r:id="rId4"/>
    <p:sldId id="731" r:id="rId5"/>
    <p:sldId id="735" r:id="rId6"/>
    <p:sldId id="765" r:id="rId7"/>
    <p:sldId id="759" r:id="rId8"/>
    <p:sldId id="600" r:id="rId9"/>
    <p:sldId id="625" r:id="rId10"/>
    <p:sldId id="752" r:id="rId11"/>
    <p:sldId id="768" r:id="rId12"/>
    <p:sldId id="605" r:id="rId13"/>
    <p:sldId id="737" r:id="rId14"/>
    <p:sldId id="767" r:id="rId15"/>
    <p:sldId id="740" r:id="rId16"/>
    <p:sldId id="762" r:id="rId17"/>
    <p:sldId id="730" r:id="rId18"/>
    <p:sldId id="750" r:id="rId19"/>
    <p:sldId id="741" r:id="rId20"/>
    <p:sldId id="743" r:id="rId21"/>
    <p:sldId id="712" r:id="rId22"/>
    <p:sldId id="726" r:id="rId23"/>
    <p:sldId id="727" r:id="rId24"/>
    <p:sldId id="734" r:id="rId25"/>
    <p:sldId id="769" r:id="rId26"/>
    <p:sldId id="753" r:id="rId27"/>
    <p:sldId id="770" r:id="rId28"/>
    <p:sldId id="771" r:id="rId29"/>
    <p:sldId id="772" r:id="rId30"/>
    <p:sldId id="773" r:id="rId31"/>
    <p:sldId id="723" r:id="rId32"/>
  </p:sldIdLst>
  <p:sldSz cx="9144000" cy="6858000" type="letter"/>
  <p:notesSz cx="9223375" cy="7004050"/>
  <p:defaultTextStyle>
    <a:defPPr>
      <a:defRPr lang="en-US"/>
    </a:defPPr>
    <a:lvl1pPr algn="l" rtl="0" fontAlgn="base">
      <a:spcBef>
        <a:spcPct val="0"/>
      </a:spcBef>
      <a:spcAft>
        <a:spcPct val="0"/>
      </a:spcAft>
      <a:defRPr sz="2400" b="1" kern="1200">
        <a:solidFill>
          <a:schemeClr val="tx1"/>
        </a:solidFill>
        <a:latin typeface="Arial Narrow" pitchFamily="34" charset="0"/>
        <a:ea typeface="+mn-ea"/>
        <a:cs typeface="+mn-cs"/>
      </a:defRPr>
    </a:lvl1pPr>
    <a:lvl2pPr marL="457200" algn="l" rtl="0" fontAlgn="base">
      <a:spcBef>
        <a:spcPct val="0"/>
      </a:spcBef>
      <a:spcAft>
        <a:spcPct val="0"/>
      </a:spcAft>
      <a:defRPr sz="2400" b="1" kern="1200">
        <a:solidFill>
          <a:schemeClr val="tx1"/>
        </a:solidFill>
        <a:latin typeface="Arial Narrow" pitchFamily="34" charset="0"/>
        <a:ea typeface="+mn-ea"/>
        <a:cs typeface="+mn-cs"/>
      </a:defRPr>
    </a:lvl2pPr>
    <a:lvl3pPr marL="914400" algn="l" rtl="0" fontAlgn="base">
      <a:spcBef>
        <a:spcPct val="0"/>
      </a:spcBef>
      <a:spcAft>
        <a:spcPct val="0"/>
      </a:spcAft>
      <a:defRPr sz="2400" b="1" kern="1200">
        <a:solidFill>
          <a:schemeClr val="tx1"/>
        </a:solidFill>
        <a:latin typeface="Arial Narrow" pitchFamily="34" charset="0"/>
        <a:ea typeface="+mn-ea"/>
        <a:cs typeface="+mn-cs"/>
      </a:defRPr>
    </a:lvl3pPr>
    <a:lvl4pPr marL="1371600" algn="l" rtl="0" fontAlgn="base">
      <a:spcBef>
        <a:spcPct val="0"/>
      </a:spcBef>
      <a:spcAft>
        <a:spcPct val="0"/>
      </a:spcAft>
      <a:defRPr sz="2400" b="1" kern="1200">
        <a:solidFill>
          <a:schemeClr val="tx1"/>
        </a:solidFill>
        <a:latin typeface="Arial Narrow" pitchFamily="34" charset="0"/>
        <a:ea typeface="+mn-ea"/>
        <a:cs typeface="+mn-cs"/>
      </a:defRPr>
    </a:lvl4pPr>
    <a:lvl5pPr marL="1828800" algn="l" rtl="0" fontAlgn="base">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CFFCC"/>
    <a:srgbClr val="FFFF00"/>
    <a:srgbClr val="CCFFFF"/>
    <a:srgbClr val="FF0000"/>
    <a:srgbClr val="FFFF99"/>
    <a:srgbClr val="EDFFED"/>
    <a:srgbClr val="990099"/>
    <a:srgbClr val="CC00CC"/>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13" autoAdjust="0"/>
    <p:restoredTop sz="93656" autoAdjust="0"/>
  </p:normalViewPr>
  <p:slideViewPr>
    <p:cSldViewPr snapToGrid="0">
      <p:cViewPr varScale="1">
        <p:scale>
          <a:sx n="74" d="100"/>
          <a:sy n="74" d="100"/>
        </p:scale>
        <p:origin x="-9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588"/>
    </p:cViewPr>
  </p:sorter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igsacnewfs05\datastore\kries\OSW\Streamstats\UsageStats\UsageStatistic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a:t>STREAMSTATS USAGE BY MONTH</a:t>
            </a:r>
          </a:p>
        </c:rich>
      </c:tx>
      <c:layout>
        <c:manualLayout>
          <c:xMode val="edge"/>
          <c:yMode val="edge"/>
          <c:x val="0.22938240364260257"/>
          <c:y val="4.4324414199356517E-2"/>
        </c:manualLayout>
      </c:layout>
      <c:spPr>
        <a:ln w="3175">
          <a:noFill/>
          <a:prstDash val="solid"/>
        </a:ln>
      </c:spPr>
    </c:title>
    <c:plotArea>
      <c:layout>
        <c:manualLayout>
          <c:layoutTarget val="inner"/>
          <c:xMode val="edge"/>
          <c:yMode val="edge"/>
          <c:x val="0.14173228346456748"/>
          <c:y val="0.16589861751152102"/>
          <c:w val="0.7637795275590582"/>
          <c:h val="0.61290322580645151"/>
        </c:manualLayout>
      </c:layout>
      <c:barChart>
        <c:barDir val="col"/>
        <c:grouping val="clustered"/>
        <c:ser>
          <c:idx val="1"/>
          <c:order val="0"/>
          <c:spPr>
            <a:solidFill>
              <a:srgbClr val="993366"/>
            </a:solidFill>
            <a:ln w="12700">
              <a:solidFill>
                <a:srgbClr val="000000"/>
              </a:solidFill>
              <a:prstDash val="solid"/>
            </a:ln>
          </c:spPr>
          <c:trendline>
            <c:trendlineType val="power"/>
          </c:trendline>
          <c:cat>
            <c:numRef>
              <c:f>Sheet1!$A$2:$A$47</c:f>
              <c:numCache>
                <c:formatCode>mmm\-yy</c:formatCode>
                <c:ptCount val="46"/>
                <c:pt idx="0">
                  <c:v>39083</c:v>
                </c:pt>
                <c:pt idx="1">
                  <c:v>39114</c:v>
                </c:pt>
                <c:pt idx="2">
                  <c:v>39142</c:v>
                </c:pt>
                <c:pt idx="3">
                  <c:v>39173</c:v>
                </c:pt>
                <c:pt idx="4">
                  <c:v>39203</c:v>
                </c:pt>
                <c:pt idx="5">
                  <c:v>39234</c:v>
                </c:pt>
                <c:pt idx="6">
                  <c:v>39264</c:v>
                </c:pt>
                <c:pt idx="7">
                  <c:v>39295</c:v>
                </c:pt>
                <c:pt idx="8">
                  <c:v>39326</c:v>
                </c:pt>
                <c:pt idx="9">
                  <c:v>39356</c:v>
                </c:pt>
                <c:pt idx="10">
                  <c:v>39387</c:v>
                </c:pt>
                <c:pt idx="11">
                  <c:v>39417</c:v>
                </c:pt>
                <c:pt idx="12">
                  <c:v>39448</c:v>
                </c:pt>
                <c:pt idx="13">
                  <c:v>39479</c:v>
                </c:pt>
                <c:pt idx="14">
                  <c:v>39508</c:v>
                </c:pt>
                <c:pt idx="15">
                  <c:v>39539</c:v>
                </c:pt>
                <c:pt idx="16">
                  <c:v>39569</c:v>
                </c:pt>
                <c:pt idx="17">
                  <c:v>39600</c:v>
                </c:pt>
                <c:pt idx="18">
                  <c:v>39630</c:v>
                </c:pt>
                <c:pt idx="19">
                  <c:v>39661</c:v>
                </c:pt>
                <c:pt idx="20">
                  <c:v>39692</c:v>
                </c:pt>
                <c:pt idx="21">
                  <c:v>39722</c:v>
                </c:pt>
                <c:pt idx="22">
                  <c:v>39753</c:v>
                </c:pt>
                <c:pt idx="23">
                  <c:v>39783</c:v>
                </c:pt>
                <c:pt idx="24">
                  <c:v>39814</c:v>
                </c:pt>
                <c:pt idx="25">
                  <c:v>39845</c:v>
                </c:pt>
                <c:pt idx="26">
                  <c:v>39873</c:v>
                </c:pt>
                <c:pt idx="27">
                  <c:v>39904</c:v>
                </c:pt>
                <c:pt idx="28">
                  <c:v>39934</c:v>
                </c:pt>
                <c:pt idx="29">
                  <c:v>39965</c:v>
                </c:pt>
                <c:pt idx="30">
                  <c:v>39995</c:v>
                </c:pt>
                <c:pt idx="31">
                  <c:v>40026</c:v>
                </c:pt>
                <c:pt idx="32">
                  <c:v>40057</c:v>
                </c:pt>
                <c:pt idx="33">
                  <c:v>40087</c:v>
                </c:pt>
                <c:pt idx="34">
                  <c:v>40118</c:v>
                </c:pt>
                <c:pt idx="35">
                  <c:v>40148</c:v>
                </c:pt>
                <c:pt idx="36">
                  <c:v>40179</c:v>
                </c:pt>
                <c:pt idx="37">
                  <c:v>40210</c:v>
                </c:pt>
                <c:pt idx="38">
                  <c:v>40238</c:v>
                </c:pt>
                <c:pt idx="39">
                  <c:v>40269</c:v>
                </c:pt>
                <c:pt idx="40">
                  <c:v>40299</c:v>
                </c:pt>
                <c:pt idx="41">
                  <c:v>40330</c:v>
                </c:pt>
                <c:pt idx="42">
                  <c:v>40360</c:v>
                </c:pt>
                <c:pt idx="43">
                  <c:v>40391</c:v>
                </c:pt>
                <c:pt idx="44">
                  <c:v>40422</c:v>
                </c:pt>
                <c:pt idx="45">
                  <c:v>40452</c:v>
                </c:pt>
              </c:numCache>
            </c:numRef>
          </c:cat>
          <c:val>
            <c:numRef>
              <c:f>Sheet1!$D$2:$D$47</c:f>
              <c:numCache>
                <c:formatCode>General</c:formatCode>
                <c:ptCount val="46"/>
                <c:pt idx="0">
                  <c:v>2.94</c:v>
                </c:pt>
                <c:pt idx="1">
                  <c:v>4.08</c:v>
                </c:pt>
                <c:pt idx="2">
                  <c:v>5.1599999999999975</c:v>
                </c:pt>
                <c:pt idx="3">
                  <c:v>6.56</c:v>
                </c:pt>
                <c:pt idx="4">
                  <c:v>5.84</c:v>
                </c:pt>
                <c:pt idx="5">
                  <c:v>6.85</c:v>
                </c:pt>
                <c:pt idx="6">
                  <c:v>8.02</c:v>
                </c:pt>
                <c:pt idx="7">
                  <c:v>7.72</c:v>
                </c:pt>
                <c:pt idx="8">
                  <c:v>7.84</c:v>
                </c:pt>
                <c:pt idx="9">
                  <c:v>9.25</c:v>
                </c:pt>
                <c:pt idx="10">
                  <c:v>9.82</c:v>
                </c:pt>
                <c:pt idx="11">
                  <c:v>7.84</c:v>
                </c:pt>
                <c:pt idx="12" formatCode="0.00">
                  <c:v>11.57677</c:v>
                </c:pt>
                <c:pt idx="13" formatCode="0.00">
                  <c:v>11.456720000000002</c:v>
                </c:pt>
                <c:pt idx="14" formatCode="0.00">
                  <c:v>14.365640000000035</c:v>
                </c:pt>
                <c:pt idx="15" formatCode="0.00">
                  <c:v>13.00311</c:v>
                </c:pt>
                <c:pt idx="16" formatCode="0.00">
                  <c:v>13.564070000000001</c:v>
                </c:pt>
                <c:pt idx="17" formatCode="0.00">
                  <c:v>13.51684</c:v>
                </c:pt>
                <c:pt idx="18" formatCode="0.00">
                  <c:v>17.090969999999999</c:v>
                </c:pt>
                <c:pt idx="19" formatCode="0.00">
                  <c:v>13.779820000000001</c:v>
                </c:pt>
                <c:pt idx="20" formatCode="0.00">
                  <c:v>16.55246</c:v>
                </c:pt>
                <c:pt idx="21" formatCode="0.00">
                  <c:v>18.361239999999949</c:v>
                </c:pt>
                <c:pt idx="22" formatCode="0.00">
                  <c:v>14.891190000000002</c:v>
                </c:pt>
                <c:pt idx="23">
                  <c:v>13.42</c:v>
                </c:pt>
                <c:pt idx="24">
                  <c:v>21.299999999999986</c:v>
                </c:pt>
                <c:pt idx="25">
                  <c:v>24.53</c:v>
                </c:pt>
                <c:pt idx="26">
                  <c:v>27.47</c:v>
                </c:pt>
                <c:pt idx="27">
                  <c:v>29.450000000000003</c:v>
                </c:pt>
                <c:pt idx="28">
                  <c:v>30.610000000000031</c:v>
                </c:pt>
                <c:pt idx="29">
                  <c:v>27.009999999999987</c:v>
                </c:pt>
                <c:pt idx="30">
                  <c:v>25.45</c:v>
                </c:pt>
                <c:pt idx="31">
                  <c:v>38.53</c:v>
                </c:pt>
                <c:pt idx="32">
                  <c:v>46.75</c:v>
                </c:pt>
                <c:pt idx="33">
                  <c:v>54.32</c:v>
                </c:pt>
                <c:pt idx="34">
                  <c:v>50.64</c:v>
                </c:pt>
                <c:pt idx="35">
                  <c:v>43.220000000000013</c:v>
                </c:pt>
                <c:pt idx="36">
                  <c:v>48.52</c:v>
                </c:pt>
                <c:pt idx="37">
                  <c:v>56.99</c:v>
                </c:pt>
                <c:pt idx="38">
                  <c:v>68.36</c:v>
                </c:pt>
                <c:pt idx="39">
                  <c:v>61.64</c:v>
                </c:pt>
                <c:pt idx="40">
                  <c:v>62.99</c:v>
                </c:pt>
                <c:pt idx="41">
                  <c:v>75.27000000000001</c:v>
                </c:pt>
                <c:pt idx="42">
                  <c:v>75.5</c:v>
                </c:pt>
                <c:pt idx="43">
                  <c:v>76.899999999999991</c:v>
                </c:pt>
                <c:pt idx="44">
                  <c:v>72.450000000000017</c:v>
                </c:pt>
                <c:pt idx="45">
                  <c:v>88.34</c:v>
                </c:pt>
              </c:numCache>
            </c:numRef>
          </c:val>
        </c:ser>
        <c:axId val="79749120"/>
        <c:axId val="79751040"/>
      </c:barChart>
      <c:dateAx>
        <c:axId val="79749120"/>
        <c:scaling>
          <c:orientation val="minMax"/>
          <c:max val="40452"/>
        </c:scaling>
        <c:axPos val="b"/>
        <c:title>
          <c:tx>
            <c:rich>
              <a:bodyPr/>
              <a:lstStyle/>
              <a:p>
                <a:pPr>
                  <a:defRPr sz="1100" b="1" i="0" u="none" strike="noStrike" baseline="0">
                    <a:solidFill>
                      <a:srgbClr val="000000"/>
                    </a:solidFill>
                    <a:latin typeface="Arial"/>
                    <a:ea typeface="Arial"/>
                    <a:cs typeface="Arial"/>
                  </a:defRPr>
                </a:pPr>
                <a:r>
                  <a:rPr lang="en-US"/>
                  <a:t>MONTH</a:t>
                </a:r>
              </a:p>
            </c:rich>
          </c:tx>
          <c:layout>
            <c:manualLayout>
              <c:xMode val="edge"/>
              <c:yMode val="edge"/>
              <c:x val="0.47559055118110233"/>
              <c:y val="0.90092160425648371"/>
            </c:manualLayout>
          </c:layout>
          <c:spPr>
            <a:noFill/>
            <a:ln w="25400">
              <a:noFill/>
            </a:ln>
          </c:spPr>
        </c:title>
        <c:numFmt formatCode="mmm\-yy" sourceLinked="0"/>
        <c:majorTickMark val="none"/>
        <c:tickLblPos val="nextTo"/>
        <c:spPr>
          <a:ln w="3175">
            <a:solidFill>
              <a:srgbClr val="000000"/>
            </a:solidFill>
            <a:prstDash val="solid"/>
          </a:ln>
        </c:spPr>
        <c:txPr>
          <a:bodyPr rot="3000000" vert="horz"/>
          <a:lstStyle/>
          <a:p>
            <a:pPr>
              <a:defRPr sz="1000" b="0" i="0" u="none" strike="noStrike" baseline="0">
                <a:solidFill>
                  <a:srgbClr val="000000"/>
                </a:solidFill>
                <a:latin typeface="Arial"/>
                <a:ea typeface="Arial"/>
                <a:cs typeface="Arial"/>
              </a:defRPr>
            </a:pPr>
            <a:endParaRPr lang="en-US"/>
          </a:p>
        </c:txPr>
        <c:crossAx val="79751040"/>
        <c:crossesAt val="0"/>
        <c:auto val="1"/>
        <c:lblOffset val="20"/>
        <c:baseTimeUnit val="months"/>
        <c:majorUnit val="2"/>
        <c:majorTimeUnit val="months"/>
        <c:minorUnit val="1"/>
        <c:minorTimeUnit val="months"/>
      </c:dateAx>
      <c:valAx>
        <c:axId val="79751040"/>
        <c:scaling>
          <c:orientation val="minMax"/>
          <c:max val="100"/>
          <c:min val="0"/>
        </c:scaling>
        <c:axPos val="l"/>
        <c:majorGridlines>
          <c:spPr>
            <a:ln w="3175">
              <a:solidFill>
                <a:srgbClr val="000000"/>
              </a:solidFill>
              <a:prstDash val="solid"/>
            </a:ln>
          </c:spPr>
        </c:majorGridlines>
        <c:title>
          <c:tx>
            <c:rich>
              <a:bodyPr/>
              <a:lstStyle/>
              <a:p>
                <a:pPr>
                  <a:defRPr sz="1100" b="1" i="0" u="none" strike="noStrike" baseline="0">
                    <a:solidFill>
                      <a:srgbClr val="000000"/>
                    </a:solidFill>
                    <a:latin typeface="Arial"/>
                    <a:ea typeface="Arial"/>
                    <a:cs typeface="Arial"/>
                  </a:defRPr>
                </a:pPr>
                <a:r>
                  <a:rPr lang="en-US"/>
                  <a:t>GIGABYTES SERVED</a:t>
                </a:r>
              </a:p>
            </c:rich>
          </c:tx>
          <c:layout>
            <c:manualLayout>
              <c:xMode val="edge"/>
              <c:yMode val="edge"/>
              <c:x val="3.3517183207013378E-2"/>
              <c:y val="0.31633567297300613"/>
            </c:manualLayout>
          </c:layout>
          <c:spPr>
            <a:noFill/>
            <a:ln w="25400">
              <a:noFill/>
            </a:ln>
          </c:spPr>
        </c:title>
        <c:numFmt formatCode="#,##0" sourceLinked="0"/>
        <c:majorTickMark val="in"/>
        <c:minorTickMark val="in"/>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79749120"/>
        <c:crosses val="autoZero"/>
        <c:crossBetween val="between"/>
        <c:majorUnit val="10"/>
        <c:minorUnit val="2"/>
      </c:valAx>
      <c:spPr>
        <a:solidFill>
          <a:srgbClr val="FFFFCC"/>
        </a:solidFill>
        <a:ln w="12700">
          <a:solidFill>
            <a:srgbClr val="808080"/>
          </a:solidFill>
          <a:prstDash val="solid"/>
        </a:ln>
      </c:spPr>
    </c:plotArea>
    <c:plotVisOnly val="1"/>
    <c:dispBlanksAs val="gap"/>
  </c:chart>
  <c:spPr>
    <a:solidFill>
      <a:srgbClr val="CC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995738" cy="3492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l" defTabSz="930275" eaLnBrk="1" hangingPunct="1">
              <a:spcBef>
                <a:spcPct val="0"/>
              </a:spcBef>
              <a:spcAft>
                <a:spcPct val="0"/>
              </a:spcAft>
              <a:buClrTx/>
              <a:buFontTx/>
              <a:buNone/>
              <a:defRPr sz="1200" b="0">
                <a:latin typeface="MS Mincho" pitchFamily="49" charset="-128"/>
              </a:defRPr>
            </a:lvl1pPr>
          </a:lstStyle>
          <a:p>
            <a:pPr>
              <a:defRPr/>
            </a:pPr>
            <a:endParaRPr lang="en-US"/>
          </a:p>
        </p:txBody>
      </p:sp>
      <p:sp>
        <p:nvSpPr>
          <p:cNvPr id="134147" name="Rectangle 3"/>
          <p:cNvSpPr>
            <a:spLocks noGrp="1" noChangeArrowheads="1"/>
          </p:cNvSpPr>
          <p:nvPr>
            <p:ph type="dt" sz="quarter" idx="1"/>
          </p:nvPr>
        </p:nvSpPr>
        <p:spPr bwMode="auto">
          <a:xfrm>
            <a:off x="5227638" y="0"/>
            <a:ext cx="3995737" cy="3492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eaLnBrk="1" hangingPunct="1">
              <a:spcBef>
                <a:spcPct val="0"/>
              </a:spcBef>
              <a:spcAft>
                <a:spcPct val="0"/>
              </a:spcAft>
              <a:buClrTx/>
              <a:buFontTx/>
              <a:buNone/>
              <a:defRPr sz="1200" b="0">
                <a:latin typeface="MS Mincho" pitchFamily="49" charset="-128"/>
              </a:defRPr>
            </a:lvl1pPr>
          </a:lstStyle>
          <a:p>
            <a:pPr>
              <a:defRPr/>
            </a:pPr>
            <a:endParaRPr lang="en-US"/>
          </a:p>
        </p:txBody>
      </p:sp>
      <p:sp>
        <p:nvSpPr>
          <p:cNvPr id="134148" name="Rectangle 4"/>
          <p:cNvSpPr>
            <a:spLocks noGrp="1" noChangeArrowheads="1"/>
          </p:cNvSpPr>
          <p:nvPr>
            <p:ph type="ftr" sz="quarter" idx="2"/>
          </p:nvPr>
        </p:nvSpPr>
        <p:spPr bwMode="auto">
          <a:xfrm>
            <a:off x="0" y="6654800"/>
            <a:ext cx="3995738" cy="3492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l" defTabSz="930275" eaLnBrk="1" hangingPunct="1">
              <a:spcBef>
                <a:spcPct val="0"/>
              </a:spcBef>
              <a:spcAft>
                <a:spcPct val="0"/>
              </a:spcAft>
              <a:buClrTx/>
              <a:buFontTx/>
              <a:buNone/>
              <a:defRPr sz="1200" b="0">
                <a:latin typeface="MS Mincho" pitchFamily="49" charset="-128"/>
              </a:defRPr>
            </a:lvl1pPr>
          </a:lstStyle>
          <a:p>
            <a:pPr>
              <a:defRPr/>
            </a:pPr>
            <a:endParaRPr lang="en-US"/>
          </a:p>
        </p:txBody>
      </p:sp>
      <p:sp>
        <p:nvSpPr>
          <p:cNvPr id="134149" name="Rectangle 5"/>
          <p:cNvSpPr>
            <a:spLocks noGrp="1" noChangeArrowheads="1"/>
          </p:cNvSpPr>
          <p:nvPr>
            <p:ph type="sldNum" sz="quarter" idx="3"/>
          </p:nvPr>
        </p:nvSpPr>
        <p:spPr bwMode="auto">
          <a:xfrm>
            <a:off x="5227638" y="6654800"/>
            <a:ext cx="3995737" cy="3492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eaLnBrk="1" hangingPunct="1">
              <a:spcBef>
                <a:spcPct val="0"/>
              </a:spcBef>
              <a:spcAft>
                <a:spcPct val="0"/>
              </a:spcAft>
              <a:buClrTx/>
              <a:buFontTx/>
              <a:buNone/>
              <a:defRPr sz="1200" b="0">
                <a:latin typeface="MS Mincho" pitchFamily="49" charset="-128"/>
              </a:defRPr>
            </a:lvl1pPr>
          </a:lstStyle>
          <a:p>
            <a:pPr>
              <a:defRPr/>
            </a:pPr>
            <a:fld id="{C6BBA8DE-8A3E-4656-A4E0-A51FA4AE815B}"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995738" cy="3492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l" defTabSz="930275" eaLnBrk="1" hangingPunct="1">
              <a:spcBef>
                <a:spcPct val="0"/>
              </a:spcBef>
              <a:spcAft>
                <a:spcPct val="0"/>
              </a:spcAft>
              <a:buClrTx/>
              <a:buFontTx/>
              <a:buNone/>
              <a:defRPr sz="1200" b="0">
                <a:latin typeface="Times New Roman" pitchFamily="18" charset="0"/>
              </a:defRPr>
            </a:lvl1pPr>
          </a:lstStyle>
          <a:p>
            <a:pPr>
              <a:defRPr/>
            </a:pPr>
            <a:endParaRPr lang="en-US"/>
          </a:p>
        </p:txBody>
      </p:sp>
      <p:sp>
        <p:nvSpPr>
          <p:cNvPr id="99331" name="Rectangle 3"/>
          <p:cNvSpPr>
            <a:spLocks noGrp="1" noChangeArrowheads="1"/>
          </p:cNvSpPr>
          <p:nvPr>
            <p:ph type="dt" idx="1"/>
          </p:nvPr>
        </p:nvSpPr>
        <p:spPr bwMode="auto">
          <a:xfrm>
            <a:off x="5227638" y="0"/>
            <a:ext cx="3995737" cy="349250"/>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lvl1pPr algn="r" defTabSz="930275" eaLnBrk="1" hangingPunct="1">
              <a:spcBef>
                <a:spcPct val="0"/>
              </a:spcBef>
              <a:spcAft>
                <a:spcPct val="0"/>
              </a:spcAft>
              <a:buClrTx/>
              <a:buFontTx/>
              <a:buNone/>
              <a:defRPr sz="1200" b="0">
                <a:latin typeface="Times New Roman" pitchFamily="18" charset="0"/>
              </a:defRPr>
            </a:lvl1pPr>
          </a:lstStyle>
          <a:p>
            <a:pPr>
              <a:defRPr/>
            </a:pPr>
            <a:endParaRPr lang="en-US"/>
          </a:p>
        </p:txBody>
      </p:sp>
      <p:sp>
        <p:nvSpPr>
          <p:cNvPr id="82948" name="Rectangle 4"/>
          <p:cNvSpPr>
            <a:spLocks noGrp="1" noRot="1" noChangeAspect="1" noChangeArrowheads="1" noTextEdit="1"/>
          </p:cNvSpPr>
          <p:nvPr>
            <p:ph type="sldImg" idx="2"/>
          </p:nvPr>
        </p:nvSpPr>
        <p:spPr bwMode="auto">
          <a:xfrm>
            <a:off x="2860675" y="525463"/>
            <a:ext cx="3502025" cy="2625725"/>
          </a:xfrm>
          <a:prstGeom prst="rect">
            <a:avLst/>
          </a:prstGeom>
          <a:noFill/>
          <a:ln w="9525">
            <a:solidFill>
              <a:srgbClr val="000000"/>
            </a:solidFill>
            <a:miter lim="800000"/>
            <a:headEnd/>
            <a:tailEnd/>
          </a:ln>
        </p:spPr>
      </p:sp>
      <p:sp>
        <p:nvSpPr>
          <p:cNvPr id="99333" name="Rectangle 5"/>
          <p:cNvSpPr>
            <a:spLocks noGrp="1" noChangeArrowheads="1"/>
          </p:cNvSpPr>
          <p:nvPr>
            <p:ph type="body" sz="quarter" idx="3"/>
          </p:nvPr>
        </p:nvSpPr>
        <p:spPr bwMode="auto">
          <a:xfrm>
            <a:off x="1228725" y="3325813"/>
            <a:ext cx="6765925" cy="3152775"/>
          </a:xfrm>
          <a:prstGeom prst="rect">
            <a:avLst/>
          </a:prstGeom>
          <a:noFill/>
          <a:ln w="9525">
            <a:noFill/>
            <a:miter lim="800000"/>
            <a:headEnd/>
            <a:tailEnd/>
          </a:ln>
          <a:effectLst/>
        </p:spPr>
        <p:txBody>
          <a:bodyPr vert="horz" wrap="square" lIns="92985" tIns="46493" rIns="92985" bIns="4649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9334" name="Rectangle 6"/>
          <p:cNvSpPr>
            <a:spLocks noGrp="1" noChangeArrowheads="1"/>
          </p:cNvSpPr>
          <p:nvPr>
            <p:ph type="ftr" sz="quarter" idx="4"/>
          </p:nvPr>
        </p:nvSpPr>
        <p:spPr bwMode="auto">
          <a:xfrm>
            <a:off x="0" y="6654800"/>
            <a:ext cx="3995738" cy="3492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l" defTabSz="930275" eaLnBrk="1" hangingPunct="1">
              <a:spcBef>
                <a:spcPct val="0"/>
              </a:spcBef>
              <a:spcAft>
                <a:spcPct val="0"/>
              </a:spcAft>
              <a:buClrTx/>
              <a:buFontTx/>
              <a:buNone/>
              <a:defRPr sz="1200" b="0">
                <a:latin typeface="Times New Roman" pitchFamily="18" charset="0"/>
              </a:defRPr>
            </a:lvl1pPr>
          </a:lstStyle>
          <a:p>
            <a:pPr>
              <a:defRPr/>
            </a:pPr>
            <a:endParaRPr lang="en-US"/>
          </a:p>
        </p:txBody>
      </p:sp>
      <p:sp>
        <p:nvSpPr>
          <p:cNvPr id="99335" name="Rectangle 7"/>
          <p:cNvSpPr>
            <a:spLocks noGrp="1" noChangeArrowheads="1"/>
          </p:cNvSpPr>
          <p:nvPr>
            <p:ph type="sldNum" sz="quarter" idx="5"/>
          </p:nvPr>
        </p:nvSpPr>
        <p:spPr bwMode="auto">
          <a:xfrm>
            <a:off x="5227638" y="6654800"/>
            <a:ext cx="3995737" cy="349250"/>
          </a:xfrm>
          <a:prstGeom prst="rect">
            <a:avLst/>
          </a:prstGeom>
          <a:noFill/>
          <a:ln w="9525">
            <a:noFill/>
            <a:miter lim="800000"/>
            <a:headEnd/>
            <a:tailEnd/>
          </a:ln>
          <a:effectLst/>
        </p:spPr>
        <p:txBody>
          <a:bodyPr vert="horz" wrap="square" lIns="92985" tIns="46493" rIns="92985" bIns="46493" numCol="1" anchor="b" anchorCtr="0" compatLnSpc="1">
            <a:prstTxWarp prst="textNoShape">
              <a:avLst/>
            </a:prstTxWarp>
          </a:bodyPr>
          <a:lstStyle>
            <a:lvl1pPr algn="r" defTabSz="930275" eaLnBrk="1" hangingPunct="1">
              <a:spcBef>
                <a:spcPct val="0"/>
              </a:spcBef>
              <a:spcAft>
                <a:spcPct val="0"/>
              </a:spcAft>
              <a:buClrTx/>
              <a:buFontTx/>
              <a:buNone/>
              <a:defRPr sz="1200" b="0">
                <a:latin typeface="Times New Roman" pitchFamily="18" charset="0"/>
              </a:defRPr>
            </a:lvl1pPr>
          </a:lstStyle>
          <a:p>
            <a:pPr>
              <a:defRPr/>
            </a:pPr>
            <a:fld id="{97418BCA-52E9-4F3D-9AAE-63D8BFD18CC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p:spPr>
        <p:txBody>
          <a:bodyPr/>
          <a:lstStyle/>
          <a:p>
            <a:fld id="{72EB39D5-A808-4D4E-8EE1-DB65EC5892B8}" type="slidenum">
              <a:rPr lang="en-US" smtClean="0"/>
              <a:pPr/>
              <a:t>1</a:t>
            </a:fld>
            <a:endParaRPr lang="en-US" smtClean="0"/>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p>
            <a:fld id="{E360E0A7-E2AF-486A-A789-026A8E665294}" type="slidenum">
              <a:rPr lang="en-US" smtClean="0"/>
              <a:pPr/>
              <a:t>12</a:t>
            </a:fld>
            <a:endParaRPr lang="en-US" smtClean="0"/>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r>
              <a:rPr lang="en-US" dirty="0" smtClean="0"/>
              <a:t>Here we’ve zoomed into an area of interest. We</a:t>
            </a:r>
            <a:r>
              <a:rPr lang="en-US" baseline="0" dirty="0" smtClean="0"/>
              <a:t> click on the Point Delineation button (click) before we can select the point of interest on the stream.  Note that you must be zoomed into a scale of at least 1:24,000 before the Point Delineation button will work.  Also note that the point should be selected on the grid representation of the stream, not on the stream shown on the base map, if they differ.  On the MA site, there are rarely differences between the two stream representations, but some other state applications use lower resolution data than we have on the MA site, and differences will be apparent. Now we’ll select the point. (click twice)</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32010F5-534B-42E5-A996-AFD8274AA115}" type="slidenum">
              <a:rPr lang="en-US" smtClean="0"/>
              <a:pPr/>
              <a:t>13</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113668" name="Slide Number Placeholder 3"/>
          <p:cNvSpPr>
            <a:spLocks noGrp="1"/>
          </p:cNvSpPr>
          <p:nvPr>
            <p:ph type="sldNum" sz="quarter" idx="5"/>
          </p:nvPr>
        </p:nvSpPr>
        <p:spPr>
          <a:noFill/>
        </p:spPr>
        <p:txBody>
          <a:bodyPr/>
          <a:lstStyle/>
          <a:p>
            <a:fld id="{28791BE7-9DBC-4FF9-8470-82501A8A426F}"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CB79985F-1E36-415F-9DCB-CACAED07016D}" type="slidenum">
              <a:rPr lang="en-US" smtClean="0"/>
              <a:pPr/>
              <a:t>15</a:t>
            </a:fld>
            <a:endParaRPr lang="en-US" smtClean="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r>
              <a:rPr lang="en-US" dirty="0" smtClean="0"/>
              <a:t>Now that we are</a:t>
            </a:r>
            <a:r>
              <a:rPr lang="en-US" baseline="0" dirty="0" smtClean="0"/>
              <a:t> happy with the basin delineation, we can get basin characteristics for the selected site and estimates of flow statistics determined from regression equations.  To do this, click on the Generate flow statistics button (click).  Usually within a minute a new window will pop up with an ungaged site report.  The top of the report tells you when the report was created, the location of the selected point, and the total drainage area.  The report also contains at least one table of basin characteristics and a table of streamflow statistics.  The basin characteristics table contains only the characteristics that were used as explanatory variables in the regression equations used to estimate the streamflow statistics. This table gives the names of the characteristics, the computed values, and minimum and maximum values of the characteristics for the streamgages that were used to develop the regression equations.  The streamflow statistics table gives short names for the statistics, the estimated values, the prediction error (average standard error of prediction), in percent, the equivalent years of record, and the 90-percent prediction interval, if available.  </a:t>
            </a:r>
          </a:p>
          <a:p>
            <a:endParaRPr lang="en-US" baseline="0" dirty="0" smtClean="0"/>
          </a:p>
          <a:p>
            <a:r>
              <a:rPr lang="en-US" baseline="0" dirty="0" smtClean="0"/>
              <a:t>If the one or more of the basin characteristics for your selected site are outside the given minimum and maximum values, then you will get a message to warn you about it.  You will still get estimated flow statistics, but you will not get any indicators of the errors associated with the estimates, as they are not known.  (click)  We are working add hyperlinks to the names of the basin characteristics and streamflow statistics so that users can easily get definitions for the statistics.  Currently, definitions are available on the Definitions links from the StreamStats home page and several other pages.</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D67A3B33-BAEA-44AE-8359-1C0A2325FC12}" type="slidenum">
              <a:rPr lang="en-US" smtClean="0"/>
              <a:pPr/>
              <a:t>18</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p:spPr>
        <p:txBody>
          <a:bodyPr/>
          <a:lstStyle/>
          <a:p>
            <a:fld id="{D94E9512-047F-49EA-81F1-111CEFBB0301}" type="slidenum">
              <a:rPr lang="en-US" smtClean="0"/>
              <a:pPr/>
              <a:t>2</a:t>
            </a:fld>
            <a:endParaRPr lang="en-US" smtClean="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Click once to make arrow point to Terrain</a:t>
            </a:r>
            <a:r>
              <a:rPr lang="en-US" baseline="0" dirty="0" smtClean="0"/>
              <a:t> Profile tool.</a:t>
            </a:r>
          </a:p>
          <a:p>
            <a:r>
              <a:rPr lang="en-US" baseline="0" dirty="0" smtClean="0"/>
              <a:t>Click again to make arrow point to first end of line.</a:t>
            </a:r>
          </a:p>
          <a:p>
            <a:r>
              <a:rPr lang="en-US" baseline="0" dirty="0" smtClean="0"/>
              <a:t>Click again to make arrow point to end of line.  (In actuality, users double-click to end drawing of the line.)</a:t>
            </a:r>
          </a:p>
          <a:p>
            <a:r>
              <a:rPr lang="en-US" baseline="0" dirty="0" smtClean="0"/>
              <a:t>Click  again to show graph of profile and data points.</a:t>
            </a:r>
          </a:p>
          <a:p>
            <a:r>
              <a:rPr lang="en-US" baseline="0" dirty="0" smtClean="0"/>
              <a:t>Click again to download data points to Excel and display.</a:t>
            </a:r>
            <a:endParaRPr lang="en-US" dirty="0"/>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EC528FF2-51A7-4426-BE8A-BDCB187A1825}" type="slidenum">
              <a:rPr lang="en-US" smtClean="0"/>
              <a:pPr/>
              <a:t>24</a:t>
            </a:fld>
            <a:endParaRPr lang="en-US" smtClean="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r>
              <a:rPr lang="en-US" smtClean="0"/>
              <a:t>We have developed a query builder to allow others to configure their queries and get sample output in various formats.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smtClean="0"/>
              <a:t>Example of a demo KML query that allows display of boundary, basin characteristics, and flow statistics through GoogleEarth.</a:t>
            </a:r>
          </a:p>
        </p:txBody>
      </p:sp>
      <p:sp>
        <p:nvSpPr>
          <p:cNvPr id="202756" name="Slide Number Placeholder 3"/>
          <p:cNvSpPr>
            <a:spLocks noGrp="1"/>
          </p:cNvSpPr>
          <p:nvPr>
            <p:ph type="sldNum" sz="quarter" idx="5"/>
          </p:nvPr>
        </p:nvSpPr>
        <p:spPr>
          <a:noFill/>
        </p:spPr>
        <p:txBody>
          <a:bodyPr/>
          <a:lstStyle/>
          <a:p>
            <a:fld id="{5FB81A9D-B3D9-4B96-BDA8-7129007F04BE}"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440AD6EB-C990-4855-9C70-36A76D30E350}" type="slidenum">
              <a:rPr lang="en-US" smtClean="0"/>
              <a:pPr/>
              <a:t>26</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B9895E6-EB56-4D12-847F-17A279A9FA97}" type="slidenum">
              <a:rPr lang="en-US" smtClean="0"/>
              <a:pPr fontAlgn="base">
                <a:spcBef>
                  <a:spcPct val="0"/>
                </a:spcBef>
                <a:spcAft>
                  <a:spcPct val="0"/>
                </a:spcAft>
                <a:defRPr/>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7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200BA444-4392-4F29-8A65-E75CC3B2DC9E}"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03B4649-6947-4FC0-A2F3-E58C7665D19B}" type="slidenum">
              <a:rPr lang="en-US" smtClean="0"/>
              <a:pPr/>
              <a:t>3</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B3E454B5-FCBF-46FA-ACDE-FAF58A678B8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7418BCA-52E9-4F3D-9AAE-63D8BFD18CC1}" type="slidenum">
              <a:rPr lang="en-US" smtClean="0"/>
              <a:pPr>
                <a:defRPr/>
              </a:pPr>
              <a:t>31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B657FCE-4802-43A2-B82D-FEFEF2D8E8E6}" type="slidenum">
              <a:rPr lang="en-US" smtClean="0"/>
              <a:pPr/>
              <a:t>4</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0B6D1FD-F22F-44C4-AA31-F34CD0A64377}" type="slidenum">
              <a:rPr lang="en-US" smtClean="0"/>
              <a:pPr/>
              <a:t>5</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endParaRPr lang="en-US" smtClean="0"/>
          </a:p>
        </p:txBody>
      </p:sp>
      <p:sp>
        <p:nvSpPr>
          <p:cNvPr id="29700" name="Slide Number Placeholder 3"/>
          <p:cNvSpPr>
            <a:spLocks noGrp="1"/>
          </p:cNvSpPr>
          <p:nvPr>
            <p:ph type="sldNum" sz="quarter" idx="5"/>
          </p:nvPr>
        </p:nvSpPr>
        <p:spPr>
          <a:noFill/>
        </p:spPr>
        <p:txBody>
          <a:bodyPr/>
          <a:lstStyle/>
          <a:p>
            <a:fld id="{364F97FA-A979-4610-80E5-93841D48DCC4}"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p:spPr>
        <p:txBody>
          <a:bodyPr/>
          <a:lstStyle/>
          <a:p>
            <a:fld id="{A06AAE1D-9A97-437F-AE69-3750BB6DCAA2}" type="slidenum">
              <a:rPr lang="en-US" smtClean="0"/>
              <a:pPr/>
              <a:t>7</a:t>
            </a:fld>
            <a:endParaRPr lang="en-US" smtClean="0"/>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p:spPr>
        <p:txBody>
          <a:bodyPr/>
          <a:lstStyle/>
          <a:p>
            <a:r>
              <a:rPr lang="en-US" dirty="0" smtClean="0"/>
              <a:t>Now we’re back to the StreamStats</a:t>
            </a:r>
            <a:r>
              <a:rPr lang="en-US" baseline="0" dirty="0" smtClean="0"/>
              <a:t> home page.  Each state has a separate application that allows users to get information for ungaged sites.  These applications also allow users to get information for USGS stations, like what is available from the national station statistics application. Click on the State Applications link to get another page that allows you to select a state of interest.</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p:spPr>
        <p:txBody>
          <a:bodyPr/>
          <a:lstStyle/>
          <a:p>
            <a:fld id="{1A235972-5B1F-4471-B7E3-7239B4B9D2EB}" type="slidenum">
              <a:rPr lang="en-US" smtClean="0"/>
              <a:pPr/>
              <a:t>8</a:t>
            </a:fld>
            <a:endParaRPr lang="en-US" smtClean="0"/>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p:spPr>
        <p:txBody>
          <a:bodyPr/>
          <a:lstStyle/>
          <a:p>
            <a:r>
              <a:rPr lang="en-US" dirty="0" smtClean="0"/>
              <a:t>This is the State Applications page.  At the top, it provides a list box</a:t>
            </a:r>
            <a:r>
              <a:rPr lang="en-US" baseline="0" dirty="0" smtClean="0"/>
              <a:t> that allows you to select a state of interest.  (Click once to make an arrow point to and display the list).  Alternately, you can select a state by clicking on its location on the status map.  (Click again to make an arrow point to Massachusetts.)</a:t>
            </a: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p>
            <a:fld id="{809BAFC0-4237-411C-9646-EAD1742D5D9E}" type="slidenum">
              <a:rPr lang="en-US" smtClean="0"/>
              <a:pPr/>
              <a:t>9</a:t>
            </a:fld>
            <a:endParaRPr lang="en-US" smtClean="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r>
              <a:rPr lang="en-US" dirty="0" smtClean="0"/>
              <a:t>Click on the Interactive Map link to start the MA application.</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9" descr="Image of large USGS Identifier"/>
          <p:cNvPicPr>
            <a:picLocks noChangeAspect="1" noChangeArrowheads="1"/>
          </p:cNvPicPr>
          <p:nvPr/>
        </p:nvPicPr>
        <p:blipFill>
          <a:blip r:embed="rId3" cstate="print">
            <a:lum bright="100000"/>
          </a:blip>
          <a:srcRect/>
          <a:stretch>
            <a:fillRect/>
          </a:stretch>
        </p:blipFill>
        <p:spPr bwMode="black">
          <a:xfrm>
            <a:off x="838200" y="152400"/>
            <a:ext cx="2362200" cy="977900"/>
          </a:xfrm>
          <a:prstGeom prst="rect">
            <a:avLst/>
          </a:prstGeom>
          <a:noFill/>
          <a:ln w="9525">
            <a:noFill/>
            <a:miter lim="800000"/>
            <a:headEnd/>
            <a:tailEnd/>
          </a:ln>
        </p:spPr>
      </p:pic>
      <p:graphicFrame>
        <p:nvGraphicFramePr>
          <p:cNvPr id="5" name="Object 1032"/>
          <p:cNvGraphicFramePr>
            <a:graphicFrameLocks noChangeAspect="1"/>
          </p:cNvGraphicFramePr>
          <p:nvPr/>
        </p:nvGraphicFramePr>
        <p:xfrm>
          <a:off x="0" y="0"/>
          <a:ext cx="609600" cy="6858000"/>
        </p:xfrm>
        <a:graphic>
          <a:graphicData uri="http://schemas.openxmlformats.org/presentationml/2006/ole">
            <p:oleObj spid="_x0000_s177154" name="Photo Editor Photo" r:id="rId4" imgW="335167" imgH="5700254" progId="">
              <p:embed/>
            </p:oleObj>
          </a:graphicData>
        </a:graphic>
      </p:graphicFrame>
      <p:graphicFrame>
        <p:nvGraphicFramePr>
          <p:cNvPr id="6" name="Object 1033"/>
          <p:cNvGraphicFramePr>
            <a:graphicFrameLocks noChangeAspect="1"/>
          </p:cNvGraphicFramePr>
          <p:nvPr/>
        </p:nvGraphicFramePr>
        <p:xfrm>
          <a:off x="8534400" y="0"/>
          <a:ext cx="609600" cy="6858000"/>
        </p:xfrm>
        <a:graphic>
          <a:graphicData uri="http://schemas.openxmlformats.org/presentationml/2006/ole">
            <p:oleObj spid="_x0000_s177155" name="Photo Editor Photo" r:id="rId5" imgW="335167" imgH="5700254" progId="">
              <p:embed/>
            </p:oleObj>
          </a:graphicData>
        </a:graphic>
      </p:graphicFrame>
      <p:sp>
        <p:nvSpPr>
          <p:cNvPr id="17715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77155"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7" name="Rectangle 1028"/>
          <p:cNvSpPr>
            <a:spLocks noGrp="1" noChangeArrowheads="1"/>
          </p:cNvSpPr>
          <p:nvPr>
            <p:ph type="ftr" sz="quarter" idx="10"/>
          </p:nvPr>
        </p:nvSpPr>
        <p:spPr>
          <a:xfrm>
            <a:off x="3124200" y="6248400"/>
            <a:ext cx="2895600" cy="457200"/>
          </a:xfrm>
        </p:spPr>
        <p:txBody>
          <a:bodyPr/>
          <a:lstStyle>
            <a:lvl1pPr>
              <a:defRPr/>
            </a:lvl1pPr>
          </a:lstStyle>
          <a:p>
            <a:pPr>
              <a:defRPr/>
            </a:pPr>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06400"/>
            <a:ext cx="2057400" cy="60896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406400"/>
            <a:ext cx="6019800" cy="6089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406400"/>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85775" y="1695450"/>
            <a:ext cx="3986213"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695450"/>
            <a:ext cx="3986212"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7429500" y="6107113"/>
            <a:ext cx="1414463" cy="457200"/>
          </a:xfrm>
        </p:spPr>
        <p:txBody>
          <a:bodyPr/>
          <a:lstStyle>
            <a:lvl1pPr>
              <a:defRPr/>
            </a:lvl1pPr>
          </a:lstStyle>
          <a:p>
            <a:pPr>
              <a:defRPr/>
            </a:pPr>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5775" y="1695450"/>
            <a:ext cx="3986213"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4388" y="1695450"/>
            <a:ext cx="3986212"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99"/>
            </a:gs>
            <a:gs pos="50000">
              <a:srgbClr val="0000CC"/>
            </a:gs>
            <a:gs pos="100000">
              <a:srgbClr val="006699"/>
            </a:gs>
          </a:gsLst>
          <a:lin ang="5400000" scaled="1"/>
        </a:gradFill>
        <a:effectLst/>
      </p:bgPr>
    </p:bg>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bwMode="auto">
          <a:xfrm>
            <a:off x="381000" y="406400"/>
            <a:ext cx="8229600" cy="85725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1030" name="Rectangle 3"/>
          <p:cNvSpPr>
            <a:spLocks noGrp="1" noChangeArrowheads="1"/>
          </p:cNvSpPr>
          <p:nvPr>
            <p:ph type="body" idx="1"/>
          </p:nvPr>
        </p:nvSpPr>
        <p:spPr bwMode="auto">
          <a:xfrm>
            <a:off x="485775" y="1695450"/>
            <a:ext cx="8124825" cy="48006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6132" name="Line 4"/>
          <p:cNvSpPr>
            <a:spLocks noChangeShapeType="1"/>
          </p:cNvSpPr>
          <p:nvPr/>
        </p:nvSpPr>
        <p:spPr bwMode="auto">
          <a:xfrm>
            <a:off x="463550" y="1506538"/>
            <a:ext cx="8216900" cy="0"/>
          </a:xfrm>
          <a:prstGeom prst="line">
            <a:avLst/>
          </a:prstGeom>
          <a:noFill/>
          <a:ln w="12700">
            <a:solidFill>
              <a:srgbClr val="FFFF99"/>
            </a:solidFill>
            <a:round/>
            <a:headEnd/>
            <a:tailEnd/>
          </a:ln>
          <a:effectLst/>
        </p:spPr>
        <p:txBody>
          <a:bodyPr wrap="none" anchor="ctr"/>
          <a:lstStyle/>
          <a:p>
            <a:pPr algn="ctr" eaLnBrk="0" hangingPunct="0">
              <a:spcBef>
                <a:spcPct val="50000"/>
              </a:spcBef>
              <a:spcAft>
                <a:spcPct val="10000"/>
              </a:spcAft>
              <a:buClr>
                <a:srgbClr val="FAFD00"/>
              </a:buClr>
              <a:buFont typeface="Monotype Sorts" pitchFamily="2" charset="2"/>
              <a:buNone/>
              <a:defRPr/>
            </a:pPr>
            <a:endParaRPr lang="en-US"/>
          </a:p>
        </p:txBody>
      </p:sp>
      <p:sp>
        <p:nvSpPr>
          <p:cNvPr id="176134" name="Rectangle 6"/>
          <p:cNvSpPr>
            <a:spLocks noGrp="1" noChangeArrowheads="1"/>
          </p:cNvSpPr>
          <p:nvPr>
            <p:ph type="ftr" sz="quarter" idx="3"/>
          </p:nvPr>
        </p:nvSpPr>
        <p:spPr bwMode="auto">
          <a:xfrm>
            <a:off x="7429500" y="6107113"/>
            <a:ext cx="1414463" cy="4572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eaLnBrk="0" hangingPunct="0">
              <a:spcBef>
                <a:spcPct val="0"/>
              </a:spcBef>
              <a:spcAft>
                <a:spcPct val="0"/>
              </a:spcAft>
              <a:buClrTx/>
              <a:buFontTx/>
              <a:buNone/>
              <a:defRPr sz="1400" b="0">
                <a:latin typeface="Times New Roman" pitchFamily="18" charset="0"/>
              </a:defRPr>
            </a:lvl1pPr>
          </a:lstStyle>
          <a:p>
            <a:pPr>
              <a:defRPr/>
            </a:pPr>
            <a:endParaRPr lang="en-US"/>
          </a:p>
        </p:txBody>
      </p:sp>
      <p:graphicFrame>
        <p:nvGraphicFramePr>
          <p:cNvPr id="1026" name="Object 7"/>
          <p:cNvGraphicFramePr>
            <a:graphicFrameLocks noChangeAspect="1"/>
          </p:cNvGraphicFramePr>
          <p:nvPr/>
        </p:nvGraphicFramePr>
        <p:xfrm>
          <a:off x="0" y="6500813"/>
          <a:ext cx="9144000" cy="357187"/>
        </p:xfrm>
        <a:graphic>
          <a:graphicData uri="http://schemas.openxmlformats.org/presentationml/2006/ole">
            <p:oleObj spid="_x0000_s1026" name="Photo Editor Photo" r:id="rId15" imgW="7803556" imgH="304891" progId="">
              <p:embed/>
            </p:oleObj>
          </a:graphicData>
        </a:graphic>
      </p:graphicFrame>
      <p:graphicFrame>
        <p:nvGraphicFramePr>
          <p:cNvPr id="1027" name="Object 5"/>
          <p:cNvGraphicFramePr>
            <a:graphicFrameLocks noChangeAspect="1"/>
          </p:cNvGraphicFramePr>
          <p:nvPr/>
        </p:nvGraphicFramePr>
        <p:xfrm>
          <a:off x="0" y="6526990"/>
          <a:ext cx="1041400" cy="292100"/>
        </p:xfrm>
        <a:graphic>
          <a:graphicData uri="http://schemas.openxmlformats.org/presentationml/2006/ole">
            <p:oleObj spid="_x0000_s1027" name="CorelDRAW" r:id="rId16" imgW="2020680" imgH="585720" progId="">
              <p:embed/>
            </p:oleObj>
          </a:graphicData>
        </a:graphic>
      </p:graphicFrame>
    </p:spTree>
  </p:cSld>
  <p:clrMap bg1="lt1" tx1="dk1" bg2="lt2" tx2="dk2" accent1="accent1" accent2="accent2" accent3="accent3" accent4="accent4" accent5="accent5" accent6="accent6" hlink="hlink" folHlink="folHlink"/>
  <p:sldLayoutIdLst>
    <p:sldLayoutId id="2147483668"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 id="2147483667" r:id="rId12"/>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sz="4400" b="1">
          <a:solidFill>
            <a:srgbClr val="FAFD00"/>
          </a:solidFill>
          <a:latin typeface="+mj-lt"/>
          <a:ea typeface="+mj-ea"/>
          <a:cs typeface="+mj-cs"/>
        </a:defRPr>
      </a:lvl1pPr>
      <a:lvl2pPr algn="l" rtl="0" eaLnBrk="0" fontAlgn="base" hangingPunct="0">
        <a:spcBef>
          <a:spcPct val="0"/>
        </a:spcBef>
        <a:spcAft>
          <a:spcPct val="0"/>
        </a:spcAft>
        <a:defRPr sz="4400" b="1">
          <a:solidFill>
            <a:srgbClr val="FAFD00"/>
          </a:solidFill>
          <a:latin typeface="Arial Narrow" pitchFamily="34" charset="0"/>
        </a:defRPr>
      </a:lvl2pPr>
      <a:lvl3pPr algn="l" rtl="0" eaLnBrk="0" fontAlgn="base" hangingPunct="0">
        <a:spcBef>
          <a:spcPct val="0"/>
        </a:spcBef>
        <a:spcAft>
          <a:spcPct val="0"/>
        </a:spcAft>
        <a:defRPr sz="4400" b="1">
          <a:solidFill>
            <a:srgbClr val="FAFD00"/>
          </a:solidFill>
          <a:latin typeface="Arial Narrow" pitchFamily="34" charset="0"/>
        </a:defRPr>
      </a:lvl3pPr>
      <a:lvl4pPr algn="l" rtl="0" eaLnBrk="0" fontAlgn="base" hangingPunct="0">
        <a:spcBef>
          <a:spcPct val="0"/>
        </a:spcBef>
        <a:spcAft>
          <a:spcPct val="0"/>
        </a:spcAft>
        <a:defRPr sz="4400" b="1">
          <a:solidFill>
            <a:srgbClr val="FAFD00"/>
          </a:solidFill>
          <a:latin typeface="Arial Narrow" pitchFamily="34" charset="0"/>
        </a:defRPr>
      </a:lvl4pPr>
      <a:lvl5pPr algn="l" rtl="0" eaLnBrk="0" fontAlgn="base" hangingPunct="0">
        <a:spcBef>
          <a:spcPct val="0"/>
        </a:spcBef>
        <a:spcAft>
          <a:spcPct val="0"/>
        </a:spcAft>
        <a:defRPr sz="4400" b="1">
          <a:solidFill>
            <a:srgbClr val="FAFD00"/>
          </a:solidFill>
          <a:latin typeface="Arial Narrow" pitchFamily="34" charset="0"/>
        </a:defRPr>
      </a:lvl5pPr>
      <a:lvl6pPr marL="457200" algn="l" rtl="0" eaLnBrk="0" fontAlgn="base" hangingPunct="0">
        <a:spcBef>
          <a:spcPct val="0"/>
        </a:spcBef>
        <a:spcAft>
          <a:spcPct val="0"/>
        </a:spcAft>
        <a:defRPr sz="4400" b="1">
          <a:solidFill>
            <a:srgbClr val="FAFD00"/>
          </a:solidFill>
          <a:latin typeface="Arial Narrow" pitchFamily="34" charset="0"/>
        </a:defRPr>
      </a:lvl6pPr>
      <a:lvl7pPr marL="914400" algn="l" rtl="0" eaLnBrk="0" fontAlgn="base" hangingPunct="0">
        <a:spcBef>
          <a:spcPct val="0"/>
        </a:spcBef>
        <a:spcAft>
          <a:spcPct val="0"/>
        </a:spcAft>
        <a:defRPr sz="4400" b="1">
          <a:solidFill>
            <a:srgbClr val="FAFD00"/>
          </a:solidFill>
          <a:latin typeface="Arial Narrow" pitchFamily="34" charset="0"/>
        </a:defRPr>
      </a:lvl7pPr>
      <a:lvl8pPr marL="1371600" algn="l" rtl="0" eaLnBrk="0" fontAlgn="base" hangingPunct="0">
        <a:spcBef>
          <a:spcPct val="0"/>
        </a:spcBef>
        <a:spcAft>
          <a:spcPct val="0"/>
        </a:spcAft>
        <a:defRPr sz="4400" b="1">
          <a:solidFill>
            <a:srgbClr val="FAFD00"/>
          </a:solidFill>
          <a:latin typeface="Arial Narrow" pitchFamily="34" charset="0"/>
        </a:defRPr>
      </a:lvl8pPr>
      <a:lvl9pPr marL="1828800" algn="l" rtl="0" eaLnBrk="0" fontAlgn="base" hangingPunct="0">
        <a:spcBef>
          <a:spcPct val="0"/>
        </a:spcBef>
        <a:spcAft>
          <a:spcPct val="0"/>
        </a:spcAft>
        <a:defRPr sz="4400" b="1">
          <a:solidFill>
            <a:srgbClr val="FAFD00"/>
          </a:solidFill>
          <a:latin typeface="Arial Narrow" pitchFamily="34" charset="0"/>
        </a:defRPr>
      </a:lvl9pPr>
    </p:titleStyle>
    <p:bodyStyle>
      <a:lvl1pPr marL="342900" indent="-342900" algn="l" rtl="0" eaLnBrk="0" fontAlgn="base" hangingPunct="0">
        <a:spcBef>
          <a:spcPct val="10000"/>
        </a:spcBef>
        <a:spcAft>
          <a:spcPct val="10000"/>
        </a:spcAft>
        <a:buClr>
          <a:srgbClr val="FAFD00"/>
        </a:buClr>
        <a:buSzPct val="65000"/>
        <a:buFont typeface="Monotype Sorts" pitchFamily="2" charset="2"/>
        <a:buChar char="n"/>
        <a:defRPr sz="3200" b="1">
          <a:solidFill>
            <a:schemeClr val="bg1"/>
          </a:solidFill>
          <a:latin typeface="+mn-lt"/>
          <a:ea typeface="+mn-ea"/>
          <a:cs typeface="+mn-cs"/>
        </a:defRPr>
      </a:lvl1pPr>
      <a:lvl2pPr marL="742950" indent="-285750" algn="l" rtl="0" eaLnBrk="0" fontAlgn="base" hangingPunct="0">
        <a:spcBef>
          <a:spcPct val="10000"/>
        </a:spcBef>
        <a:spcAft>
          <a:spcPct val="10000"/>
        </a:spcAft>
        <a:buClr>
          <a:srgbClr val="FAFD00"/>
        </a:buClr>
        <a:buSzPct val="120000"/>
        <a:buChar char="•"/>
        <a:defRPr sz="2800" b="1">
          <a:solidFill>
            <a:srgbClr val="FFFF99"/>
          </a:solidFill>
          <a:latin typeface="+mn-lt"/>
        </a:defRPr>
      </a:lvl2pPr>
      <a:lvl3pPr marL="1143000" indent="-228600" algn="l" rtl="0" eaLnBrk="0" fontAlgn="base" hangingPunct="0">
        <a:spcBef>
          <a:spcPct val="10000"/>
        </a:spcBef>
        <a:spcAft>
          <a:spcPct val="10000"/>
        </a:spcAft>
        <a:buClr>
          <a:srgbClr val="FAFD00"/>
        </a:buClr>
        <a:buSzPct val="65000"/>
        <a:buFont typeface="Wingdings" pitchFamily="2" charset="2"/>
        <a:buChar char="Ø"/>
        <a:defRPr sz="2400" b="1">
          <a:solidFill>
            <a:schemeClr val="bg1"/>
          </a:solidFill>
          <a:latin typeface="+mn-lt"/>
        </a:defRPr>
      </a:lvl3pPr>
      <a:lvl4pPr marL="1600200" indent="-228600" algn="l" rtl="0" eaLnBrk="0" fontAlgn="base" hangingPunct="0">
        <a:spcBef>
          <a:spcPct val="10000"/>
        </a:spcBef>
        <a:spcAft>
          <a:spcPct val="10000"/>
        </a:spcAft>
        <a:buClr>
          <a:srgbClr val="FAFD00"/>
        </a:buClr>
        <a:buSzPct val="65000"/>
        <a:buFont typeface="Wingdings" pitchFamily="2" charset="2"/>
        <a:buChar char="q"/>
        <a:defRPr sz="2000" b="1">
          <a:solidFill>
            <a:schemeClr val="bg1"/>
          </a:solidFill>
          <a:latin typeface="+mn-lt"/>
        </a:defRPr>
      </a:lvl4pPr>
      <a:lvl5pPr marL="2057400" indent="-228600" algn="l" rtl="0" eaLnBrk="0" fontAlgn="base" hangingPunct="0">
        <a:spcBef>
          <a:spcPct val="10000"/>
        </a:spcBef>
        <a:spcAft>
          <a:spcPct val="10000"/>
        </a:spcAft>
        <a:buClr>
          <a:srgbClr val="FAFD00"/>
        </a:buClr>
        <a:buSzPct val="65000"/>
        <a:buFont typeface="Monotype Sorts" pitchFamily="2" charset="2"/>
        <a:buChar char="s"/>
        <a:defRPr sz="2000" b="1">
          <a:solidFill>
            <a:schemeClr val="bg1"/>
          </a:solidFill>
          <a:latin typeface="+mn-lt"/>
        </a:defRPr>
      </a:lvl5pPr>
      <a:lvl6pPr marL="2514600" indent="-228600" algn="l" rtl="0" eaLnBrk="0" fontAlgn="base" hangingPunct="0">
        <a:spcBef>
          <a:spcPct val="10000"/>
        </a:spcBef>
        <a:spcAft>
          <a:spcPct val="10000"/>
        </a:spcAft>
        <a:buClr>
          <a:srgbClr val="FAFD00"/>
        </a:buClr>
        <a:buSzPct val="65000"/>
        <a:buFont typeface="Monotype Sorts" pitchFamily="2" charset="2"/>
        <a:buChar char="s"/>
        <a:defRPr sz="2000" b="1">
          <a:solidFill>
            <a:schemeClr val="bg1"/>
          </a:solidFill>
          <a:latin typeface="+mn-lt"/>
        </a:defRPr>
      </a:lvl6pPr>
      <a:lvl7pPr marL="2971800" indent="-228600" algn="l" rtl="0" eaLnBrk="0" fontAlgn="base" hangingPunct="0">
        <a:spcBef>
          <a:spcPct val="10000"/>
        </a:spcBef>
        <a:spcAft>
          <a:spcPct val="10000"/>
        </a:spcAft>
        <a:buClr>
          <a:srgbClr val="FAFD00"/>
        </a:buClr>
        <a:buSzPct val="65000"/>
        <a:buFont typeface="Monotype Sorts" pitchFamily="2" charset="2"/>
        <a:buChar char="s"/>
        <a:defRPr sz="2000" b="1">
          <a:solidFill>
            <a:schemeClr val="bg1"/>
          </a:solidFill>
          <a:latin typeface="+mn-lt"/>
        </a:defRPr>
      </a:lvl7pPr>
      <a:lvl8pPr marL="3429000" indent="-228600" algn="l" rtl="0" eaLnBrk="0" fontAlgn="base" hangingPunct="0">
        <a:spcBef>
          <a:spcPct val="10000"/>
        </a:spcBef>
        <a:spcAft>
          <a:spcPct val="10000"/>
        </a:spcAft>
        <a:buClr>
          <a:srgbClr val="FAFD00"/>
        </a:buClr>
        <a:buSzPct val="65000"/>
        <a:buFont typeface="Monotype Sorts" pitchFamily="2" charset="2"/>
        <a:buChar char="s"/>
        <a:defRPr sz="2000" b="1">
          <a:solidFill>
            <a:schemeClr val="bg1"/>
          </a:solidFill>
          <a:latin typeface="+mn-lt"/>
        </a:defRPr>
      </a:lvl8pPr>
      <a:lvl9pPr marL="3886200" indent="-228600" algn="l" rtl="0" eaLnBrk="0" fontAlgn="base" hangingPunct="0">
        <a:spcBef>
          <a:spcPct val="10000"/>
        </a:spcBef>
        <a:spcAft>
          <a:spcPct val="10000"/>
        </a:spcAft>
        <a:buClr>
          <a:srgbClr val="FAFD00"/>
        </a:buClr>
        <a:buSzPct val="65000"/>
        <a:buFont typeface="Monotype Sorts" pitchFamily="2" charset="2"/>
        <a:buChar char="s"/>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kries@usgs.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treamstatsags.cr.usgs.gov/gisimg/Reports/GageFlowsReport52717_20095151268.ht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ncgc.nrcs.usda.gov/products/datasets/watershed/" TargetMode="External"/><Relationship Id="rId5" Type="http://schemas.openxmlformats.org/officeDocument/2006/relationships/hyperlink" Target="http://nhd.usgs.gov/" TargetMode="External"/><Relationship Id="rId4" Type="http://schemas.openxmlformats.org/officeDocument/2006/relationships/hyperlink" Target="http://ned.usgs.gov/"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8.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9.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0.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hyperlink" Target="http://streamstats.usgs.gov/"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1017270" y="1610436"/>
            <a:ext cx="7109460" cy="2014468"/>
          </a:xfrm>
          <a:prstGeom prst="rect">
            <a:avLst/>
          </a:prstGeom>
          <a:noFill/>
          <a:ln w="9525">
            <a:noFill/>
            <a:miter lim="800000"/>
            <a:headEnd/>
            <a:tailEnd/>
          </a:ln>
        </p:spPr>
        <p:txBody>
          <a:bodyPr/>
          <a:lstStyle/>
          <a:p>
            <a:pPr algn="ctr"/>
            <a:r>
              <a:rPr lang="en-US" sz="4400" dirty="0" smtClean="0">
                <a:solidFill>
                  <a:srgbClr val="FFFF00"/>
                </a:solidFill>
              </a:rPr>
              <a:t>The USGS StreamStats Web Application</a:t>
            </a:r>
          </a:p>
          <a:p>
            <a:pPr algn="ctr">
              <a:buClr>
                <a:schemeClr val="accent2"/>
              </a:buClr>
              <a:buSzPct val="80000"/>
            </a:pPr>
            <a:r>
              <a:rPr lang="en-US" sz="4800" i="1" dirty="0">
                <a:solidFill>
                  <a:srgbClr val="FFFF00"/>
                </a:solidFill>
              </a:rPr>
              <a:t/>
            </a:r>
            <a:br>
              <a:rPr lang="en-US" sz="4800" i="1" dirty="0">
                <a:solidFill>
                  <a:srgbClr val="FFFF00"/>
                </a:solidFill>
              </a:rPr>
            </a:br>
            <a:endParaRPr lang="en-US" sz="4800" i="1" dirty="0">
              <a:solidFill>
                <a:srgbClr val="FFFF00"/>
              </a:solidFill>
            </a:endParaRPr>
          </a:p>
        </p:txBody>
      </p:sp>
      <p:sp>
        <p:nvSpPr>
          <p:cNvPr id="4" name="TextBox 3"/>
          <p:cNvSpPr txBox="1"/>
          <p:nvPr/>
        </p:nvSpPr>
        <p:spPr>
          <a:xfrm>
            <a:off x="941696" y="3407279"/>
            <a:ext cx="7055367" cy="1384995"/>
          </a:xfrm>
          <a:prstGeom prst="rect">
            <a:avLst/>
          </a:prstGeom>
          <a:noFill/>
        </p:spPr>
        <p:txBody>
          <a:bodyPr wrap="square" rtlCol="0">
            <a:spAutoFit/>
          </a:bodyPr>
          <a:lstStyle/>
          <a:p>
            <a:pPr algn="ctr"/>
            <a:r>
              <a:rPr lang="en-US" sz="2800" dirty="0" smtClean="0">
                <a:solidFill>
                  <a:schemeClr val="bg1">
                    <a:lumMod val="95000"/>
                  </a:schemeClr>
                </a:solidFill>
              </a:rPr>
              <a:t>Arc Hydro River Meeting</a:t>
            </a:r>
          </a:p>
          <a:p>
            <a:pPr algn="ctr"/>
            <a:r>
              <a:rPr lang="en-US" sz="2800" dirty="0" smtClean="0">
                <a:solidFill>
                  <a:schemeClr val="bg1"/>
                </a:solidFill>
              </a:rPr>
              <a:t>December 1-3, 2010</a:t>
            </a:r>
            <a:r>
              <a:rPr lang="en-US" sz="2800" dirty="0" smtClean="0"/>
              <a:t/>
            </a:r>
            <a:br>
              <a:rPr lang="en-US" sz="2800" dirty="0" smtClean="0"/>
            </a:br>
            <a:r>
              <a:rPr lang="en-US" sz="2800" dirty="0" smtClean="0">
                <a:solidFill>
                  <a:schemeClr val="bg1"/>
                </a:solidFill>
              </a:rPr>
              <a:t>Austin, TX</a:t>
            </a:r>
            <a:endParaRPr lang="en-US" sz="2800" dirty="0">
              <a:solidFill>
                <a:schemeClr val="bg1"/>
              </a:solidFill>
            </a:endParaRPr>
          </a:p>
        </p:txBody>
      </p:sp>
      <p:sp>
        <p:nvSpPr>
          <p:cNvPr id="6" name="TextBox 5"/>
          <p:cNvSpPr txBox="1"/>
          <p:nvPr/>
        </p:nvSpPr>
        <p:spPr>
          <a:xfrm>
            <a:off x="3289300" y="5330630"/>
            <a:ext cx="2565400" cy="1169551"/>
          </a:xfrm>
          <a:prstGeom prst="rect">
            <a:avLst/>
          </a:prstGeom>
          <a:noFill/>
        </p:spPr>
        <p:txBody>
          <a:bodyPr wrap="square" rtlCol="0">
            <a:spAutoFit/>
          </a:bodyPr>
          <a:lstStyle/>
          <a:p>
            <a:pPr algn="ctr" eaLnBrk="0" hangingPunct="0">
              <a:spcBef>
                <a:spcPts val="300"/>
              </a:spcBef>
              <a:spcAft>
                <a:spcPts val="300"/>
              </a:spcAft>
            </a:pPr>
            <a:r>
              <a:rPr lang="en-US" sz="1400" dirty="0" err="1" smtClean="0">
                <a:solidFill>
                  <a:schemeClr val="bg1"/>
                </a:solidFill>
                <a:effectLst>
                  <a:outerShdw blurRad="38100" dist="38100" dir="2700000" algn="tl">
                    <a:srgbClr val="000000"/>
                  </a:outerShdw>
                </a:effectLst>
                <a:latin typeface="Arial" pitchFamily="34" charset="0"/>
              </a:rPr>
              <a:t>Kernell</a:t>
            </a:r>
            <a:r>
              <a:rPr lang="en-US" sz="1400" dirty="0" smtClean="0">
                <a:solidFill>
                  <a:schemeClr val="bg1"/>
                </a:solidFill>
                <a:effectLst>
                  <a:outerShdw blurRad="38100" dist="38100" dir="2700000" algn="tl">
                    <a:srgbClr val="000000"/>
                  </a:outerShdw>
                </a:effectLst>
                <a:latin typeface="Arial" pitchFamily="34" charset="0"/>
              </a:rPr>
              <a:t> </a:t>
            </a:r>
            <a:r>
              <a:rPr lang="en-US" sz="1400" dirty="0" err="1" smtClean="0">
                <a:solidFill>
                  <a:schemeClr val="bg1"/>
                </a:solidFill>
                <a:effectLst>
                  <a:outerShdw blurRad="38100" dist="38100" dir="2700000" algn="tl">
                    <a:srgbClr val="000000"/>
                  </a:outerShdw>
                </a:effectLst>
                <a:latin typeface="Arial" pitchFamily="34" charset="0"/>
              </a:rPr>
              <a:t>Ries</a:t>
            </a:r>
            <a:r>
              <a:rPr lang="en-US" sz="1400" dirty="0" smtClean="0">
                <a:solidFill>
                  <a:schemeClr val="bg1"/>
                </a:solidFill>
                <a:effectLst>
                  <a:outerShdw blurRad="38100" dist="38100" dir="2700000" algn="tl">
                    <a:srgbClr val="000000"/>
                  </a:outerShdw>
                </a:effectLst>
                <a:latin typeface="Arial" pitchFamily="34" charset="0"/>
              </a:rPr>
              <a:t/>
            </a:r>
            <a:br>
              <a:rPr lang="en-US" sz="1400" dirty="0" smtClean="0">
                <a:solidFill>
                  <a:schemeClr val="bg1"/>
                </a:solidFill>
                <a:effectLst>
                  <a:outerShdw blurRad="38100" dist="38100" dir="2700000" algn="tl">
                    <a:srgbClr val="000000"/>
                  </a:outerShdw>
                </a:effectLst>
                <a:latin typeface="Arial" pitchFamily="34" charset="0"/>
              </a:rPr>
            </a:br>
            <a:r>
              <a:rPr lang="en-US" sz="1400" dirty="0" smtClean="0">
                <a:solidFill>
                  <a:schemeClr val="bg1"/>
                </a:solidFill>
                <a:effectLst>
                  <a:outerShdw blurRad="38100" dist="38100" dir="2700000" algn="tl">
                    <a:srgbClr val="000000"/>
                  </a:outerShdw>
                </a:effectLst>
                <a:latin typeface="Arial" pitchFamily="34" charset="0"/>
              </a:rPr>
              <a:t>U.S. Geological Survey</a:t>
            </a:r>
            <a:br>
              <a:rPr lang="en-US" sz="1400" dirty="0" smtClean="0">
                <a:solidFill>
                  <a:schemeClr val="bg1"/>
                </a:solidFill>
                <a:effectLst>
                  <a:outerShdw blurRad="38100" dist="38100" dir="2700000" algn="tl">
                    <a:srgbClr val="000000"/>
                  </a:outerShdw>
                </a:effectLst>
                <a:latin typeface="Arial" pitchFamily="34" charset="0"/>
              </a:rPr>
            </a:br>
            <a:r>
              <a:rPr lang="en-US" sz="1400" dirty="0" smtClean="0">
                <a:solidFill>
                  <a:schemeClr val="bg1"/>
                </a:solidFill>
                <a:effectLst>
                  <a:outerShdw blurRad="38100" dist="38100" dir="2700000" algn="tl">
                    <a:srgbClr val="000000"/>
                  </a:outerShdw>
                </a:effectLst>
                <a:latin typeface="Arial" pitchFamily="34" charset="0"/>
              </a:rPr>
              <a:t>Office of Surface Water</a:t>
            </a:r>
            <a:br>
              <a:rPr lang="en-US" sz="1400" dirty="0" smtClean="0">
                <a:solidFill>
                  <a:schemeClr val="bg1"/>
                </a:solidFill>
                <a:effectLst>
                  <a:outerShdw blurRad="38100" dist="38100" dir="2700000" algn="tl">
                    <a:srgbClr val="000000"/>
                  </a:outerShdw>
                </a:effectLst>
                <a:latin typeface="Arial" pitchFamily="34" charset="0"/>
              </a:rPr>
            </a:br>
            <a:r>
              <a:rPr lang="en-US" sz="1400" dirty="0" smtClean="0">
                <a:solidFill>
                  <a:schemeClr val="bg1"/>
                </a:solidFill>
                <a:effectLst>
                  <a:outerShdw blurRad="38100" dist="38100" dir="2700000" algn="tl">
                    <a:srgbClr val="000000"/>
                  </a:outerShdw>
                </a:effectLst>
                <a:latin typeface="Arial" pitchFamily="34" charset="0"/>
              </a:rPr>
              <a:t>Baltimore, MD</a:t>
            </a:r>
            <a:br>
              <a:rPr lang="en-US" sz="1400" dirty="0" smtClean="0">
                <a:solidFill>
                  <a:schemeClr val="bg1"/>
                </a:solidFill>
                <a:effectLst>
                  <a:outerShdw blurRad="38100" dist="38100" dir="2700000" algn="tl">
                    <a:srgbClr val="000000"/>
                  </a:outerShdw>
                </a:effectLst>
                <a:latin typeface="Arial" pitchFamily="34" charset="0"/>
              </a:rPr>
            </a:br>
            <a:r>
              <a:rPr lang="en-US" sz="1400" dirty="0" smtClean="0">
                <a:solidFill>
                  <a:schemeClr val="bg1"/>
                </a:solidFill>
                <a:effectLst>
                  <a:outerShdw blurRad="38100" dist="38100" dir="2700000" algn="tl">
                    <a:srgbClr val="000000"/>
                  </a:outerShdw>
                </a:effectLst>
                <a:latin typeface="Arial" pitchFamily="34" charset="0"/>
                <a:hlinkClick r:id="rId3"/>
              </a:rPr>
              <a:t>kries@usgs.gov</a:t>
            </a:r>
            <a:endParaRPr lang="en-US" sz="1400" dirty="0">
              <a:solidFill>
                <a:schemeClr val="bg1"/>
              </a:solidFill>
              <a:effectLst>
                <a:outerShdw blurRad="38100" dist="38100" dir="2700000" algn="tl">
                  <a:srgbClr val="000000"/>
                </a:outerShdw>
              </a:effectLst>
              <a:latin typeface="Arial" pitchFamily="34" charset="0"/>
            </a:endParaRP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1" name="Picture 3"/>
          <p:cNvPicPr>
            <a:picLocks noChangeAspect="1" noChangeArrowheads="1"/>
          </p:cNvPicPr>
          <p:nvPr/>
        </p:nvPicPr>
        <p:blipFill>
          <a:blip r:embed="rId4" cstate="print"/>
          <a:srcRect/>
          <a:stretch>
            <a:fillRect/>
          </a:stretch>
        </p:blipFill>
        <p:spPr bwMode="auto">
          <a:xfrm>
            <a:off x="960120" y="1689564"/>
            <a:ext cx="7223760" cy="516843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User Interface with Streamgages</a:t>
            </a:r>
            <a:endParaRPr lang="en-US" dirty="0"/>
          </a:p>
        </p:txBody>
      </p:sp>
      <p:sp>
        <p:nvSpPr>
          <p:cNvPr id="7" name="AutoShape 8"/>
          <p:cNvSpPr>
            <a:spLocks noChangeAspect="1" noChangeArrowheads="1"/>
          </p:cNvSpPr>
          <p:nvPr/>
        </p:nvSpPr>
        <p:spPr bwMode="auto">
          <a:xfrm>
            <a:off x="1196284" y="3493010"/>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247812" name="Picture 4"/>
          <p:cNvPicPr>
            <a:picLocks noChangeAspect="1" noChangeArrowheads="1"/>
          </p:cNvPicPr>
          <p:nvPr/>
        </p:nvPicPr>
        <p:blipFill>
          <a:blip r:embed="rId5" cstate="print"/>
          <a:srcRect/>
          <a:stretch>
            <a:fillRect/>
          </a:stretch>
        </p:blipFill>
        <p:spPr bwMode="auto">
          <a:xfrm>
            <a:off x="960120" y="1689564"/>
            <a:ext cx="7223760" cy="5168436"/>
          </a:xfrm>
          <a:prstGeom prst="rect">
            <a:avLst/>
          </a:prstGeom>
          <a:noFill/>
          <a:ln w="9525">
            <a:noFill/>
            <a:miter lim="800000"/>
            <a:headEnd/>
            <a:tailEnd/>
          </a:ln>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par>
                          <p:cTn id="9" fill="hold">
                            <p:stCondLst>
                              <p:cond delay="500"/>
                            </p:stCondLst>
                            <p:childTnLst>
                              <p:par>
                                <p:cTn id="10" presetID="1" presetClass="entr" presetSubtype="0" fill="hold" nodeType="afterEffect">
                                  <p:stCondLst>
                                    <p:cond delay="200"/>
                                  </p:stCondLst>
                                  <p:childTnLst>
                                    <p:set>
                                      <p:cBhvr>
                                        <p:cTn id="11" dur="1" fill="hold">
                                          <p:stCondLst>
                                            <p:cond delay="0"/>
                                          </p:stCondLst>
                                        </p:cTn>
                                        <p:tgtEl>
                                          <p:spTgt spid="2478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 Information for Streamgage</a:t>
            </a:r>
            <a:endParaRPr lang="en-US" dirty="0"/>
          </a:p>
        </p:txBody>
      </p:sp>
      <p:pic>
        <p:nvPicPr>
          <p:cNvPr id="181250" name="Picture 2"/>
          <p:cNvPicPr>
            <a:picLocks noChangeAspect="1" noChangeArrowheads="1"/>
          </p:cNvPicPr>
          <p:nvPr/>
        </p:nvPicPr>
        <p:blipFill>
          <a:blip r:embed="rId3" cstate="print"/>
          <a:srcRect/>
          <a:stretch>
            <a:fillRect/>
          </a:stretch>
        </p:blipFill>
        <p:spPr bwMode="auto">
          <a:xfrm>
            <a:off x="1004087" y="1691640"/>
            <a:ext cx="7135826" cy="5166360"/>
          </a:xfrm>
          <a:prstGeom prst="rect">
            <a:avLst/>
          </a:prstGeom>
          <a:noFill/>
          <a:ln w="9525">
            <a:noFill/>
            <a:miter lim="800000"/>
            <a:headEnd/>
            <a:tailEnd/>
          </a:ln>
        </p:spPr>
      </p:pic>
      <p:sp>
        <p:nvSpPr>
          <p:cNvPr id="4" name="AutoShape 8"/>
          <p:cNvSpPr>
            <a:spLocks noChangeAspect="1" noChangeArrowheads="1"/>
          </p:cNvSpPr>
          <p:nvPr/>
        </p:nvSpPr>
        <p:spPr bwMode="auto">
          <a:xfrm>
            <a:off x="4366947" y="3730902"/>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1" name="Picture 3"/>
          <p:cNvPicPr>
            <a:picLocks noChangeAspect="1" noChangeArrowheads="1"/>
          </p:cNvPicPr>
          <p:nvPr/>
        </p:nvPicPr>
        <p:blipFill>
          <a:blip r:embed="rId4" cstate="print"/>
          <a:srcRect/>
          <a:stretch>
            <a:fillRect/>
          </a:stretch>
        </p:blipFill>
        <p:spPr bwMode="auto">
          <a:xfrm>
            <a:off x="1846258" y="970156"/>
            <a:ext cx="5451485" cy="5669280"/>
          </a:xfrm>
          <a:prstGeom prst="rect">
            <a:avLst/>
          </a:prstGeom>
          <a:noFill/>
          <a:ln w="9525">
            <a:noFill/>
            <a:miter lim="800000"/>
            <a:headEnd/>
            <a:tailEnd/>
          </a:ln>
        </p:spPr>
      </p:pic>
      <p:sp>
        <p:nvSpPr>
          <p:cNvPr id="6" name="AutoShape 8"/>
          <p:cNvSpPr>
            <a:spLocks noChangeAspect="1" noChangeArrowheads="1"/>
          </p:cNvSpPr>
          <p:nvPr/>
        </p:nvSpPr>
        <p:spPr bwMode="auto">
          <a:xfrm>
            <a:off x="6853669" y="6306834"/>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2" name="Picture 4"/>
          <p:cNvPicPr>
            <a:picLocks noChangeAspect="1" noChangeArrowheads="1"/>
          </p:cNvPicPr>
          <p:nvPr/>
        </p:nvPicPr>
        <p:blipFill>
          <a:blip r:embed="rId5" cstate="print"/>
          <a:srcRect/>
          <a:stretch>
            <a:fillRect/>
          </a:stretch>
        </p:blipFill>
        <p:spPr bwMode="auto">
          <a:xfrm>
            <a:off x="1846258" y="970155"/>
            <a:ext cx="5451485" cy="5669280"/>
          </a:xfrm>
          <a:prstGeom prst="rect">
            <a:avLst/>
          </a:prstGeom>
          <a:noFill/>
          <a:ln w="9525">
            <a:noFill/>
            <a:miter lim="800000"/>
            <a:headEnd/>
            <a:tailEnd/>
          </a:ln>
        </p:spPr>
      </p:pic>
      <p:sp>
        <p:nvSpPr>
          <p:cNvPr id="7" name="AutoShape 8"/>
          <p:cNvSpPr>
            <a:spLocks noChangeAspect="1" noChangeArrowheads="1"/>
          </p:cNvSpPr>
          <p:nvPr/>
        </p:nvSpPr>
        <p:spPr bwMode="auto">
          <a:xfrm>
            <a:off x="6872255" y="6269663"/>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3" name="Picture 5"/>
          <p:cNvPicPr>
            <a:picLocks noChangeAspect="1" noChangeArrowheads="1"/>
          </p:cNvPicPr>
          <p:nvPr/>
        </p:nvPicPr>
        <p:blipFill>
          <a:blip r:embed="rId6" cstate="print"/>
          <a:srcRect/>
          <a:stretch>
            <a:fillRect/>
          </a:stretch>
        </p:blipFill>
        <p:spPr bwMode="auto">
          <a:xfrm>
            <a:off x="1846258" y="966090"/>
            <a:ext cx="5451484" cy="5669280"/>
          </a:xfrm>
          <a:prstGeom prst="rect">
            <a:avLst/>
          </a:prstGeom>
          <a:noFill/>
          <a:ln w="9525">
            <a:noFill/>
            <a:miter lim="800000"/>
            <a:headEnd/>
            <a:tailEnd/>
          </a:ln>
        </p:spPr>
      </p:pic>
      <p:sp>
        <p:nvSpPr>
          <p:cNvPr id="8" name="AutoShape 8"/>
          <p:cNvSpPr>
            <a:spLocks noChangeAspect="1" noChangeArrowheads="1"/>
          </p:cNvSpPr>
          <p:nvPr/>
        </p:nvSpPr>
        <p:spPr bwMode="auto">
          <a:xfrm>
            <a:off x="6879689" y="6277095"/>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4" name="Picture 6"/>
          <p:cNvPicPr>
            <a:picLocks noChangeAspect="1" noChangeArrowheads="1"/>
          </p:cNvPicPr>
          <p:nvPr/>
        </p:nvPicPr>
        <p:blipFill>
          <a:blip r:embed="rId7" cstate="print"/>
          <a:srcRect/>
          <a:stretch>
            <a:fillRect/>
          </a:stretch>
        </p:blipFill>
        <p:spPr bwMode="auto">
          <a:xfrm>
            <a:off x="1846258" y="966090"/>
            <a:ext cx="5451484" cy="5669280"/>
          </a:xfrm>
          <a:prstGeom prst="rect">
            <a:avLst/>
          </a:prstGeom>
          <a:noFill/>
          <a:ln w="9525">
            <a:noFill/>
            <a:miter lim="800000"/>
            <a:headEnd/>
            <a:tailEnd/>
          </a:ln>
        </p:spPr>
      </p:pic>
      <p:sp>
        <p:nvSpPr>
          <p:cNvPr id="9" name="AutoShape 8"/>
          <p:cNvSpPr>
            <a:spLocks noChangeAspect="1" noChangeArrowheads="1"/>
          </p:cNvSpPr>
          <p:nvPr/>
        </p:nvSpPr>
        <p:spPr bwMode="auto">
          <a:xfrm>
            <a:off x="6887123" y="6295683"/>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5" name="Picture 7"/>
          <p:cNvPicPr>
            <a:picLocks noChangeAspect="1" noChangeArrowheads="1"/>
          </p:cNvPicPr>
          <p:nvPr/>
        </p:nvPicPr>
        <p:blipFill>
          <a:blip r:embed="rId8" cstate="print"/>
          <a:srcRect/>
          <a:stretch>
            <a:fillRect/>
          </a:stretch>
        </p:blipFill>
        <p:spPr bwMode="auto">
          <a:xfrm>
            <a:off x="1846258" y="966090"/>
            <a:ext cx="5451484" cy="5669280"/>
          </a:xfrm>
          <a:prstGeom prst="rect">
            <a:avLst/>
          </a:prstGeom>
          <a:noFill/>
          <a:ln w="9525">
            <a:noFill/>
            <a:miter lim="800000"/>
            <a:headEnd/>
            <a:tailEnd/>
          </a:ln>
        </p:spPr>
      </p:pic>
      <p:sp>
        <p:nvSpPr>
          <p:cNvPr id="13" name="AutoShape 8"/>
          <p:cNvSpPr>
            <a:spLocks noChangeAspect="1" noChangeArrowheads="1"/>
          </p:cNvSpPr>
          <p:nvPr/>
        </p:nvSpPr>
        <p:spPr bwMode="auto">
          <a:xfrm>
            <a:off x="6861103" y="6269664"/>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6" name="Picture 8"/>
          <p:cNvPicPr>
            <a:picLocks noChangeAspect="1" noChangeArrowheads="1"/>
          </p:cNvPicPr>
          <p:nvPr/>
        </p:nvPicPr>
        <p:blipFill>
          <a:blip r:embed="rId9" cstate="print"/>
          <a:srcRect/>
          <a:stretch>
            <a:fillRect/>
          </a:stretch>
        </p:blipFill>
        <p:spPr bwMode="auto">
          <a:xfrm>
            <a:off x="1846258" y="966090"/>
            <a:ext cx="5451484" cy="5669280"/>
          </a:xfrm>
          <a:prstGeom prst="rect">
            <a:avLst/>
          </a:prstGeom>
          <a:noFill/>
          <a:ln w="9525">
            <a:noFill/>
            <a:miter lim="800000"/>
            <a:headEnd/>
            <a:tailEnd/>
          </a:ln>
        </p:spPr>
      </p:pic>
      <p:sp>
        <p:nvSpPr>
          <p:cNvPr id="15" name="AutoShape 8"/>
          <p:cNvSpPr>
            <a:spLocks noChangeAspect="1" noChangeArrowheads="1"/>
          </p:cNvSpPr>
          <p:nvPr/>
        </p:nvSpPr>
        <p:spPr bwMode="auto">
          <a:xfrm>
            <a:off x="6879689" y="1337107"/>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7" name="Picture 9"/>
          <p:cNvPicPr>
            <a:picLocks noChangeAspect="1" noChangeArrowheads="1"/>
          </p:cNvPicPr>
          <p:nvPr/>
        </p:nvPicPr>
        <p:blipFill>
          <a:blip r:embed="rId4" cstate="print"/>
          <a:srcRect/>
          <a:stretch>
            <a:fillRect/>
          </a:stretch>
        </p:blipFill>
        <p:spPr bwMode="auto">
          <a:xfrm>
            <a:off x="1846258" y="966090"/>
            <a:ext cx="5451484" cy="5669280"/>
          </a:xfrm>
          <a:prstGeom prst="rect">
            <a:avLst/>
          </a:prstGeom>
          <a:noFill/>
          <a:ln w="9525">
            <a:noFill/>
            <a:miter lim="800000"/>
            <a:headEnd/>
            <a:tailEnd/>
          </a:ln>
        </p:spPr>
      </p:pic>
      <p:sp>
        <p:nvSpPr>
          <p:cNvPr id="17" name="AutoShape 8"/>
          <p:cNvSpPr>
            <a:spLocks noChangeAspect="1" noChangeArrowheads="1"/>
          </p:cNvSpPr>
          <p:nvPr/>
        </p:nvSpPr>
        <p:spPr bwMode="auto">
          <a:xfrm>
            <a:off x="4110469" y="2916863"/>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8" name="Picture 10"/>
          <p:cNvPicPr>
            <a:picLocks noChangeAspect="1" noChangeArrowheads="1"/>
          </p:cNvPicPr>
          <p:nvPr/>
        </p:nvPicPr>
        <p:blipFill>
          <a:blip r:embed="rId10" cstate="print"/>
          <a:srcRect/>
          <a:stretch>
            <a:fillRect/>
          </a:stretch>
        </p:blipFill>
        <p:spPr bwMode="auto">
          <a:xfrm>
            <a:off x="1501116" y="639452"/>
            <a:ext cx="6086000" cy="585216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1500"/>
                                  </p:stCondLst>
                                  <p:childTnLst>
                                    <p:set>
                                      <p:cBhvr>
                                        <p:cTn id="11" dur="1" fill="hold">
                                          <p:stCondLst>
                                            <p:cond delay="0"/>
                                          </p:stCondLst>
                                        </p:cTn>
                                        <p:tgtEl>
                                          <p:spTgt spid="1812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812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8125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0-#ppt_w/2"/>
                                          </p:val>
                                        </p:tav>
                                        <p:tav tm="100000">
                                          <p:val>
                                            <p:strVal val="#ppt_x"/>
                                          </p:val>
                                        </p:tav>
                                      </p:tavLst>
                                    </p:anim>
                                    <p:anim calcmode="lin" valueType="num">
                                      <p:cBhvr additive="base">
                                        <p:cTn id="35" dur="500" fill="hold"/>
                                        <p:tgtEl>
                                          <p:spTgt spid="8"/>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812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 presetClass="entr" presetSubtype="0" fill="hold" nodeType="afterEffect">
                                  <p:stCondLst>
                                    <p:cond delay="0"/>
                                  </p:stCondLst>
                                  <p:childTnLst>
                                    <p:set>
                                      <p:cBhvr>
                                        <p:cTn id="47" dur="1" fill="hold">
                                          <p:stCondLst>
                                            <p:cond delay="0"/>
                                          </p:stCondLst>
                                        </p:cTn>
                                        <p:tgtEl>
                                          <p:spTgt spid="18125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0-#ppt_w/2"/>
                                          </p:val>
                                        </p:tav>
                                        <p:tav tm="100000">
                                          <p:val>
                                            <p:strVal val="#ppt_x"/>
                                          </p:val>
                                        </p:tav>
                                      </p:tavLst>
                                    </p:anim>
                                    <p:anim calcmode="lin" valueType="num">
                                      <p:cBhvr additive="base">
                                        <p:cTn id="53" dur="500" fill="hold"/>
                                        <p:tgtEl>
                                          <p:spTgt spid="13"/>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1" presetClass="entr" presetSubtype="0" fill="hold" nodeType="afterEffect">
                                  <p:stCondLst>
                                    <p:cond delay="0"/>
                                  </p:stCondLst>
                                  <p:childTnLst>
                                    <p:set>
                                      <p:cBhvr>
                                        <p:cTn id="56" dur="1" fill="hold">
                                          <p:stCondLst>
                                            <p:cond delay="0"/>
                                          </p:stCondLst>
                                        </p:cTn>
                                        <p:tgtEl>
                                          <p:spTgt spid="1812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0-#ppt_w/2"/>
                                          </p:val>
                                        </p:tav>
                                        <p:tav tm="100000">
                                          <p:val>
                                            <p:strVal val="#ppt_x"/>
                                          </p:val>
                                        </p:tav>
                                      </p:tavLst>
                                    </p:anim>
                                    <p:anim calcmode="lin" valueType="num">
                                      <p:cBhvr additive="base">
                                        <p:cTn id="62" dur="500" fill="hold"/>
                                        <p:tgtEl>
                                          <p:spTgt spid="15"/>
                                        </p:tgtEl>
                                        <p:attrNameLst>
                                          <p:attrName>ppt_y</p:attrName>
                                        </p:attrNameLst>
                                      </p:cBhvr>
                                      <p:tavLst>
                                        <p:tav tm="0">
                                          <p:val>
                                            <p:strVal val="#ppt_y"/>
                                          </p:val>
                                        </p:tav>
                                        <p:tav tm="100000">
                                          <p:val>
                                            <p:strVal val="#ppt_y"/>
                                          </p:val>
                                        </p:tav>
                                      </p:tavLst>
                                    </p:anim>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8125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additive="base">
                                        <p:cTn id="70" dur="500" fill="hold"/>
                                        <p:tgtEl>
                                          <p:spTgt spid="17"/>
                                        </p:tgtEl>
                                        <p:attrNameLst>
                                          <p:attrName>ppt_x</p:attrName>
                                        </p:attrNameLst>
                                      </p:cBhvr>
                                      <p:tavLst>
                                        <p:tav tm="0">
                                          <p:val>
                                            <p:strVal val="0-#ppt_w/2"/>
                                          </p:val>
                                        </p:tav>
                                        <p:tav tm="100000">
                                          <p:val>
                                            <p:strVal val="#ppt_x"/>
                                          </p:val>
                                        </p:tav>
                                      </p:tavLst>
                                    </p:anim>
                                    <p:anim calcmode="lin" valueType="num">
                                      <p:cBhvr additive="base">
                                        <p:cTn id="71" dur="500" fill="hold"/>
                                        <p:tgtEl>
                                          <p:spTgt spid="17"/>
                                        </p:tgtEl>
                                        <p:attrNameLst>
                                          <p:attrName>ppt_y</p:attrName>
                                        </p:attrNameLst>
                                      </p:cBhvr>
                                      <p:tavLst>
                                        <p:tav tm="0">
                                          <p:val>
                                            <p:strVal val="#ppt_y"/>
                                          </p:val>
                                        </p:tav>
                                        <p:tav tm="100000">
                                          <p:val>
                                            <p:strVal val="#ppt_y"/>
                                          </p:val>
                                        </p:tav>
                                      </p:tavLst>
                                    </p:anim>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18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5"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4" cstate="print"/>
          <a:srcRect/>
          <a:stretch>
            <a:fillRect/>
          </a:stretch>
        </p:blipFill>
        <p:spPr bwMode="auto">
          <a:xfrm>
            <a:off x="955518" y="1490472"/>
            <a:ext cx="7232964" cy="5367528"/>
          </a:xfrm>
          <a:prstGeom prst="rect">
            <a:avLst/>
          </a:prstGeom>
          <a:noFill/>
          <a:ln w="9525">
            <a:noFill/>
            <a:miter lim="800000"/>
            <a:headEnd/>
            <a:tailEnd/>
          </a:ln>
        </p:spPr>
      </p:pic>
      <p:sp>
        <p:nvSpPr>
          <p:cNvPr id="113666" name="Rectangle 2"/>
          <p:cNvSpPr>
            <a:spLocks noGrp="1" noChangeArrowheads="1"/>
          </p:cNvSpPr>
          <p:nvPr>
            <p:ph type="title"/>
          </p:nvPr>
        </p:nvSpPr>
        <p:spPr/>
        <p:txBody>
          <a:bodyPr/>
          <a:lstStyle/>
          <a:p>
            <a:r>
              <a:rPr lang="en-US" smtClean="0"/>
              <a:t>Select Ungaged Site</a:t>
            </a:r>
          </a:p>
        </p:txBody>
      </p:sp>
      <p:sp>
        <p:nvSpPr>
          <p:cNvPr id="706565" name="AutoShape 5"/>
          <p:cNvSpPr>
            <a:spLocks noChangeAspect="1" noChangeArrowheads="1"/>
          </p:cNvSpPr>
          <p:nvPr/>
        </p:nvSpPr>
        <p:spPr bwMode="auto">
          <a:xfrm>
            <a:off x="5009016" y="4274044"/>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sp>
        <p:nvSpPr>
          <p:cNvPr id="706566" name="AutoShape 6"/>
          <p:cNvSpPr>
            <a:spLocks noChangeAspect="1" noChangeArrowheads="1"/>
          </p:cNvSpPr>
          <p:nvPr/>
        </p:nvSpPr>
        <p:spPr bwMode="auto">
          <a:xfrm>
            <a:off x="3313750" y="2196275"/>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grpSp>
        <p:nvGrpSpPr>
          <p:cNvPr id="2" name="Group 10"/>
          <p:cNvGrpSpPr>
            <a:grpSpLocks/>
          </p:cNvGrpSpPr>
          <p:nvPr/>
        </p:nvGrpSpPr>
        <p:grpSpPr bwMode="auto">
          <a:xfrm>
            <a:off x="5784809" y="634815"/>
            <a:ext cx="2562225" cy="1614487"/>
            <a:chOff x="4018" y="355"/>
            <a:chExt cx="1614" cy="1017"/>
          </a:xfrm>
        </p:grpSpPr>
        <p:sp>
          <p:nvSpPr>
            <p:cNvPr id="113673" name="Text Box 8"/>
            <p:cNvSpPr txBox="1">
              <a:spLocks noChangeArrowheads="1"/>
            </p:cNvSpPr>
            <p:nvPr/>
          </p:nvSpPr>
          <p:spPr bwMode="auto">
            <a:xfrm>
              <a:off x="4046" y="355"/>
              <a:ext cx="1586" cy="518"/>
            </a:xfrm>
            <a:prstGeom prst="rect">
              <a:avLst/>
            </a:prstGeom>
            <a:noFill/>
            <a:ln w="38100" algn="ctr">
              <a:noFill/>
              <a:miter lim="800000"/>
              <a:headEnd/>
              <a:tailEnd/>
            </a:ln>
          </p:spPr>
          <p:txBody>
            <a:bodyPr>
              <a:spAutoFit/>
            </a:bodyPr>
            <a:lstStyle/>
            <a:p>
              <a:pPr algn="ctr" eaLnBrk="0" hangingPunct="0">
                <a:spcBef>
                  <a:spcPct val="50000"/>
                </a:spcBef>
                <a:spcAft>
                  <a:spcPct val="10000"/>
                </a:spcAft>
                <a:buClr>
                  <a:srgbClr val="FAFD00"/>
                </a:buClr>
                <a:buFont typeface="Monotype Sorts" pitchFamily="2" charset="2"/>
                <a:buNone/>
              </a:pPr>
              <a:r>
                <a:rPr lang="en-US">
                  <a:solidFill>
                    <a:srgbClr val="FFFF00"/>
                  </a:solidFill>
                </a:rPr>
                <a:t>Note: Scale must be at least 1:24,000</a:t>
              </a:r>
            </a:p>
          </p:txBody>
        </p:sp>
        <p:sp>
          <p:nvSpPr>
            <p:cNvPr id="113674" name="Line 9"/>
            <p:cNvSpPr>
              <a:spLocks noChangeShapeType="1"/>
            </p:cNvSpPr>
            <p:nvPr/>
          </p:nvSpPr>
          <p:spPr bwMode="auto">
            <a:xfrm flipH="1">
              <a:off x="4018" y="860"/>
              <a:ext cx="732" cy="512"/>
            </a:xfrm>
            <a:prstGeom prst="line">
              <a:avLst/>
            </a:prstGeom>
            <a:noFill/>
            <a:ln w="38100">
              <a:solidFill>
                <a:srgbClr val="FFFF00"/>
              </a:solidFill>
              <a:round/>
              <a:headEnd/>
              <a:tailEnd type="triangle" w="med" len="med"/>
            </a:ln>
          </p:spPr>
          <p:txBody>
            <a:bodyPr anchor="ctr">
              <a:spAutoFit/>
            </a:bodyPr>
            <a:lstStyle/>
            <a:p>
              <a:endParaRPr lang="en-US"/>
            </a:p>
          </p:txBody>
        </p:sp>
      </p:grpSp>
      <p:grpSp>
        <p:nvGrpSpPr>
          <p:cNvPr id="3" name="Group 13"/>
          <p:cNvGrpSpPr>
            <a:grpSpLocks/>
          </p:cNvGrpSpPr>
          <p:nvPr/>
        </p:nvGrpSpPr>
        <p:grpSpPr bwMode="auto">
          <a:xfrm>
            <a:off x="3740027" y="2395603"/>
            <a:ext cx="2584451" cy="990601"/>
            <a:chOff x="2326" y="1524"/>
            <a:chExt cx="1628" cy="624"/>
          </a:xfrm>
        </p:grpSpPr>
        <p:sp>
          <p:nvSpPr>
            <p:cNvPr id="113671" name="Text Box 11"/>
            <p:cNvSpPr txBox="1">
              <a:spLocks noChangeArrowheads="1"/>
            </p:cNvSpPr>
            <p:nvPr/>
          </p:nvSpPr>
          <p:spPr bwMode="auto">
            <a:xfrm>
              <a:off x="2340" y="1630"/>
              <a:ext cx="1614" cy="518"/>
            </a:xfrm>
            <a:prstGeom prst="rect">
              <a:avLst/>
            </a:prstGeom>
            <a:noFill/>
            <a:ln w="38100" algn="ctr">
              <a:noFill/>
              <a:miter lim="800000"/>
              <a:headEnd/>
              <a:tailEnd/>
            </a:ln>
          </p:spPr>
          <p:txBody>
            <a:bodyPr>
              <a:spAutoFit/>
            </a:bodyPr>
            <a:lstStyle/>
            <a:p>
              <a:pPr algn="ctr" eaLnBrk="0" hangingPunct="0">
                <a:spcBef>
                  <a:spcPct val="50000"/>
                </a:spcBef>
                <a:spcAft>
                  <a:spcPct val="10000"/>
                </a:spcAft>
                <a:buClr>
                  <a:srgbClr val="FAFD00"/>
                </a:buClr>
                <a:buFont typeface="Monotype Sorts" pitchFamily="2" charset="2"/>
                <a:buNone/>
              </a:pPr>
              <a:r>
                <a:rPr lang="en-US" dirty="0">
                  <a:solidFill>
                    <a:srgbClr val="FFFF00"/>
                  </a:solidFill>
                </a:rPr>
                <a:t>Click on Point Delineation button</a:t>
              </a:r>
            </a:p>
          </p:txBody>
        </p:sp>
        <p:sp>
          <p:nvSpPr>
            <p:cNvPr id="113672" name="Line 12"/>
            <p:cNvSpPr>
              <a:spLocks noChangeShapeType="1"/>
            </p:cNvSpPr>
            <p:nvPr/>
          </p:nvSpPr>
          <p:spPr bwMode="auto">
            <a:xfrm flipH="1" flipV="1">
              <a:off x="2326" y="1524"/>
              <a:ext cx="270" cy="199"/>
            </a:xfrm>
            <a:prstGeom prst="line">
              <a:avLst/>
            </a:prstGeom>
            <a:noFill/>
            <a:ln w="38100">
              <a:solidFill>
                <a:srgbClr val="FFFF00"/>
              </a:solidFill>
              <a:round/>
              <a:headEnd/>
              <a:tailEnd type="triangle" w="med" len="med"/>
            </a:ln>
          </p:spPr>
          <p:txBody>
            <a:bodyPr anchor="ctr">
              <a:spAutoFit/>
            </a:bodyPr>
            <a:lstStyle/>
            <a:p>
              <a:endParaRPr lang="en-US"/>
            </a:p>
          </p:txBody>
        </p:sp>
      </p:gr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6566"/>
                                        </p:tgtEl>
                                        <p:attrNameLst>
                                          <p:attrName>style.visibility</p:attrName>
                                        </p:attrNameLst>
                                      </p:cBhvr>
                                      <p:to>
                                        <p:strVal val="visible"/>
                                      </p:to>
                                    </p:set>
                                    <p:anim calcmode="lin" valueType="num">
                                      <p:cBhvr additive="base">
                                        <p:cTn id="7" dur="500" fill="hold"/>
                                        <p:tgtEl>
                                          <p:spTgt spid="706566"/>
                                        </p:tgtEl>
                                        <p:attrNameLst>
                                          <p:attrName>ppt_x</p:attrName>
                                        </p:attrNameLst>
                                      </p:cBhvr>
                                      <p:tavLst>
                                        <p:tav tm="0">
                                          <p:val>
                                            <p:strVal val="0-#ppt_w/2"/>
                                          </p:val>
                                        </p:tav>
                                        <p:tav tm="100000">
                                          <p:val>
                                            <p:strVal val="#ppt_x"/>
                                          </p:val>
                                        </p:tav>
                                      </p:tavLst>
                                    </p:anim>
                                    <p:anim calcmode="lin" valueType="num">
                                      <p:cBhvr additive="base">
                                        <p:cTn id="8" dur="500" fill="hold"/>
                                        <p:tgtEl>
                                          <p:spTgt spid="70656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06566"/>
                                        </p:tgtEl>
                                        <p:attrNameLst>
                                          <p:attrName>style.visibility</p:attrName>
                                        </p:attrNameLst>
                                      </p:cBhvr>
                                      <p:to>
                                        <p:strVal val="hidden"/>
                                      </p:to>
                                    </p:set>
                                  </p:subTnLst>
                                </p:cTn>
                              </p:par>
                              <p:par>
                                <p:cTn id="9" presetID="3"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par>
                                <p:cTn id="12" presetID="5"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06565"/>
                                        </p:tgtEl>
                                        <p:attrNameLst>
                                          <p:attrName>style.visibility</p:attrName>
                                        </p:attrNameLst>
                                      </p:cBhvr>
                                      <p:to>
                                        <p:strVal val="visible"/>
                                      </p:to>
                                    </p:set>
                                    <p:anim calcmode="lin" valueType="num">
                                      <p:cBhvr additive="base">
                                        <p:cTn id="19" dur="500" fill="hold"/>
                                        <p:tgtEl>
                                          <p:spTgt spid="706565"/>
                                        </p:tgtEl>
                                        <p:attrNameLst>
                                          <p:attrName>ppt_x</p:attrName>
                                        </p:attrNameLst>
                                      </p:cBhvr>
                                      <p:tavLst>
                                        <p:tav tm="0">
                                          <p:val>
                                            <p:strVal val="0-#ppt_w/2"/>
                                          </p:val>
                                        </p:tav>
                                        <p:tav tm="100000">
                                          <p:val>
                                            <p:strVal val="#ppt_x"/>
                                          </p:val>
                                        </p:tav>
                                      </p:tavLst>
                                    </p:anim>
                                    <p:anim calcmode="lin" valueType="num">
                                      <p:cBhvr additive="base">
                                        <p:cTn id="20" dur="500" fill="hold"/>
                                        <p:tgtEl>
                                          <p:spTgt spid="7065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65" grpId="0" animBg="1"/>
      <p:bldP spid="7065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Delineated Basin</a:t>
            </a:r>
          </a:p>
        </p:txBody>
      </p:sp>
      <p:pic>
        <p:nvPicPr>
          <p:cNvPr id="73731" name="Picture 8"/>
          <p:cNvPicPr>
            <a:picLocks noChangeAspect="1" noChangeArrowheads="1"/>
          </p:cNvPicPr>
          <p:nvPr/>
        </p:nvPicPr>
        <p:blipFill>
          <a:blip r:embed="rId3" cstate="print"/>
          <a:srcRect/>
          <a:stretch>
            <a:fillRect/>
          </a:stretch>
        </p:blipFill>
        <p:spPr bwMode="auto">
          <a:xfrm>
            <a:off x="1014413" y="1490663"/>
            <a:ext cx="7115175" cy="5367337"/>
          </a:xfrm>
          <a:prstGeom prst="rect">
            <a:avLst/>
          </a:prstGeom>
          <a:noFill/>
          <a:ln w="38100" algn="ctr">
            <a:noFill/>
            <a:miter lim="800000"/>
            <a:headEnd/>
            <a:tailEnd/>
          </a:ln>
        </p:spPr>
      </p:pic>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GIS Data Preparation</a:t>
            </a:r>
          </a:p>
        </p:txBody>
      </p:sp>
      <p:sp>
        <p:nvSpPr>
          <p:cNvPr id="10243" name="Content Placeholder 2"/>
          <p:cNvSpPr>
            <a:spLocks noGrp="1"/>
          </p:cNvSpPr>
          <p:nvPr>
            <p:ph idx="1"/>
          </p:nvPr>
        </p:nvSpPr>
        <p:spPr>
          <a:xfrm>
            <a:off x="485775" y="1571625"/>
            <a:ext cx="8124825" cy="4800600"/>
          </a:xfrm>
        </p:spPr>
        <p:txBody>
          <a:bodyPr/>
          <a:lstStyle/>
          <a:p>
            <a:pPr>
              <a:lnSpc>
                <a:spcPts val="3200"/>
              </a:lnSpc>
              <a:spcBef>
                <a:spcPct val="0"/>
              </a:spcBef>
              <a:spcAft>
                <a:spcPct val="0"/>
              </a:spcAft>
            </a:pPr>
            <a:r>
              <a:rPr lang="en-US" smtClean="0"/>
              <a:t>Data preparation and watershed characteristics measurements done using ArcHydro Data Model and Tools </a:t>
            </a:r>
            <a:br>
              <a:rPr lang="en-US" smtClean="0"/>
            </a:br>
            <a:r>
              <a:rPr lang="en-US" sz="2400" smtClean="0">
                <a:hlinkClick r:id="rId3"/>
              </a:rPr>
              <a:t>http://support.esri.com/index.cfm?fa=downloads.dataModels.filteredGateway&amp;dmid=15</a:t>
            </a:r>
            <a:endParaRPr lang="en-US" sz="2400" smtClean="0"/>
          </a:p>
          <a:p>
            <a:pPr>
              <a:lnSpc>
                <a:spcPts val="3200"/>
              </a:lnSpc>
              <a:spcBef>
                <a:spcPct val="0"/>
              </a:spcBef>
              <a:spcAft>
                <a:spcPct val="0"/>
              </a:spcAft>
            </a:pPr>
            <a:r>
              <a:rPr lang="en-US" smtClean="0"/>
              <a:t>Data for boundary delineation</a:t>
            </a:r>
          </a:p>
          <a:p>
            <a:pPr lvl="1">
              <a:lnSpc>
                <a:spcPts val="3200"/>
              </a:lnSpc>
              <a:spcBef>
                <a:spcPct val="0"/>
              </a:spcBef>
              <a:spcAft>
                <a:spcPct val="0"/>
              </a:spcAft>
            </a:pPr>
            <a:r>
              <a:rPr lang="en-US" smtClean="0"/>
              <a:t>DEM – usually 10-m NED (</a:t>
            </a:r>
            <a:r>
              <a:rPr lang="en-US" sz="2000" smtClean="0">
                <a:hlinkClick r:id="rId4"/>
              </a:rPr>
              <a:t>http://ned.usgs.gov</a:t>
            </a:r>
            <a:r>
              <a:rPr lang="en-US" smtClean="0"/>
              <a:t>)</a:t>
            </a:r>
          </a:p>
          <a:p>
            <a:pPr lvl="1">
              <a:lnSpc>
                <a:spcPts val="3200"/>
              </a:lnSpc>
              <a:spcBef>
                <a:spcPct val="0"/>
              </a:spcBef>
              <a:spcAft>
                <a:spcPct val="0"/>
              </a:spcAft>
            </a:pPr>
            <a:r>
              <a:rPr lang="en-US" smtClean="0"/>
              <a:t>Stream network – Usually NHD (</a:t>
            </a:r>
            <a:r>
              <a:rPr lang="en-US" sz="2000" smtClean="0">
                <a:hlinkClick r:id="rId5"/>
              </a:rPr>
              <a:t>http://nhd.usgs.gov</a:t>
            </a:r>
            <a:r>
              <a:rPr lang="en-US" smtClean="0"/>
              <a:t>)</a:t>
            </a:r>
          </a:p>
          <a:p>
            <a:pPr lvl="1">
              <a:lnSpc>
                <a:spcPts val="3200"/>
              </a:lnSpc>
              <a:spcBef>
                <a:spcPct val="0"/>
              </a:spcBef>
              <a:spcAft>
                <a:spcPct val="0"/>
              </a:spcAft>
            </a:pPr>
            <a:r>
              <a:rPr lang="en-US" smtClean="0"/>
              <a:t>Basin boundaries – Usually WBD (</a:t>
            </a:r>
            <a:r>
              <a:rPr lang="en-US" sz="2000" smtClean="0">
                <a:hlinkClick r:id="rId6"/>
              </a:rPr>
              <a:t>http://www.ncgc.nrcs.usda.gov/products/datasets/watershed/</a:t>
            </a:r>
            <a:r>
              <a:rPr lang="en-US" smtClean="0"/>
              <a:t>)</a:t>
            </a:r>
          </a:p>
          <a:p>
            <a:pPr lvl="1">
              <a:lnSpc>
                <a:spcPts val="3200"/>
              </a:lnSpc>
              <a:spcBef>
                <a:spcPct val="0"/>
              </a:spcBef>
              <a:spcAft>
                <a:spcPct val="0"/>
              </a:spcAft>
            </a:pPr>
            <a:r>
              <a:rPr lang="en-US" smtClean="0"/>
              <a:t>DEM forced to conform with stream network and basin boundary datasets</a:t>
            </a: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4" cstate="print"/>
          <a:srcRect/>
          <a:stretch>
            <a:fillRect/>
          </a:stretch>
        </p:blipFill>
        <p:spPr bwMode="auto">
          <a:xfrm>
            <a:off x="1014413" y="1490663"/>
            <a:ext cx="7115175" cy="5367337"/>
          </a:xfrm>
          <a:prstGeom prst="rect">
            <a:avLst/>
          </a:prstGeom>
          <a:noFill/>
          <a:ln w="38100" algn="ctr">
            <a:noFill/>
            <a:miter lim="800000"/>
            <a:headEnd/>
            <a:tailEnd/>
          </a:ln>
        </p:spPr>
      </p:pic>
      <p:sp>
        <p:nvSpPr>
          <p:cNvPr id="119809" name="Rectangle 2"/>
          <p:cNvSpPr>
            <a:spLocks noGrp="1" noChangeArrowheads="1"/>
          </p:cNvSpPr>
          <p:nvPr>
            <p:ph type="title"/>
          </p:nvPr>
        </p:nvSpPr>
        <p:spPr/>
        <p:txBody>
          <a:bodyPr/>
          <a:lstStyle/>
          <a:p>
            <a:r>
              <a:rPr lang="en-US" sz="3800" dirty="0" smtClean="0"/>
              <a:t>Flow Statistics from Regression Equations</a:t>
            </a:r>
          </a:p>
        </p:txBody>
      </p:sp>
      <p:sp>
        <p:nvSpPr>
          <p:cNvPr id="708613" name="AutoShape 5"/>
          <p:cNvSpPr>
            <a:spLocks noChangeAspect="1" noChangeArrowheads="1"/>
          </p:cNvSpPr>
          <p:nvPr/>
        </p:nvSpPr>
        <p:spPr bwMode="auto">
          <a:xfrm>
            <a:off x="3763781" y="2243948"/>
            <a:ext cx="320675" cy="176212"/>
          </a:xfrm>
          <a:prstGeom prst="rightArrow">
            <a:avLst>
              <a:gd name="adj1" fmla="val 50000"/>
              <a:gd name="adj2" fmla="val 45496"/>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grpSp>
        <p:nvGrpSpPr>
          <p:cNvPr id="2" name="Group 14"/>
          <p:cNvGrpSpPr>
            <a:grpSpLocks/>
          </p:cNvGrpSpPr>
          <p:nvPr/>
        </p:nvGrpSpPr>
        <p:grpSpPr bwMode="auto">
          <a:xfrm>
            <a:off x="4157152" y="2428246"/>
            <a:ext cx="3675063" cy="1269999"/>
            <a:chOff x="2930" y="1543"/>
            <a:chExt cx="2315" cy="800"/>
          </a:xfrm>
        </p:grpSpPr>
        <p:sp>
          <p:nvSpPr>
            <p:cNvPr id="119815" name="Text Box 12"/>
            <p:cNvSpPr txBox="1">
              <a:spLocks noChangeArrowheads="1"/>
            </p:cNvSpPr>
            <p:nvPr/>
          </p:nvSpPr>
          <p:spPr bwMode="auto">
            <a:xfrm>
              <a:off x="2958" y="1820"/>
              <a:ext cx="2287" cy="523"/>
            </a:xfrm>
            <a:prstGeom prst="rect">
              <a:avLst/>
            </a:prstGeom>
            <a:solidFill>
              <a:srgbClr val="CCFFCC">
                <a:alpha val="59999"/>
              </a:srgbClr>
            </a:solidFill>
            <a:ln w="38100" algn="ctr">
              <a:noFill/>
              <a:miter lim="800000"/>
              <a:headEnd/>
              <a:tailEnd/>
            </a:ln>
          </p:spPr>
          <p:txBody>
            <a:bodyPr wrap="square">
              <a:spAutoFit/>
            </a:bodyPr>
            <a:lstStyle/>
            <a:p>
              <a:pPr algn="ctr" eaLnBrk="0" hangingPunct="0">
                <a:spcBef>
                  <a:spcPct val="50000"/>
                </a:spcBef>
                <a:spcAft>
                  <a:spcPct val="10000"/>
                </a:spcAft>
                <a:buClr>
                  <a:srgbClr val="FAFD00"/>
                </a:buClr>
                <a:buFont typeface="Monotype Sorts" pitchFamily="2" charset="2"/>
                <a:buNone/>
              </a:pPr>
              <a:r>
                <a:rPr lang="en-US" dirty="0">
                  <a:solidFill>
                    <a:srgbClr val="FF0000"/>
                  </a:solidFill>
                </a:rPr>
                <a:t>Click on </a:t>
              </a:r>
              <a:r>
                <a:rPr lang="en-US" dirty="0" smtClean="0">
                  <a:solidFill>
                    <a:srgbClr val="FF0000"/>
                  </a:solidFill>
                </a:rPr>
                <a:t>Estimate Flows Using Regression Equations</a:t>
              </a:r>
              <a:endParaRPr lang="en-US" dirty="0">
                <a:solidFill>
                  <a:srgbClr val="FF0000"/>
                </a:solidFill>
              </a:endParaRPr>
            </a:p>
          </p:txBody>
        </p:sp>
        <p:sp>
          <p:nvSpPr>
            <p:cNvPr id="119816" name="Line 13"/>
            <p:cNvSpPr>
              <a:spLocks noChangeShapeType="1"/>
            </p:cNvSpPr>
            <p:nvPr/>
          </p:nvSpPr>
          <p:spPr bwMode="auto">
            <a:xfrm flipH="1" flipV="1">
              <a:off x="2930" y="1543"/>
              <a:ext cx="227" cy="379"/>
            </a:xfrm>
            <a:prstGeom prst="line">
              <a:avLst/>
            </a:prstGeom>
            <a:noFill/>
            <a:ln w="38100">
              <a:solidFill>
                <a:srgbClr val="FF0000"/>
              </a:solidFill>
              <a:round/>
              <a:headEnd/>
              <a:tailEnd type="triangle" w="med" len="med"/>
            </a:ln>
          </p:spPr>
          <p:txBody>
            <a:bodyPr wrap="square" anchor="ctr">
              <a:spAutoFit/>
            </a:bodyPr>
            <a:lstStyle/>
            <a:p>
              <a:endParaRPr lang="en-US"/>
            </a:p>
          </p:txBody>
        </p:sp>
      </p:grpSp>
      <p:pic>
        <p:nvPicPr>
          <p:cNvPr id="200707" name="Picture 3"/>
          <p:cNvPicPr>
            <a:picLocks noChangeAspect="1" noChangeArrowheads="1"/>
          </p:cNvPicPr>
          <p:nvPr/>
        </p:nvPicPr>
        <p:blipFill>
          <a:blip r:embed="rId5" cstate="print"/>
          <a:srcRect/>
          <a:stretch>
            <a:fillRect/>
          </a:stretch>
        </p:blipFill>
        <p:spPr bwMode="auto">
          <a:xfrm>
            <a:off x="2795587" y="888873"/>
            <a:ext cx="4114800" cy="5580143"/>
          </a:xfrm>
          <a:prstGeom prst="rect">
            <a:avLst/>
          </a:prstGeom>
          <a:noFill/>
          <a:ln w="9525">
            <a:noFill/>
            <a:miter lim="800000"/>
            <a:headEnd/>
            <a:tailEnd/>
          </a:ln>
        </p:spPr>
      </p:pic>
      <p:sp>
        <p:nvSpPr>
          <p:cNvPr id="12" name="AutoShape 5"/>
          <p:cNvSpPr>
            <a:spLocks noChangeAspect="1" noChangeArrowheads="1"/>
          </p:cNvSpPr>
          <p:nvPr/>
        </p:nvSpPr>
        <p:spPr bwMode="auto">
          <a:xfrm>
            <a:off x="6536726" y="5884137"/>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200708" name="Picture 4"/>
          <p:cNvPicPr>
            <a:picLocks noChangeAspect="1" noChangeArrowheads="1"/>
          </p:cNvPicPr>
          <p:nvPr/>
        </p:nvPicPr>
        <p:blipFill>
          <a:blip r:embed="rId6" cstate="print"/>
          <a:srcRect/>
          <a:stretch>
            <a:fillRect/>
          </a:stretch>
        </p:blipFill>
        <p:spPr bwMode="auto">
          <a:xfrm>
            <a:off x="2797202" y="895350"/>
            <a:ext cx="4114800" cy="5580142"/>
          </a:xfrm>
          <a:prstGeom prst="rect">
            <a:avLst/>
          </a:prstGeom>
          <a:noFill/>
          <a:ln w="9525">
            <a:noFill/>
            <a:miter lim="800000"/>
            <a:headEnd/>
            <a:tailEnd/>
          </a:ln>
        </p:spPr>
      </p:pic>
      <p:sp>
        <p:nvSpPr>
          <p:cNvPr id="9" name="Text Box 12"/>
          <p:cNvSpPr txBox="1">
            <a:spLocks noChangeArrowheads="1"/>
          </p:cNvSpPr>
          <p:nvPr/>
        </p:nvSpPr>
        <p:spPr bwMode="auto">
          <a:xfrm>
            <a:off x="2896262" y="3221318"/>
            <a:ext cx="3630613" cy="1569660"/>
          </a:xfrm>
          <a:prstGeom prst="rect">
            <a:avLst/>
          </a:prstGeom>
          <a:solidFill>
            <a:srgbClr val="CCFFCC">
              <a:alpha val="59999"/>
            </a:srgbClr>
          </a:solidFill>
          <a:ln w="38100" algn="ctr">
            <a:noFill/>
            <a:miter lim="800000"/>
            <a:headEnd/>
            <a:tailEnd/>
          </a:ln>
        </p:spPr>
        <p:txBody>
          <a:bodyPr wrap="square">
            <a:spAutoFit/>
          </a:bodyPr>
          <a:lstStyle/>
          <a:p>
            <a:pPr algn="ctr" eaLnBrk="0" hangingPunct="0">
              <a:spcBef>
                <a:spcPct val="50000"/>
              </a:spcBef>
              <a:spcAft>
                <a:spcPct val="10000"/>
              </a:spcAft>
              <a:buClr>
                <a:srgbClr val="FAFD00"/>
              </a:buClr>
              <a:buFont typeface="Monotype Sorts" pitchFamily="2" charset="2"/>
              <a:buNone/>
            </a:pPr>
            <a:r>
              <a:rPr lang="en-US" dirty="0" smtClean="0">
                <a:solidFill>
                  <a:srgbClr val="FF0000"/>
                </a:solidFill>
              </a:rPr>
              <a:t>Regression equation estimates assume natural flow conditions at the selected site</a:t>
            </a:r>
            <a:endParaRPr lang="en-US" dirty="0">
              <a:solidFill>
                <a:srgbClr val="FF0000"/>
              </a:solidFill>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8613"/>
                                        </p:tgtEl>
                                        <p:attrNameLst>
                                          <p:attrName>style.visibility</p:attrName>
                                        </p:attrNameLst>
                                      </p:cBhvr>
                                      <p:to>
                                        <p:strVal val="visible"/>
                                      </p:to>
                                    </p:set>
                                    <p:anim calcmode="lin" valueType="num">
                                      <p:cBhvr additive="base">
                                        <p:cTn id="7" dur="500" fill="hold"/>
                                        <p:tgtEl>
                                          <p:spTgt spid="708613"/>
                                        </p:tgtEl>
                                        <p:attrNameLst>
                                          <p:attrName>ppt_x</p:attrName>
                                        </p:attrNameLst>
                                      </p:cBhvr>
                                      <p:tavLst>
                                        <p:tav tm="0">
                                          <p:val>
                                            <p:strVal val="0-#ppt_w/2"/>
                                          </p:val>
                                        </p:tav>
                                        <p:tav tm="100000">
                                          <p:val>
                                            <p:strVal val="#ppt_x"/>
                                          </p:val>
                                        </p:tav>
                                      </p:tavLst>
                                    </p:anim>
                                    <p:anim calcmode="lin" valueType="num">
                                      <p:cBhvr additive="base">
                                        <p:cTn id="8" dur="500" fill="hold"/>
                                        <p:tgtEl>
                                          <p:spTgt spid="708613"/>
                                        </p:tgtEl>
                                        <p:attrNameLst>
                                          <p:attrName>ppt_y</p:attrName>
                                        </p:attrNameLst>
                                      </p:cBhvr>
                                      <p:tavLst>
                                        <p:tav tm="0">
                                          <p:val>
                                            <p:strVal val="#ppt_y"/>
                                          </p:val>
                                        </p:tav>
                                        <p:tav tm="100000">
                                          <p:val>
                                            <p:strVal val="#ppt_y"/>
                                          </p:val>
                                        </p:tav>
                                      </p:tavLst>
                                    </p:anim>
                                  </p:childTnLst>
                                </p:cTn>
                              </p:par>
                              <p:par>
                                <p:cTn id="9" presetID="3"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070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20070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3" grpId="0" animBg="1"/>
      <p:bldP spid="1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Regression </a:t>
            </a:r>
            <a:r>
              <a:rPr lang="en-US" smtClean="0"/>
              <a:t>Equation Availability</a:t>
            </a:r>
            <a:endParaRPr lang="en-US"/>
          </a:p>
        </p:txBody>
      </p:sp>
      <p:graphicFrame>
        <p:nvGraphicFramePr>
          <p:cNvPr id="4" name="Table 3"/>
          <p:cNvGraphicFramePr>
            <a:graphicFrameLocks noGrp="1"/>
          </p:cNvGraphicFramePr>
          <p:nvPr/>
        </p:nvGraphicFramePr>
        <p:xfrm>
          <a:off x="2608108" y="1597730"/>
          <a:ext cx="3927784" cy="4803066"/>
        </p:xfrm>
        <a:graphic>
          <a:graphicData uri="http://schemas.openxmlformats.org/drawingml/2006/table">
            <a:tbl>
              <a:tblPr/>
              <a:tblGrid>
                <a:gridCol w="1041757"/>
                <a:gridCol w="463340"/>
                <a:gridCol w="605672"/>
                <a:gridCol w="581445"/>
                <a:gridCol w="654125"/>
                <a:gridCol w="581445"/>
              </a:tblGrid>
              <a:tr h="394147">
                <a:tc>
                  <a:txBody>
                    <a:bodyPr/>
                    <a:lstStyle/>
                    <a:p>
                      <a:pPr algn="l" fontAlgn="b"/>
                      <a:r>
                        <a:rPr lang="en-US" sz="1000" b="1" i="0" u="none" strike="noStrike" dirty="0">
                          <a:solidFill>
                            <a:srgbClr val="000000"/>
                          </a:solidFill>
                          <a:latin typeface="Calibri"/>
                        </a:rPr>
                        <a:t>State</a:t>
                      </a:r>
                    </a:p>
                  </a:txBody>
                  <a:tcPr marR="9144" marT="9144"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b"/>
                      <a:r>
                        <a:rPr lang="en-US" sz="1000" b="1" i="0" u="none" strike="noStrike">
                          <a:solidFill>
                            <a:srgbClr val="000000"/>
                          </a:solidFill>
                          <a:latin typeface="Calibri"/>
                        </a:rPr>
                        <a:t>Peak Flows</a:t>
                      </a:r>
                    </a:p>
                  </a:txBody>
                  <a:tcPr marL="7756" marR="7756" marT="77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b"/>
                      <a:r>
                        <a:rPr lang="en-US" sz="1000" b="1" i="0" u="none" strike="noStrike">
                          <a:solidFill>
                            <a:srgbClr val="000000"/>
                          </a:solidFill>
                          <a:latin typeface="Calibri"/>
                        </a:rPr>
                        <a:t>Low Flows</a:t>
                      </a:r>
                    </a:p>
                  </a:txBody>
                  <a:tcPr marL="7756" marR="7756" marT="77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b"/>
                      <a:r>
                        <a:rPr lang="en-US" sz="1000" b="1" i="0" u="none" strike="noStrike">
                          <a:solidFill>
                            <a:srgbClr val="000000"/>
                          </a:solidFill>
                          <a:latin typeface="Calibri"/>
                        </a:rPr>
                        <a:t>Mean Flows</a:t>
                      </a:r>
                    </a:p>
                  </a:txBody>
                  <a:tcPr marL="7756" marR="7756" marT="77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b"/>
                      <a:r>
                        <a:rPr lang="en-US" sz="1000" b="1" i="0" u="none" strike="noStrike">
                          <a:solidFill>
                            <a:srgbClr val="000000"/>
                          </a:solidFill>
                          <a:latin typeface="Calibri"/>
                        </a:rPr>
                        <a:t>Flow Durations</a:t>
                      </a:r>
                    </a:p>
                  </a:txBody>
                  <a:tcPr marL="7756" marR="7756" marT="7756" marB="0" anchor="b">
                    <a:lnL>
                      <a:noFill/>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l" fontAlgn="b"/>
                      <a:r>
                        <a:rPr lang="en-US" sz="1000" b="1" i="0" u="none" strike="noStrike">
                          <a:solidFill>
                            <a:srgbClr val="000000"/>
                          </a:solidFill>
                          <a:latin typeface="Calibri"/>
                        </a:rPr>
                        <a:t>Other</a:t>
                      </a:r>
                    </a:p>
                  </a:txBody>
                  <a:tcPr marL="7756" marR="7756" marT="7756"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r>
              <a:tr h="183323">
                <a:tc>
                  <a:txBody>
                    <a:bodyPr/>
                    <a:lstStyle/>
                    <a:p>
                      <a:pPr algn="l" fontAlgn="b"/>
                      <a:r>
                        <a:rPr lang="en-US" sz="900" b="0" i="0" u="none" strike="noStrike">
                          <a:solidFill>
                            <a:srgbClr val="000000"/>
                          </a:solidFill>
                          <a:latin typeface="Calibri"/>
                        </a:rPr>
                        <a:t>California</a:t>
                      </a:r>
                    </a:p>
                  </a:txBody>
                  <a:tcPr marR="9144" marT="9144"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w="6350" cap="flat" cmpd="sng" algn="ctr">
                      <a:solidFill>
                        <a:srgbClr val="000000"/>
                      </a:solidFill>
                      <a:prstDash val="solid"/>
                      <a:round/>
                      <a:headEnd type="none" w="med" len="med"/>
                      <a:tailEnd type="none" w="med" len="med"/>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CC"/>
                    </a:solidFill>
                  </a:tcPr>
                </a:tc>
              </a:tr>
              <a:tr h="183323">
                <a:tc>
                  <a:txBody>
                    <a:bodyPr/>
                    <a:lstStyle/>
                    <a:p>
                      <a:pPr algn="l" fontAlgn="b"/>
                      <a:r>
                        <a:rPr lang="en-US" sz="900" b="0" i="0" u="none" strike="noStrike">
                          <a:solidFill>
                            <a:srgbClr val="000000"/>
                          </a:solidFill>
                          <a:latin typeface="Calibri"/>
                        </a:rPr>
                        <a:t>Colorado</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a:solidFill>
                            <a:srgbClr val="000000"/>
                          </a:solidFill>
                          <a:latin typeface="Calibri"/>
                        </a:rPr>
                        <a:t>Connecticut</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dirty="0">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 </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a:solidFill>
                            <a:srgbClr val="000000"/>
                          </a:solidFill>
                          <a:latin typeface="Calibri"/>
                        </a:rPr>
                        <a:t>Delaware</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Hawaii</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Idaho</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Illinois</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Indiana</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Kentucky</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Maryland</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Massachusetts</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Minnesota</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New Hampshire</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 </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 </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New Jersey</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New York</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 </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North Carolina</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Ohio</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Oklahoma</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Oregon</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Pennsylvania</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Tennessee</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Utah</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83323">
                <a:tc>
                  <a:txBody>
                    <a:bodyPr/>
                    <a:lstStyle/>
                    <a:p>
                      <a:pPr algn="l" fontAlgn="b"/>
                      <a:r>
                        <a:rPr lang="en-US" sz="900" b="0" i="0" u="none" strike="noStrike" dirty="0">
                          <a:solidFill>
                            <a:srgbClr val="000000"/>
                          </a:solidFill>
                          <a:latin typeface="Calibri"/>
                        </a:rPr>
                        <a:t>Vermont</a:t>
                      </a:r>
                    </a:p>
                  </a:txBody>
                  <a:tcPr marR="9144" marT="9144" marB="0" anchor="b">
                    <a:lnL w="12700" cap="flat" cmpd="sng" algn="ctr">
                      <a:solidFill>
                        <a:srgbClr val="000000"/>
                      </a:solidFill>
                      <a:prstDash val="solid"/>
                      <a:round/>
                      <a:headEnd type="none" w="med" len="med"/>
                      <a:tailEnd type="none" w="med" len="med"/>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a:noFill/>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a:noFill/>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a:noFill/>
                    </a:lnB>
                    <a:solidFill>
                      <a:srgbClr val="FFFFCC"/>
                    </a:solidFill>
                  </a:tcPr>
                </a:tc>
              </a:tr>
              <a:tr h="192490">
                <a:tc>
                  <a:txBody>
                    <a:bodyPr/>
                    <a:lstStyle/>
                    <a:p>
                      <a:pPr algn="l" fontAlgn="b"/>
                      <a:r>
                        <a:rPr lang="en-US" sz="900" b="0" i="0" u="none" strike="noStrike" dirty="0">
                          <a:solidFill>
                            <a:srgbClr val="000000"/>
                          </a:solidFill>
                          <a:latin typeface="Calibri"/>
                        </a:rPr>
                        <a:t>Washington</a:t>
                      </a:r>
                    </a:p>
                  </a:txBody>
                  <a:tcPr marR="9144" marT="9144"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900" b="1" i="0" u="none" strike="noStrike">
                          <a:solidFill>
                            <a:srgbClr val="000000"/>
                          </a:solidFill>
                          <a:latin typeface="Calibri"/>
                        </a:rPr>
                        <a:t>X</a:t>
                      </a:r>
                    </a:p>
                  </a:txBody>
                  <a:tcPr marL="7756" marR="7756" marT="7756" marB="0" anchor="ctr">
                    <a:lnL>
                      <a:noFill/>
                    </a:lnL>
                    <a:lnR>
                      <a:noFill/>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900" b="0" i="0" u="none" strike="noStrike">
                          <a:solidFill>
                            <a:srgbClr val="000000"/>
                          </a:solidFill>
                          <a:latin typeface="Calibri"/>
                        </a:rPr>
                        <a:t> </a:t>
                      </a:r>
                    </a:p>
                  </a:txBody>
                  <a:tcPr marL="7756" marR="7756" marT="7756" marB="0" anchor="b">
                    <a:lnL>
                      <a:noFill/>
                    </a:lnL>
                    <a:lnR>
                      <a:noFill/>
                    </a:lnR>
                    <a:lnT>
                      <a:noFill/>
                    </a:lnT>
                    <a:lnB w="12700" cap="flat" cmpd="sng" algn="ctr">
                      <a:solidFill>
                        <a:srgbClr val="000000"/>
                      </a:solidFill>
                      <a:prstDash val="solid"/>
                      <a:round/>
                      <a:headEnd type="none" w="med" len="med"/>
                      <a:tailEnd type="none" w="med" len="med"/>
                    </a:lnB>
                    <a:solidFill>
                      <a:srgbClr val="FFFFCC"/>
                    </a:solidFill>
                  </a:tcPr>
                </a:tc>
                <a:tc>
                  <a:txBody>
                    <a:bodyPr/>
                    <a:lstStyle/>
                    <a:p>
                      <a:pPr algn="l" fontAlgn="b"/>
                      <a:r>
                        <a:rPr lang="en-US" sz="900" b="0" i="0" u="none" strike="noStrike" dirty="0">
                          <a:solidFill>
                            <a:srgbClr val="000000"/>
                          </a:solidFill>
                          <a:latin typeface="Calibri"/>
                        </a:rPr>
                        <a:t> </a:t>
                      </a:r>
                    </a:p>
                  </a:txBody>
                  <a:tcPr marL="7756" marR="7756" marT="7756"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CC"/>
                    </a:solidFill>
                  </a:tcPr>
                </a:tc>
              </a:tr>
            </a:tbl>
          </a:graphicData>
        </a:graphic>
      </p:graphicFrame>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Tools for Use With Delineated Basins</a:t>
            </a:r>
            <a:endParaRPr lang="en-US" dirty="0"/>
          </a:p>
        </p:txBody>
      </p:sp>
      <p:sp>
        <p:nvSpPr>
          <p:cNvPr id="3" name="Content Placeholder 2"/>
          <p:cNvSpPr>
            <a:spLocks noGrp="1"/>
          </p:cNvSpPr>
          <p:nvPr>
            <p:ph idx="1"/>
          </p:nvPr>
        </p:nvSpPr>
        <p:spPr>
          <a:xfrm>
            <a:off x="498653" y="1528025"/>
            <a:ext cx="8124825" cy="4800600"/>
          </a:xfrm>
        </p:spPr>
        <p:txBody>
          <a:bodyPr/>
          <a:lstStyle/>
          <a:p>
            <a:pPr>
              <a:spcBef>
                <a:spcPts val="0"/>
              </a:spcBef>
              <a:spcAft>
                <a:spcPts val="0"/>
              </a:spcAft>
            </a:pPr>
            <a:r>
              <a:rPr lang="en-US" dirty="0" smtClean="0"/>
              <a:t>Edit a Delineated Basin </a:t>
            </a:r>
          </a:p>
          <a:p>
            <a:pPr lvl="1">
              <a:spcBef>
                <a:spcPts val="0"/>
              </a:spcBef>
              <a:spcAft>
                <a:spcPts val="0"/>
              </a:spcAft>
            </a:pPr>
            <a:r>
              <a:rPr lang="en-US" dirty="0" smtClean="0"/>
              <a:t>Add or remove areas</a:t>
            </a:r>
          </a:p>
          <a:p>
            <a:pPr>
              <a:spcBef>
                <a:spcPts val="0"/>
              </a:spcBef>
              <a:spcAft>
                <a:spcPts val="0"/>
              </a:spcAft>
            </a:pPr>
            <a:r>
              <a:rPr lang="en-US" dirty="0" smtClean="0"/>
              <a:t>Basin Characteristics </a:t>
            </a:r>
          </a:p>
          <a:p>
            <a:pPr lvl="1">
              <a:spcBef>
                <a:spcPts val="0"/>
              </a:spcBef>
              <a:spcAft>
                <a:spcPts val="0"/>
              </a:spcAft>
            </a:pPr>
            <a:r>
              <a:rPr lang="en-US" dirty="0" smtClean="0"/>
              <a:t>Computes additional BCs</a:t>
            </a:r>
          </a:p>
          <a:p>
            <a:pPr>
              <a:spcBef>
                <a:spcPts val="0"/>
              </a:spcBef>
              <a:spcAft>
                <a:spcPts val="0"/>
              </a:spcAft>
            </a:pPr>
            <a:r>
              <a:rPr lang="en-US" dirty="0" smtClean="0"/>
              <a:t>Edit Parameters and </a:t>
            </a:r>
            <a:r>
              <a:rPr lang="en-US" dirty="0" err="1" smtClean="0"/>
              <a:t>Recompute</a:t>
            </a:r>
            <a:r>
              <a:rPr lang="en-US" dirty="0" smtClean="0"/>
              <a:t> Flows</a:t>
            </a:r>
          </a:p>
          <a:p>
            <a:pPr lvl="1">
              <a:spcBef>
                <a:spcPts val="0"/>
              </a:spcBef>
              <a:spcAft>
                <a:spcPts val="0"/>
              </a:spcAft>
            </a:pPr>
            <a:r>
              <a:rPr lang="en-US" dirty="0" smtClean="0"/>
              <a:t>Allows testing of scenarios</a:t>
            </a:r>
          </a:p>
          <a:p>
            <a:pPr>
              <a:spcBef>
                <a:spcPts val="0"/>
              </a:spcBef>
              <a:spcAft>
                <a:spcPts val="0"/>
              </a:spcAft>
            </a:pPr>
            <a:r>
              <a:rPr lang="en-US" dirty="0" smtClean="0"/>
              <a:t>Estimate Flows Based on Similar Streamgaging Stations </a:t>
            </a:r>
          </a:p>
          <a:p>
            <a:pPr lvl="1">
              <a:spcBef>
                <a:spcPts val="0"/>
              </a:spcBef>
              <a:spcAft>
                <a:spcPts val="0"/>
              </a:spcAft>
            </a:pPr>
            <a:r>
              <a:rPr lang="en-US" dirty="0" smtClean="0"/>
              <a:t>Estimates flows using nearby streamgages and drainage-area ratio method</a:t>
            </a:r>
          </a:p>
          <a:p>
            <a:pPr lvl="1">
              <a:spcBef>
                <a:spcPts val="0"/>
              </a:spcBef>
              <a:spcAft>
                <a:spcPts val="0"/>
              </a:spcAft>
            </a:pPr>
            <a:r>
              <a:rPr lang="en-US" dirty="0" smtClean="0"/>
              <a:t>Relies on stream network navigation</a:t>
            </a:r>
            <a:endParaRPr lang="en-US" dirty="0"/>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heckerboard(across)">
                                      <p:cBhvr>
                                        <p:cTn id="15" dur="500"/>
                                        <p:tgtEl>
                                          <p:spTgt spid="3">
                                            <p:txEl>
                                              <p:pRg st="4" end="4"/>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checkerboard(across)">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checkerboard(across)">
                                      <p:cBhvr>
                                        <p:cTn id="23" dur="500"/>
                                        <p:tgtEl>
                                          <p:spTgt spid="3">
                                            <p:txEl>
                                              <p:pRg st="6" end="6"/>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checkerboard(across)">
                                      <p:cBhvr>
                                        <p:cTn id="26" dur="500"/>
                                        <p:tgtEl>
                                          <p:spTgt spid="3">
                                            <p:txEl>
                                              <p:pRg st="7" end="7"/>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checkerboard(across)">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8"/>
          <p:cNvPicPr>
            <a:picLocks noChangeAspect="1" noChangeArrowheads="1"/>
          </p:cNvPicPr>
          <p:nvPr/>
        </p:nvPicPr>
        <p:blipFill>
          <a:blip r:embed="rId4" cstate="print"/>
          <a:srcRect/>
          <a:stretch>
            <a:fillRect/>
          </a:stretch>
        </p:blipFill>
        <p:spPr bwMode="auto">
          <a:xfrm>
            <a:off x="1014413" y="1490663"/>
            <a:ext cx="7115175" cy="5367337"/>
          </a:xfrm>
          <a:prstGeom prst="rect">
            <a:avLst/>
          </a:prstGeom>
          <a:noFill/>
          <a:ln w="38100" algn="ctr">
            <a:noFill/>
            <a:miter lim="800000"/>
            <a:headEnd/>
            <a:tailEnd/>
          </a:ln>
        </p:spPr>
      </p:pic>
      <p:sp>
        <p:nvSpPr>
          <p:cNvPr id="21" name="Text Box 12"/>
          <p:cNvSpPr txBox="1">
            <a:spLocks noChangeArrowheads="1"/>
          </p:cNvSpPr>
          <p:nvPr/>
        </p:nvSpPr>
        <p:spPr bwMode="auto">
          <a:xfrm>
            <a:off x="3392443" y="2978597"/>
            <a:ext cx="3178175" cy="1200329"/>
          </a:xfrm>
          <a:prstGeom prst="rect">
            <a:avLst/>
          </a:prstGeom>
          <a:solidFill>
            <a:srgbClr val="CCFFCC">
              <a:alpha val="69019"/>
            </a:srgbClr>
          </a:solidFill>
          <a:ln w="38100" algn="ctr">
            <a:noFill/>
            <a:miter lim="800000"/>
            <a:headEnd/>
            <a:tailEnd/>
          </a:ln>
        </p:spPr>
        <p:txBody>
          <a:bodyPr>
            <a:spAutoFit/>
          </a:bodyPr>
          <a:lstStyle/>
          <a:p>
            <a:pPr algn="ctr">
              <a:buSzPct val="65000"/>
            </a:pPr>
            <a:r>
              <a:rPr lang="en-US" dirty="0" smtClean="0">
                <a:solidFill>
                  <a:srgbClr val="FF0066"/>
                </a:solidFill>
              </a:rPr>
              <a:t>Click on Estimate Flows Based on Similar Streamgaging Stations  </a:t>
            </a:r>
          </a:p>
        </p:txBody>
      </p:sp>
      <p:sp>
        <p:nvSpPr>
          <p:cNvPr id="79875" name="Rectangle 2"/>
          <p:cNvSpPr>
            <a:spLocks noGrp="1" noChangeArrowheads="1"/>
          </p:cNvSpPr>
          <p:nvPr>
            <p:ph type="title"/>
          </p:nvPr>
        </p:nvSpPr>
        <p:spPr>
          <a:xfrm>
            <a:off x="381000" y="406400"/>
            <a:ext cx="8431213" cy="857250"/>
          </a:xfrm>
        </p:spPr>
        <p:txBody>
          <a:bodyPr/>
          <a:lstStyle/>
          <a:p>
            <a:r>
              <a:rPr lang="en-US" sz="4000" smtClean="0"/>
              <a:t>Flow Estimation Based on a Similar Gage</a:t>
            </a:r>
          </a:p>
        </p:txBody>
      </p:sp>
      <p:sp>
        <p:nvSpPr>
          <p:cNvPr id="711687" name="AutoShape 7"/>
          <p:cNvSpPr>
            <a:spLocks noChangeAspect="1" noChangeArrowheads="1"/>
          </p:cNvSpPr>
          <p:nvPr/>
        </p:nvSpPr>
        <p:spPr bwMode="auto">
          <a:xfrm>
            <a:off x="4106863" y="2247900"/>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endParaRPr lang="en-US"/>
          </a:p>
        </p:txBody>
      </p:sp>
      <p:pic>
        <p:nvPicPr>
          <p:cNvPr id="711685" name="Picture 5"/>
          <p:cNvPicPr>
            <a:picLocks noChangeAspect="1" noChangeArrowheads="1"/>
          </p:cNvPicPr>
          <p:nvPr/>
        </p:nvPicPr>
        <p:blipFill>
          <a:blip r:embed="rId5" cstate="print"/>
          <a:srcRect/>
          <a:stretch>
            <a:fillRect/>
          </a:stretch>
        </p:blipFill>
        <p:spPr bwMode="auto">
          <a:xfrm>
            <a:off x="1198563" y="1338263"/>
            <a:ext cx="3162300" cy="3113087"/>
          </a:xfrm>
          <a:prstGeom prst="rect">
            <a:avLst/>
          </a:prstGeom>
          <a:noFill/>
          <a:ln w="38100" algn="ctr">
            <a:noFill/>
            <a:miter lim="800000"/>
            <a:headEnd/>
            <a:tailEnd/>
          </a:ln>
        </p:spPr>
      </p:pic>
      <p:pic>
        <p:nvPicPr>
          <p:cNvPr id="711688" name="Picture 8"/>
          <p:cNvPicPr>
            <a:picLocks noChangeAspect="1" noChangeArrowheads="1"/>
          </p:cNvPicPr>
          <p:nvPr/>
        </p:nvPicPr>
        <p:blipFill>
          <a:blip r:embed="rId6" cstate="print"/>
          <a:srcRect/>
          <a:stretch>
            <a:fillRect/>
          </a:stretch>
        </p:blipFill>
        <p:spPr bwMode="auto">
          <a:xfrm>
            <a:off x="1196975" y="1339850"/>
            <a:ext cx="3162300" cy="3113088"/>
          </a:xfrm>
          <a:prstGeom prst="rect">
            <a:avLst/>
          </a:prstGeom>
          <a:noFill/>
          <a:ln w="38100" algn="ctr">
            <a:noFill/>
            <a:miter lim="800000"/>
            <a:headEnd/>
            <a:tailEnd/>
          </a:ln>
        </p:spPr>
      </p:pic>
      <p:sp>
        <p:nvSpPr>
          <p:cNvPr id="711689" name="AutoShape 9"/>
          <p:cNvSpPr>
            <a:spLocks noChangeAspect="1" noChangeArrowheads="1"/>
          </p:cNvSpPr>
          <p:nvPr/>
        </p:nvSpPr>
        <p:spPr bwMode="auto">
          <a:xfrm>
            <a:off x="1817688" y="2354263"/>
            <a:ext cx="320675" cy="176212"/>
          </a:xfrm>
          <a:prstGeom prst="rightArrow">
            <a:avLst>
              <a:gd name="adj1" fmla="val 50000"/>
              <a:gd name="adj2" fmla="val 45496"/>
            </a:avLst>
          </a:prstGeom>
          <a:solidFill>
            <a:srgbClr val="FF0000"/>
          </a:solidFill>
          <a:ln w="12700">
            <a:solidFill>
              <a:schemeClr val="tx1"/>
            </a:solidFill>
            <a:miter lim="800000"/>
            <a:headEnd/>
            <a:tailEnd/>
          </a:ln>
        </p:spPr>
        <p:txBody>
          <a:bodyPr wrap="none" anchor="ctr"/>
          <a:lstStyle/>
          <a:p>
            <a:endParaRPr lang="en-US"/>
          </a:p>
        </p:txBody>
      </p:sp>
      <p:sp>
        <p:nvSpPr>
          <p:cNvPr id="711690" name="AutoShape 10"/>
          <p:cNvSpPr>
            <a:spLocks noChangeAspect="1" noChangeArrowheads="1"/>
          </p:cNvSpPr>
          <p:nvPr/>
        </p:nvSpPr>
        <p:spPr bwMode="auto">
          <a:xfrm>
            <a:off x="2170113" y="2773363"/>
            <a:ext cx="320675" cy="176212"/>
          </a:xfrm>
          <a:prstGeom prst="rightArrow">
            <a:avLst>
              <a:gd name="adj1" fmla="val 50000"/>
              <a:gd name="adj2" fmla="val 45496"/>
            </a:avLst>
          </a:prstGeom>
          <a:solidFill>
            <a:srgbClr val="FF0000"/>
          </a:solidFill>
          <a:ln w="12700">
            <a:solidFill>
              <a:schemeClr val="tx1"/>
            </a:solidFill>
            <a:miter lim="800000"/>
            <a:headEnd/>
            <a:tailEnd/>
          </a:ln>
        </p:spPr>
        <p:txBody>
          <a:bodyPr wrap="none" anchor="ctr"/>
          <a:lstStyle/>
          <a:p>
            <a:endParaRPr lang="en-US"/>
          </a:p>
        </p:txBody>
      </p:sp>
      <p:pic>
        <p:nvPicPr>
          <p:cNvPr id="246786" name="Picture 2"/>
          <p:cNvPicPr>
            <a:picLocks noChangeAspect="1" noChangeArrowheads="1"/>
          </p:cNvPicPr>
          <p:nvPr/>
        </p:nvPicPr>
        <p:blipFill>
          <a:blip r:embed="rId7" cstate="print"/>
          <a:srcRect/>
          <a:stretch>
            <a:fillRect/>
          </a:stretch>
        </p:blipFill>
        <p:spPr bwMode="auto">
          <a:xfrm>
            <a:off x="1538288" y="891454"/>
            <a:ext cx="5605272" cy="5268223"/>
          </a:xfrm>
          <a:prstGeom prst="rect">
            <a:avLst/>
          </a:prstGeom>
          <a:noFill/>
          <a:ln w="9525">
            <a:noFill/>
            <a:miter lim="800000"/>
            <a:headEnd/>
            <a:tailEnd/>
          </a:ln>
        </p:spPr>
      </p:pic>
      <p:grpSp>
        <p:nvGrpSpPr>
          <p:cNvPr id="2" name="Group 15"/>
          <p:cNvGrpSpPr>
            <a:grpSpLocks/>
          </p:cNvGrpSpPr>
          <p:nvPr/>
        </p:nvGrpSpPr>
        <p:grpSpPr bwMode="auto">
          <a:xfrm>
            <a:off x="4682836" y="3251201"/>
            <a:ext cx="4117975" cy="1446213"/>
            <a:chOff x="3072" y="1856"/>
            <a:chExt cx="2594" cy="911"/>
          </a:xfrm>
        </p:grpSpPr>
        <p:sp>
          <p:nvSpPr>
            <p:cNvPr id="79883" name="Text Box 12"/>
            <p:cNvSpPr txBox="1">
              <a:spLocks noChangeArrowheads="1"/>
            </p:cNvSpPr>
            <p:nvPr/>
          </p:nvSpPr>
          <p:spPr bwMode="auto">
            <a:xfrm>
              <a:off x="3664" y="1856"/>
              <a:ext cx="2002" cy="518"/>
            </a:xfrm>
            <a:prstGeom prst="rect">
              <a:avLst/>
            </a:prstGeom>
            <a:solidFill>
              <a:srgbClr val="CCFFCC">
                <a:alpha val="69019"/>
              </a:srgbClr>
            </a:solidFill>
            <a:ln w="38100" algn="ctr">
              <a:noFill/>
              <a:miter lim="800000"/>
              <a:headEnd/>
              <a:tailEnd/>
            </a:ln>
          </p:spPr>
          <p:txBody>
            <a:bodyPr>
              <a:spAutoFit/>
            </a:bodyPr>
            <a:lstStyle/>
            <a:p>
              <a:pPr>
                <a:buSzPct val="65000"/>
              </a:pPr>
              <a:r>
                <a:rPr lang="en-US" dirty="0">
                  <a:solidFill>
                    <a:srgbClr val="FF0066"/>
                  </a:solidFill>
                </a:rPr>
                <a:t>Estimates provided if RATIO &gt;= 0.5 and &lt;= 1.5</a:t>
              </a:r>
            </a:p>
          </p:txBody>
        </p:sp>
        <p:sp>
          <p:nvSpPr>
            <p:cNvPr id="79884" name="Line 13"/>
            <p:cNvSpPr>
              <a:spLocks noChangeShapeType="1"/>
            </p:cNvSpPr>
            <p:nvPr/>
          </p:nvSpPr>
          <p:spPr bwMode="auto">
            <a:xfrm flipH="1">
              <a:off x="3072" y="2237"/>
              <a:ext cx="639" cy="137"/>
            </a:xfrm>
            <a:prstGeom prst="line">
              <a:avLst/>
            </a:prstGeom>
            <a:noFill/>
            <a:ln w="38100">
              <a:solidFill>
                <a:srgbClr val="FF0000"/>
              </a:solidFill>
              <a:round/>
              <a:headEnd/>
              <a:tailEnd type="triangle" w="med" len="med"/>
            </a:ln>
          </p:spPr>
          <p:txBody>
            <a:bodyPr wrap="none" anchor="ctr"/>
            <a:lstStyle/>
            <a:p>
              <a:endParaRPr lang="en-US"/>
            </a:p>
          </p:txBody>
        </p:sp>
        <p:sp>
          <p:nvSpPr>
            <p:cNvPr id="79885" name="Line 14"/>
            <p:cNvSpPr>
              <a:spLocks noChangeShapeType="1"/>
            </p:cNvSpPr>
            <p:nvPr/>
          </p:nvSpPr>
          <p:spPr bwMode="auto">
            <a:xfrm flipH="1">
              <a:off x="3665" y="2346"/>
              <a:ext cx="88" cy="421"/>
            </a:xfrm>
            <a:prstGeom prst="line">
              <a:avLst/>
            </a:prstGeom>
            <a:noFill/>
            <a:ln w="38100">
              <a:solidFill>
                <a:srgbClr val="FF0000"/>
              </a:solidFill>
              <a:round/>
              <a:headEnd/>
              <a:tailEnd type="triangle" w="med" len="med"/>
            </a:ln>
          </p:spPr>
          <p:txBody>
            <a:bodyPr wrap="none" anchor="ctr"/>
            <a:lstStyle/>
            <a:p>
              <a:endParaRPr lang="en-US"/>
            </a:p>
          </p:txBody>
        </p:sp>
      </p:grpSp>
      <p:sp>
        <p:nvSpPr>
          <p:cNvPr id="15" name="AutoShape 5"/>
          <p:cNvSpPr>
            <a:spLocks noChangeAspect="1" noChangeArrowheads="1"/>
          </p:cNvSpPr>
          <p:nvPr/>
        </p:nvSpPr>
        <p:spPr bwMode="auto">
          <a:xfrm>
            <a:off x="6719433" y="5548165"/>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246787" name="Picture 3"/>
          <p:cNvPicPr>
            <a:picLocks noChangeAspect="1" noChangeArrowheads="1"/>
          </p:cNvPicPr>
          <p:nvPr/>
        </p:nvPicPr>
        <p:blipFill>
          <a:blip r:embed="rId8" cstate="print"/>
          <a:srcRect/>
          <a:stretch>
            <a:fillRect/>
          </a:stretch>
        </p:blipFill>
        <p:spPr bwMode="auto">
          <a:xfrm>
            <a:off x="1521068" y="888023"/>
            <a:ext cx="5605272" cy="5268223"/>
          </a:xfrm>
          <a:prstGeom prst="rect">
            <a:avLst/>
          </a:prstGeom>
          <a:noFill/>
          <a:ln w="9525">
            <a:noFill/>
            <a:miter lim="800000"/>
            <a:headEnd/>
            <a:tailEnd/>
          </a:ln>
        </p:spPr>
      </p:pic>
      <p:sp>
        <p:nvSpPr>
          <p:cNvPr id="16" name="AutoShape 5"/>
          <p:cNvSpPr>
            <a:spLocks noChangeAspect="1" noChangeArrowheads="1"/>
          </p:cNvSpPr>
          <p:nvPr/>
        </p:nvSpPr>
        <p:spPr bwMode="auto">
          <a:xfrm>
            <a:off x="6711549" y="5573921"/>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246788" name="Picture 4"/>
          <p:cNvPicPr>
            <a:picLocks noChangeAspect="1" noChangeArrowheads="1"/>
          </p:cNvPicPr>
          <p:nvPr/>
        </p:nvPicPr>
        <p:blipFill>
          <a:blip r:embed="rId9" cstate="print"/>
          <a:srcRect/>
          <a:stretch>
            <a:fillRect/>
          </a:stretch>
        </p:blipFill>
        <p:spPr bwMode="auto">
          <a:xfrm>
            <a:off x="1528979" y="893264"/>
            <a:ext cx="5605272" cy="5268223"/>
          </a:xfrm>
          <a:prstGeom prst="rect">
            <a:avLst/>
          </a:prstGeom>
          <a:noFill/>
          <a:ln w="9525">
            <a:noFill/>
            <a:miter lim="800000"/>
            <a:headEnd/>
            <a:tailEnd/>
          </a:ln>
        </p:spPr>
      </p:pic>
      <p:sp>
        <p:nvSpPr>
          <p:cNvPr id="17" name="AutoShape 5"/>
          <p:cNvSpPr>
            <a:spLocks noChangeAspect="1" noChangeArrowheads="1"/>
          </p:cNvSpPr>
          <p:nvPr/>
        </p:nvSpPr>
        <p:spPr bwMode="auto">
          <a:xfrm>
            <a:off x="6707558" y="5563998"/>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246789" name="Picture 5"/>
          <p:cNvPicPr>
            <a:picLocks noChangeAspect="1" noChangeArrowheads="1"/>
          </p:cNvPicPr>
          <p:nvPr/>
        </p:nvPicPr>
        <p:blipFill>
          <a:blip r:embed="rId10" cstate="print"/>
          <a:srcRect/>
          <a:stretch>
            <a:fillRect/>
          </a:stretch>
        </p:blipFill>
        <p:spPr bwMode="auto">
          <a:xfrm>
            <a:off x="1533855" y="895127"/>
            <a:ext cx="5605272" cy="5268223"/>
          </a:xfrm>
          <a:prstGeom prst="rect">
            <a:avLst/>
          </a:prstGeom>
          <a:noFill/>
          <a:ln w="9525">
            <a:noFill/>
            <a:miter lim="800000"/>
            <a:headEnd/>
            <a:tailEnd/>
          </a:ln>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1687"/>
                                        </p:tgtEl>
                                        <p:attrNameLst>
                                          <p:attrName>style.visibility</p:attrName>
                                        </p:attrNameLst>
                                      </p:cBhvr>
                                      <p:to>
                                        <p:strVal val="visible"/>
                                      </p:to>
                                    </p:set>
                                    <p:anim calcmode="lin" valueType="num">
                                      <p:cBhvr additive="base">
                                        <p:cTn id="7" dur="500" fill="hold"/>
                                        <p:tgtEl>
                                          <p:spTgt spid="711687"/>
                                        </p:tgtEl>
                                        <p:attrNameLst>
                                          <p:attrName>ppt_x</p:attrName>
                                        </p:attrNameLst>
                                      </p:cBhvr>
                                      <p:tavLst>
                                        <p:tav tm="0">
                                          <p:val>
                                            <p:strVal val="0-#ppt_w/2"/>
                                          </p:val>
                                        </p:tav>
                                        <p:tav tm="100000">
                                          <p:val>
                                            <p:strVal val="#ppt_x"/>
                                          </p:val>
                                        </p:tav>
                                      </p:tavLst>
                                    </p:anim>
                                    <p:anim calcmode="lin" valueType="num">
                                      <p:cBhvr additive="base">
                                        <p:cTn id="8" dur="500" fill="hold"/>
                                        <p:tgtEl>
                                          <p:spTgt spid="71168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1168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16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1689"/>
                                        </p:tgtEl>
                                        <p:attrNameLst>
                                          <p:attrName>style.visibility</p:attrName>
                                        </p:attrNameLst>
                                      </p:cBhvr>
                                      <p:to>
                                        <p:strVal val="visible"/>
                                      </p:to>
                                    </p:set>
                                    <p:anim calcmode="lin" valueType="num">
                                      <p:cBhvr additive="base">
                                        <p:cTn id="19" dur="500" fill="hold"/>
                                        <p:tgtEl>
                                          <p:spTgt spid="711689"/>
                                        </p:tgtEl>
                                        <p:attrNameLst>
                                          <p:attrName>ppt_x</p:attrName>
                                        </p:attrNameLst>
                                      </p:cBhvr>
                                      <p:tavLst>
                                        <p:tav tm="0">
                                          <p:val>
                                            <p:strVal val="0-#ppt_w/2"/>
                                          </p:val>
                                        </p:tav>
                                        <p:tav tm="100000">
                                          <p:val>
                                            <p:strVal val="#ppt_x"/>
                                          </p:val>
                                        </p:tav>
                                      </p:tavLst>
                                    </p:anim>
                                    <p:anim calcmode="lin" valueType="num">
                                      <p:cBhvr additive="base">
                                        <p:cTn id="20" dur="500" fill="hold"/>
                                        <p:tgtEl>
                                          <p:spTgt spid="71168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7"/>
                                            </p:cond>
                                          </p:stCondLst>
                                        </p:cTn>
                                        <p:tgtEl>
                                          <p:spTgt spid="711689"/>
                                        </p:tgtEl>
                                        <p:attrNameLst>
                                          <p:attrName>style.visibility</p:attrName>
                                        </p:attrNameLst>
                                      </p:cBhvr>
                                      <p:to>
                                        <p:strVal val="hidden"/>
                                      </p:to>
                                    </p:set>
                                  </p:sub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71168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711690"/>
                                        </p:tgtEl>
                                        <p:attrNameLst>
                                          <p:attrName>style.visibility</p:attrName>
                                        </p:attrNameLst>
                                      </p:cBhvr>
                                      <p:to>
                                        <p:strVal val="visible"/>
                                      </p:to>
                                    </p:set>
                                    <p:anim calcmode="lin" valueType="num">
                                      <p:cBhvr additive="base">
                                        <p:cTn id="28" dur="500" fill="hold"/>
                                        <p:tgtEl>
                                          <p:spTgt spid="711690"/>
                                        </p:tgtEl>
                                        <p:attrNameLst>
                                          <p:attrName>ppt_x</p:attrName>
                                        </p:attrNameLst>
                                      </p:cBhvr>
                                      <p:tavLst>
                                        <p:tav tm="0">
                                          <p:val>
                                            <p:strVal val="0-#ppt_w/2"/>
                                          </p:val>
                                        </p:tav>
                                        <p:tav tm="100000">
                                          <p:val>
                                            <p:strVal val="#ppt_x"/>
                                          </p:val>
                                        </p:tav>
                                      </p:tavLst>
                                    </p:anim>
                                    <p:anim calcmode="lin" valueType="num">
                                      <p:cBhvr additive="base">
                                        <p:cTn id="29" dur="500" fill="hold"/>
                                        <p:tgtEl>
                                          <p:spTgt spid="71169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26"/>
                                            </p:cond>
                                          </p:stCondLst>
                                        </p:cTn>
                                        <p:tgtEl>
                                          <p:spTgt spid="711690"/>
                                        </p:tgtEl>
                                        <p:attrNameLst>
                                          <p:attrName>style.visibility</p:attrName>
                                        </p:attrNameLst>
                                      </p:cBhvr>
                                      <p:to>
                                        <p:strVal val="hidden"/>
                                      </p:to>
                                    </p:set>
                                  </p:sub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467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0-#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4678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24678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2467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11687" grpId="0" animBg="1"/>
      <p:bldP spid="711689" grpId="0" animBg="1"/>
      <p:bldP spid="711690"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Tracing in StreamStats</a:t>
            </a:r>
            <a:endParaRPr lang="en-US" dirty="0"/>
          </a:p>
        </p:txBody>
      </p:sp>
      <p:sp>
        <p:nvSpPr>
          <p:cNvPr id="3" name="Content Placeholder 2"/>
          <p:cNvSpPr>
            <a:spLocks noGrp="1"/>
          </p:cNvSpPr>
          <p:nvPr>
            <p:ph idx="1"/>
          </p:nvPr>
        </p:nvSpPr>
        <p:spPr>
          <a:xfrm>
            <a:off x="485775" y="1546594"/>
            <a:ext cx="8392411" cy="4960532"/>
          </a:xfrm>
        </p:spPr>
        <p:txBody>
          <a:bodyPr/>
          <a:lstStyle/>
          <a:p>
            <a:pPr>
              <a:spcBef>
                <a:spcPts val="200"/>
              </a:spcBef>
              <a:spcAft>
                <a:spcPts val="200"/>
              </a:spcAft>
            </a:pPr>
            <a:r>
              <a:rPr lang="en-US" dirty="0" smtClean="0"/>
              <a:t>Configure trace</a:t>
            </a:r>
          </a:p>
          <a:p>
            <a:pPr lvl="1">
              <a:spcBef>
                <a:spcPts val="200"/>
              </a:spcBef>
              <a:spcAft>
                <a:spcPts val="200"/>
              </a:spcAft>
            </a:pPr>
            <a:r>
              <a:rPr lang="en-US" dirty="0" smtClean="0"/>
              <a:t>Specify layer used (NHD, NHDPlus, etc.)</a:t>
            </a:r>
          </a:p>
          <a:p>
            <a:pPr lvl="1">
              <a:spcBef>
                <a:spcPts val="200"/>
              </a:spcBef>
              <a:spcAft>
                <a:spcPts val="200"/>
              </a:spcAft>
            </a:pPr>
            <a:r>
              <a:rPr lang="en-US" dirty="0" smtClean="0"/>
              <a:t>Direction of tracing (upstream, downstream, both)</a:t>
            </a:r>
          </a:p>
          <a:p>
            <a:pPr lvl="1">
              <a:spcBef>
                <a:spcPts val="200"/>
              </a:spcBef>
              <a:spcAft>
                <a:spcPts val="200"/>
              </a:spcAft>
            </a:pPr>
            <a:r>
              <a:rPr lang="en-US" dirty="0" smtClean="0"/>
              <a:t>Participating event layers (gages, dams, etc.)</a:t>
            </a:r>
          </a:p>
          <a:p>
            <a:pPr>
              <a:spcBef>
                <a:spcPts val="200"/>
              </a:spcBef>
              <a:spcAft>
                <a:spcPts val="200"/>
              </a:spcAft>
            </a:pPr>
            <a:r>
              <a:rPr lang="en-US" dirty="0" smtClean="0"/>
              <a:t>Trace from delineated or ad-hoc point</a:t>
            </a:r>
          </a:p>
          <a:p>
            <a:pPr lvl="1">
              <a:spcBef>
                <a:spcPts val="200"/>
              </a:spcBef>
              <a:spcAft>
                <a:spcPts val="200"/>
              </a:spcAft>
            </a:pPr>
            <a:r>
              <a:rPr lang="en-US" dirty="0" smtClean="0"/>
              <a:t>Display identified reaches</a:t>
            </a:r>
          </a:p>
          <a:p>
            <a:pPr lvl="1">
              <a:spcBef>
                <a:spcPts val="200"/>
              </a:spcBef>
              <a:spcAft>
                <a:spcPts val="200"/>
              </a:spcAft>
            </a:pPr>
            <a:r>
              <a:rPr lang="en-US" dirty="0" smtClean="0"/>
              <a:t>Identify point events</a:t>
            </a:r>
          </a:p>
          <a:p>
            <a:pPr>
              <a:spcBef>
                <a:spcPts val="200"/>
              </a:spcBef>
              <a:spcAft>
                <a:spcPts val="200"/>
              </a:spcAft>
            </a:pPr>
            <a:r>
              <a:rPr lang="en-US" dirty="0" smtClean="0"/>
              <a:t>Raindrop trace to network</a:t>
            </a:r>
          </a:p>
          <a:p>
            <a:pPr lvl="1">
              <a:spcBef>
                <a:spcPts val="200"/>
              </a:spcBef>
              <a:spcAft>
                <a:spcPts val="200"/>
              </a:spcAft>
            </a:pPr>
            <a:r>
              <a:rPr lang="en-US" dirty="0" smtClean="0"/>
              <a:t>Display path from point to network, and downstream</a:t>
            </a:r>
          </a:p>
          <a:p>
            <a:pPr lvl="1">
              <a:spcBef>
                <a:spcPts val="200"/>
              </a:spcBef>
              <a:spcAft>
                <a:spcPts val="200"/>
              </a:spcAft>
            </a:pPr>
            <a:r>
              <a:rPr lang="en-US" dirty="0" smtClean="0"/>
              <a:t>Compute reach address at point on network</a:t>
            </a:r>
            <a:endParaRPr lang="en-US" dirty="0"/>
          </a:p>
        </p:txBody>
      </p:sp>
      <p:pic>
        <p:nvPicPr>
          <p:cNvPr id="4" name="Picture 3"/>
          <p:cNvPicPr>
            <a:picLocks noChangeAspect="1" noChangeArrowheads="1"/>
          </p:cNvPicPr>
          <p:nvPr/>
        </p:nvPicPr>
        <p:blipFill>
          <a:blip r:embed="rId4" cstate="print"/>
          <a:srcRect/>
          <a:stretch>
            <a:fillRect/>
          </a:stretch>
        </p:blipFill>
        <p:spPr bwMode="auto">
          <a:xfrm>
            <a:off x="2677760" y="3657600"/>
            <a:ext cx="3788481" cy="3200400"/>
          </a:xfrm>
          <a:prstGeom prst="rect">
            <a:avLst/>
          </a:prstGeom>
          <a:noFill/>
          <a:ln w="9525">
            <a:noFill/>
            <a:miter lim="800000"/>
            <a:headEnd/>
            <a:tailEnd/>
          </a:ln>
        </p:spPr>
      </p:pic>
      <p:pic>
        <p:nvPicPr>
          <p:cNvPr id="5" name="Picture 2"/>
          <p:cNvPicPr>
            <a:picLocks noChangeAspect="1" noChangeArrowheads="1"/>
          </p:cNvPicPr>
          <p:nvPr/>
        </p:nvPicPr>
        <p:blipFill>
          <a:blip r:embed="rId5" cstate="print"/>
          <a:srcRect l="23506" t="16508" r="4077" b="13717"/>
          <a:stretch>
            <a:fillRect/>
          </a:stretch>
        </p:blipFill>
        <p:spPr bwMode="auto">
          <a:xfrm>
            <a:off x="1063257" y="786810"/>
            <a:ext cx="3845170" cy="2743200"/>
          </a:xfrm>
          <a:prstGeom prst="rect">
            <a:avLst/>
          </a:prstGeom>
          <a:noFill/>
          <a:ln w="9525">
            <a:noFill/>
            <a:miter lim="800000"/>
            <a:headEnd/>
            <a:tailEnd/>
          </a:ln>
        </p:spPr>
      </p:pic>
      <p:pic>
        <p:nvPicPr>
          <p:cNvPr id="6" name="Picture 3"/>
          <p:cNvPicPr>
            <a:picLocks noChangeAspect="1" noChangeArrowheads="1"/>
          </p:cNvPicPr>
          <p:nvPr/>
        </p:nvPicPr>
        <p:blipFill>
          <a:blip r:embed="rId6" cstate="print"/>
          <a:srcRect/>
          <a:stretch>
            <a:fillRect/>
          </a:stretch>
        </p:blipFill>
        <p:spPr bwMode="auto">
          <a:xfrm>
            <a:off x="4774026" y="808075"/>
            <a:ext cx="3108960" cy="54864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l="24811" t="16329" r="4006" b="13042"/>
          <a:stretch>
            <a:fillRect/>
          </a:stretch>
        </p:blipFill>
        <p:spPr bwMode="auto">
          <a:xfrm>
            <a:off x="4248052" y="1967437"/>
            <a:ext cx="3600449" cy="2743200"/>
          </a:xfrm>
          <a:prstGeom prst="rect">
            <a:avLst/>
          </a:prstGeom>
          <a:noFill/>
          <a:ln w="9525">
            <a:noFill/>
            <a:miter lim="800000"/>
            <a:headEnd/>
            <a:tailEnd/>
          </a:ln>
          <a:effectLst/>
        </p:spPr>
      </p:pic>
      <p:pic>
        <p:nvPicPr>
          <p:cNvPr id="8" name="Picture 9"/>
          <p:cNvPicPr>
            <a:picLocks noChangeAspect="1" noChangeArrowheads="1"/>
          </p:cNvPicPr>
          <p:nvPr/>
        </p:nvPicPr>
        <p:blipFill>
          <a:blip r:embed="rId8" cstate="print"/>
          <a:srcRect l="24995" t="15736" r="4901" b="13234"/>
          <a:stretch>
            <a:fillRect/>
          </a:stretch>
        </p:blipFill>
        <p:spPr bwMode="auto">
          <a:xfrm>
            <a:off x="481503" y="1984007"/>
            <a:ext cx="3525865" cy="2743200"/>
          </a:xfrm>
          <a:prstGeom prst="rect">
            <a:avLst/>
          </a:prstGeom>
          <a:noFill/>
          <a:ln w="9525">
            <a:noFill/>
            <a:miter lim="800000"/>
            <a:headEnd/>
            <a:tailEnd/>
          </a:ln>
          <a:effectLst/>
        </p:spPr>
      </p:pic>
      <p:pic>
        <p:nvPicPr>
          <p:cNvPr id="9" name="Picture 7"/>
          <p:cNvPicPr>
            <a:picLocks noChangeAspect="1" noChangeArrowheads="1"/>
          </p:cNvPicPr>
          <p:nvPr/>
        </p:nvPicPr>
        <p:blipFill>
          <a:blip r:embed="rId9" cstate="print"/>
          <a:srcRect l="44417" t="53499" r="35449" b="32383"/>
          <a:stretch>
            <a:fillRect/>
          </a:stretch>
        </p:blipFill>
        <p:spPr bwMode="auto">
          <a:xfrm>
            <a:off x="1163782" y="2956956"/>
            <a:ext cx="1389413" cy="748146"/>
          </a:xfrm>
          <a:prstGeom prst="rect">
            <a:avLst/>
          </a:prstGeom>
          <a:noFill/>
          <a:ln w="9525">
            <a:noFill/>
            <a:miter lim="800000"/>
            <a:headEnd/>
            <a:tailEnd/>
          </a:ln>
          <a:effectLst/>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checkerboard(across)">
                                      <p:cBhvr>
                                        <p:cTn id="11" dur="500"/>
                                        <p:tgtEl>
                                          <p:spTgt spid="3">
                                            <p:txEl>
                                              <p:pRg st="4" end="4"/>
                                            </p:txEl>
                                          </p:spTgt>
                                        </p:tgtEl>
                                      </p:cBhvr>
                                    </p:animEffect>
                                  </p:childTnLst>
                                </p:cTn>
                              </p:par>
                              <p:par>
                                <p:cTn id="12" presetID="5" presetClass="entr" presetSubtype="10" fill="hold" nodeType="with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checkerboard(across)">
                                      <p:cBhvr>
                                        <p:cTn id="14" dur="500"/>
                                        <p:tgtEl>
                                          <p:spTgt spid="3">
                                            <p:txEl>
                                              <p:pRg st="5" end="5"/>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checkerboard(across)">
                                      <p:cBhvr>
                                        <p:cTn id="30" dur="500"/>
                                        <p:tgtEl>
                                          <p:spTgt spid="3">
                                            <p:txEl>
                                              <p:pRg st="7" end="7"/>
                                            </p:txEl>
                                          </p:spTgt>
                                        </p:tgtEl>
                                      </p:cBhvr>
                                    </p:animEffect>
                                  </p:childTnLst>
                                </p:cTn>
                              </p:par>
                              <p:par>
                                <p:cTn id="31" presetID="5" presetClass="entr" presetSubtype="1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checkerboard(across)">
                                      <p:cBhvr>
                                        <p:cTn id="33" dur="500"/>
                                        <p:tgtEl>
                                          <p:spTgt spid="3">
                                            <p:txEl>
                                              <p:pRg st="8" end="8"/>
                                            </p:txEl>
                                          </p:spTgt>
                                        </p:tgtEl>
                                      </p:cBhvr>
                                    </p:animEffect>
                                  </p:childTnLst>
                                </p:cTn>
                              </p:par>
                              <p:par>
                                <p:cTn id="34" presetID="5" presetClass="entr" presetSubtype="1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checkerboard(across)">
                                      <p:cBhvr>
                                        <p:cTn id="36" dur="500"/>
                                        <p:tgtEl>
                                          <p:spTgt spid="3">
                                            <p:txEl>
                                              <p:pRg st="9" end="9"/>
                                            </p:txEl>
                                          </p:spTgt>
                                        </p:tgtEl>
                                      </p:cBhvr>
                                    </p:animEffec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en-US" dirty="0" smtClean="0"/>
              <a:t>What is StreamStats?</a:t>
            </a:r>
          </a:p>
        </p:txBody>
      </p:sp>
      <p:sp>
        <p:nvSpPr>
          <p:cNvPr id="87042" name="Rectangle 3"/>
          <p:cNvSpPr>
            <a:spLocks noGrp="1" noChangeArrowheads="1"/>
          </p:cNvSpPr>
          <p:nvPr>
            <p:ph type="body" idx="1"/>
          </p:nvPr>
        </p:nvSpPr>
        <p:spPr>
          <a:xfrm>
            <a:off x="485775" y="1546224"/>
            <a:ext cx="8124825" cy="4948094"/>
          </a:xfrm>
        </p:spPr>
        <p:txBody>
          <a:bodyPr/>
          <a:lstStyle/>
          <a:p>
            <a:pPr>
              <a:spcBef>
                <a:spcPts val="0"/>
              </a:spcBef>
              <a:spcAft>
                <a:spcPts val="0"/>
              </a:spcAft>
            </a:pPr>
            <a:r>
              <a:rPr lang="en-US" dirty="0" smtClean="0"/>
              <a:t>A map-based Web application that provides information that can be used by engineers, managers, planners, and others to make informed decisions on water-related activities</a:t>
            </a:r>
          </a:p>
          <a:p>
            <a:pPr>
              <a:spcBef>
                <a:spcPts val="0"/>
              </a:spcBef>
              <a:spcAft>
                <a:spcPts val="0"/>
              </a:spcAft>
            </a:pPr>
            <a:r>
              <a:rPr lang="en-US" dirty="0" smtClean="0"/>
              <a:t>Primary product is streamflow statistics, such as 100-year flood, mean flow, 7-day, 10-year low flow, etc.</a:t>
            </a:r>
          </a:p>
          <a:p>
            <a:pPr>
              <a:spcBef>
                <a:spcPts val="0"/>
              </a:spcBef>
              <a:spcAft>
                <a:spcPts val="0"/>
              </a:spcAft>
            </a:pPr>
            <a:r>
              <a:rPr lang="en-US" dirty="0" smtClean="0"/>
              <a:t>Allows analysis of upstream/downstream relations along streams </a:t>
            </a:r>
          </a:p>
          <a:p>
            <a:pPr>
              <a:spcBef>
                <a:spcPts val="0"/>
              </a:spcBef>
              <a:spcAft>
                <a:spcPts val="0"/>
              </a:spcAft>
            </a:pPr>
            <a:r>
              <a:rPr lang="en-US" dirty="0" smtClean="0"/>
              <a:t>Provides summaries of water use (MD only)</a:t>
            </a: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Profile Plots</a:t>
            </a:r>
            <a:endParaRPr lang="en-US" dirty="0"/>
          </a:p>
        </p:txBody>
      </p:sp>
      <p:sp>
        <p:nvSpPr>
          <p:cNvPr id="3" name="Content Placeholder 2"/>
          <p:cNvSpPr>
            <a:spLocks noGrp="1"/>
          </p:cNvSpPr>
          <p:nvPr>
            <p:ph idx="1"/>
          </p:nvPr>
        </p:nvSpPr>
        <p:spPr/>
        <p:txBody>
          <a:bodyPr/>
          <a:lstStyle/>
          <a:p>
            <a:r>
              <a:rPr lang="en-US" dirty="0" smtClean="0"/>
              <a:t>Trace flow path within a delineated watershed</a:t>
            </a:r>
          </a:p>
          <a:p>
            <a:r>
              <a:rPr lang="en-US" dirty="0" smtClean="0"/>
              <a:t>Show network path and profile</a:t>
            </a:r>
          </a:p>
          <a:p>
            <a:r>
              <a:rPr lang="en-US" dirty="0" smtClean="0"/>
              <a:t>Show main channel flow path and profile</a:t>
            </a:r>
            <a:endParaRPr lang="en-US" dirty="0"/>
          </a:p>
        </p:txBody>
      </p:sp>
      <p:pic>
        <p:nvPicPr>
          <p:cNvPr id="4" name="Picture 8"/>
          <p:cNvPicPr>
            <a:picLocks noChangeAspect="1" noChangeArrowheads="1"/>
          </p:cNvPicPr>
          <p:nvPr/>
        </p:nvPicPr>
        <p:blipFill>
          <a:blip r:embed="rId4" cstate="print"/>
          <a:srcRect l="24009" t="15928" r="2651" b="13042"/>
          <a:stretch>
            <a:fillRect/>
          </a:stretch>
        </p:blipFill>
        <p:spPr bwMode="auto">
          <a:xfrm>
            <a:off x="786810" y="2456121"/>
            <a:ext cx="4303362" cy="3200400"/>
          </a:xfrm>
          <a:prstGeom prst="rect">
            <a:avLst/>
          </a:prstGeom>
          <a:noFill/>
          <a:ln w="9525">
            <a:noFill/>
            <a:miter lim="800000"/>
            <a:headEnd/>
            <a:tailEnd/>
          </a:ln>
          <a:effectLst/>
        </p:spPr>
      </p:pic>
      <p:pic>
        <p:nvPicPr>
          <p:cNvPr id="5" name="Picture 4"/>
          <p:cNvPicPr>
            <a:picLocks noChangeAspect="1" noChangeArrowheads="1"/>
          </p:cNvPicPr>
          <p:nvPr/>
        </p:nvPicPr>
        <p:blipFill>
          <a:blip r:embed="rId5" cstate="print"/>
          <a:srcRect l="25272" t="16707" r="3488" b="13518"/>
          <a:stretch>
            <a:fillRect/>
          </a:stretch>
        </p:blipFill>
        <p:spPr bwMode="auto">
          <a:xfrm>
            <a:off x="3923415" y="3072809"/>
            <a:ext cx="4413087" cy="3200400"/>
          </a:xfrm>
          <a:prstGeom prst="rect">
            <a:avLst/>
          </a:prstGeom>
          <a:noFill/>
          <a:ln w="9525">
            <a:noFill/>
            <a:miter lim="800000"/>
            <a:headEnd/>
            <a:tailEnd/>
          </a:ln>
        </p:spPr>
      </p:pic>
      <p:pic>
        <p:nvPicPr>
          <p:cNvPr id="181250" name="Picture 2"/>
          <p:cNvPicPr>
            <a:picLocks noChangeAspect="1" noChangeArrowheads="1"/>
          </p:cNvPicPr>
          <p:nvPr/>
        </p:nvPicPr>
        <p:blipFill>
          <a:blip r:embed="rId6" cstate="print"/>
          <a:srcRect l="22551" t="17054" r="5374" b="12985"/>
          <a:stretch>
            <a:fillRect/>
          </a:stretch>
        </p:blipFill>
        <p:spPr bwMode="auto">
          <a:xfrm>
            <a:off x="2333493" y="3657600"/>
            <a:ext cx="4477015" cy="3200400"/>
          </a:xfrm>
          <a:prstGeom prst="rect">
            <a:avLst/>
          </a:prstGeom>
          <a:noFill/>
          <a:ln w="9525">
            <a:noFill/>
            <a:miter lim="800000"/>
            <a:headEnd/>
            <a:tailEnd/>
          </a:ln>
        </p:spPr>
      </p:pic>
      <p:pic>
        <p:nvPicPr>
          <p:cNvPr id="181251" name="Picture 3"/>
          <p:cNvPicPr>
            <a:picLocks noChangeAspect="1" noChangeArrowheads="1"/>
          </p:cNvPicPr>
          <p:nvPr/>
        </p:nvPicPr>
        <p:blipFill>
          <a:blip r:embed="rId7" cstate="print"/>
          <a:srcRect/>
          <a:stretch>
            <a:fillRect/>
          </a:stretch>
        </p:blipFill>
        <p:spPr bwMode="auto">
          <a:xfrm>
            <a:off x="1997814" y="1371600"/>
            <a:ext cx="5151718" cy="5486400"/>
          </a:xfrm>
          <a:prstGeom prst="rect">
            <a:avLst/>
          </a:prstGeom>
          <a:noFill/>
          <a:ln w="9525">
            <a:noFill/>
            <a:miter lim="800000"/>
            <a:headEnd/>
            <a:tailEnd/>
          </a:ln>
        </p:spPr>
      </p:pic>
      <p:sp>
        <p:nvSpPr>
          <p:cNvPr id="9" name="AutoShape 6"/>
          <p:cNvSpPr>
            <a:spLocks noChangeAspect="1" noChangeArrowheads="1"/>
          </p:cNvSpPr>
          <p:nvPr/>
        </p:nvSpPr>
        <p:spPr bwMode="auto">
          <a:xfrm>
            <a:off x="1978468" y="4406604"/>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181253" name="Picture 5"/>
          <p:cNvPicPr>
            <a:picLocks noChangeAspect="1" noChangeArrowheads="1"/>
          </p:cNvPicPr>
          <p:nvPr/>
        </p:nvPicPr>
        <p:blipFill>
          <a:blip r:embed="rId8" cstate="print"/>
          <a:srcRect/>
          <a:stretch>
            <a:fillRect/>
          </a:stretch>
        </p:blipFill>
        <p:spPr bwMode="auto">
          <a:xfrm>
            <a:off x="2379349" y="1600200"/>
            <a:ext cx="4385302" cy="5257800"/>
          </a:xfrm>
          <a:prstGeom prst="rect">
            <a:avLst/>
          </a:prstGeom>
          <a:noFill/>
          <a:ln w="9525">
            <a:noFill/>
            <a:miter lim="800000"/>
            <a:headEnd/>
            <a:tailEnd/>
          </a:ln>
        </p:spPr>
      </p:pic>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1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12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25"/>
                                            </p:cond>
                                          </p:stCondLst>
                                        </p:cTn>
                                        <p:tgtEl>
                                          <p:spTgt spid="9"/>
                                        </p:tgtEl>
                                        <p:attrNameLst>
                                          <p:attrName>style.visibility</p:attrName>
                                        </p:attrNameLst>
                                      </p:cBhvr>
                                      <p:to>
                                        <p:strVal val="hidden"/>
                                      </p:to>
                                    </p:set>
                                  </p:subTnLst>
                                </p:cTn>
                              </p:par>
                            </p:childTnLst>
                          </p:cTn>
                        </p:par>
                        <p:par>
                          <p:cTn id="29" fill="hold">
                            <p:stCondLst>
                              <p:cond delay="500"/>
                            </p:stCondLst>
                            <p:childTnLst>
                              <p:par>
                                <p:cTn id="30" presetID="1" presetClass="entr" presetSubtype="0" fill="hold" nodeType="afterEffect">
                                  <p:stCondLst>
                                    <p:cond delay="1000"/>
                                  </p:stCondLst>
                                  <p:childTnLst>
                                    <p:set>
                                      <p:cBhvr>
                                        <p:cTn id="31" dur="1" fill="hold">
                                          <p:stCondLst>
                                            <p:cond delay="0"/>
                                          </p:stCondLst>
                                        </p:cTn>
                                        <p:tgtEl>
                                          <p:spTgt spid="181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4" cstate="print"/>
          <a:srcRect/>
          <a:stretch>
            <a:fillRect/>
          </a:stretch>
        </p:blipFill>
        <p:spPr bwMode="auto">
          <a:xfrm>
            <a:off x="960120" y="1432429"/>
            <a:ext cx="7223760" cy="5425571"/>
          </a:xfrm>
          <a:prstGeom prst="rect">
            <a:avLst/>
          </a:prstGeom>
          <a:noFill/>
          <a:ln w="9525">
            <a:noFill/>
            <a:miter lim="800000"/>
            <a:headEnd/>
            <a:tailEnd/>
          </a:ln>
        </p:spPr>
      </p:pic>
      <p:sp>
        <p:nvSpPr>
          <p:cNvPr id="160770" name="Rectangle 2"/>
          <p:cNvSpPr>
            <a:spLocks noGrp="1" noChangeArrowheads="1"/>
          </p:cNvSpPr>
          <p:nvPr>
            <p:ph type="title"/>
          </p:nvPr>
        </p:nvSpPr>
        <p:spPr/>
        <p:txBody>
          <a:bodyPr/>
          <a:lstStyle/>
          <a:p>
            <a:r>
              <a:rPr lang="en-US" smtClean="0"/>
              <a:t>Terrain Profile Tool</a:t>
            </a:r>
          </a:p>
        </p:txBody>
      </p:sp>
      <p:sp>
        <p:nvSpPr>
          <p:cNvPr id="160778" name="Line 10"/>
          <p:cNvSpPr>
            <a:spLocks noChangeShapeType="1"/>
          </p:cNvSpPr>
          <p:nvPr/>
        </p:nvSpPr>
        <p:spPr bwMode="auto">
          <a:xfrm flipV="1">
            <a:off x="2245995" y="2225040"/>
            <a:ext cx="508000" cy="9525"/>
          </a:xfrm>
          <a:prstGeom prst="line">
            <a:avLst/>
          </a:prstGeom>
          <a:noFill/>
          <a:ln w="76200">
            <a:solidFill>
              <a:srgbClr val="FF0000"/>
            </a:solidFill>
            <a:round/>
            <a:headEnd/>
            <a:tailEnd type="triangle" w="med" len="med"/>
          </a:ln>
          <a:effectLst/>
        </p:spPr>
        <p:txBody>
          <a:bodyPr/>
          <a:lstStyle/>
          <a:p>
            <a:endParaRPr lang="en-US"/>
          </a:p>
        </p:txBody>
      </p:sp>
      <p:sp>
        <p:nvSpPr>
          <p:cNvPr id="160780" name="Line 12"/>
          <p:cNvSpPr>
            <a:spLocks noChangeShapeType="1"/>
          </p:cNvSpPr>
          <p:nvPr/>
        </p:nvSpPr>
        <p:spPr bwMode="auto">
          <a:xfrm flipV="1">
            <a:off x="5440680" y="3914775"/>
            <a:ext cx="508000" cy="9525"/>
          </a:xfrm>
          <a:prstGeom prst="line">
            <a:avLst/>
          </a:prstGeom>
          <a:noFill/>
          <a:ln w="76200">
            <a:solidFill>
              <a:srgbClr val="FF0000"/>
            </a:solidFill>
            <a:round/>
            <a:headEnd/>
            <a:tailEnd type="triangle" w="med" len="med"/>
          </a:ln>
          <a:effectLst/>
        </p:spPr>
        <p:txBody>
          <a:bodyPr/>
          <a:lstStyle/>
          <a:p>
            <a:endParaRPr lang="en-US"/>
          </a:p>
        </p:txBody>
      </p:sp>
      <p:pic>
        <p:nvPicPr>
          <p:cNvPr id="179203" name="Picture 3"/>
          <p:cNvPicPr>
            <a:picLocks noChangeAspect="1" noChangeArrowheads="1"/>
          </p:cNvPicPr>
          <p:nvPr/>
        </p:nvPicPr>
        <p:blipFill>
          <a:blip r:embed="rId5" cstate="print"/>
          <a:srcRect/>
          <a:stretch>
            <a:fillRect/>
          </a:stretch>
        </p:blipFill>
        <p:spPr bwMode="auto">
          <a:xfrm>
            <a:off x="960120" y="1432429"/>
            <a:ext cx="7223760" cy="5425571"/>
          </a:xfrm>
          <a:prstGeom prst="rect">
            <a:avLst/>
          </a:prstGeom>
          <a:noFill/>
          <a:ln w="9525">
            <a:noFill/>
            <a:miter lim="800000"/>
            <a:headEnd/>
            <a:tailEnd/>
          </a:ln>
        </p:spPr>
      </p:pic>
      <p:sp>
        <p:nvSpPr>
          <p:cNvPr id="160781" name="Line 13"/>
          <p:cNvSpPr>
            <a:spLocks noChangeShapeType="1"/>
          </p:cNvSpPr>
          <p:nvPr/>
        </p:nvSpPr>
        <p:spPr bwMode="auto">
          <a:xfrm flipV="1">
            <a:off x="4069080" y="5210175"/>
            <a:ext cx="508000" cy="9525"/>
          </a:xfrm>
          <a:prstGeom prst="line">
            <a:avLst/>
          </a:prstGeom>
          <a:noFill/>
          <a:ln w="76200">
            <a:solidFill>
              <a:srgbClr val="FF0000"/>
            </a:solidFill>
            <a:round/>
            <a:headEnd/>
            <a:tailEnd type="triangle" w="med" len="med"/>
          </a:ln>
          <a:effectLst/>
        </p:spPr>
        <p:txBody>
          <a:bodyPr/>
          <a:lstStyle/>
          <a:p>
            <a:endParaRPr lang="en-US"/>
          </a:p>
        </p:txBody>
      </p:sp>
      <p:pic>
        <p:nvPicPr>
          <p:cNvPr id="179204" name="Picture 4"/>
          <p:cNvPicPr>
            <a:picLocks noChangeAspect="1" noChangeArrowheads="1"/>
          </p:cNvPicPr>
          <p:nvPr/>
        </p:nvPicPr>
        <p:blipFill>
          <a:blip r:embed="rId6" cstate="print"/>
          <a:srcRect/>
          <a:stretch>
            <a:fillRect/>
          </a:stretch>
        </p:blipFill>
        <p:spPr bwMode="auto">
          <a:xfrm>
            <a:off x="960120" y="1432429"/>
            <a:ext cx="7223760" cy="5425571"/>
          </a:xfrm>
          <a:prstGeom prst="rect">
            <a:avLst/>
          </a:prstGeom>
          <a:noFill/>
          <a:ln w="9525">
            <a:noFill/>
            <a:miter lim="800000"/>
            <a:headEnd/>
            <a:tailEnd/>
          </a:ln>
        </p:spPr>
      </p:pic>
      <p:pic>
        <p:nvPicPr>
          <p:cNvPr id="179205" name="Picture 5"/>
          <p:cNvPicPr>
            <a:picLocks noChangeAspect="1" noChangeArrowheads="1"/>
          </p:cNvPicPr>
          <p:nvPr/>
        </p:nvPicPr>
        <p:blipFill>
          <a:blip r:embed="rId7" cstate="print"/>
          <a:srcRect/>
          <a:stretch>
            <a:fillRect/>
          </a:stretch>
        </p:blipFill>
        <p:spPr bwMode="auto">
          <a:xfrm>
            <a:off x="2050006" y="1223010"/>
            <a:ext cx="5043988" cy="5634990"/>
          </a:xfrm>
          <a:prstGeom prst="rect">
            <a:avLst/>
          </a:prstGeom>
          <a:noFill/>
          <a:ln w="9525">
            <a:noFill/>
            <a:miter lim="800000"/>
            <a:headEnd/>
            <a:tailEnd/>
          </a:ln>
        </p:spPr>
      </p:pic>
    </p:spTree>
    <p:custDataLst>
      <p:tags r:id="rId1"/>
    </p:custData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0778"/>
                                        </p:tgtEl>
                                        <p:attrNameLst>
                                          <p:attrName>style.visibility</p:attrName>
                                        </p:attrNameLst>
                                      </p:cBhvr>
                                      <p:to>
                                        <p:strVal val="visible"/>
                                      </p:to>
                                    </p:set>
                                    <p:anim calcmode="lin" valueType="num">
                                      <p:cBhvr additive="base">
                                        <p:cTn id="7" dur="500" fill="hold"/>
                                        <p:tgtEl>
                                          <p:spTgt spid="160778"/>
                                        </p:tgtEl>
                                        <p:attrNameLst>
                                          <p:attrName>ppt_x</p:attrName>
                                        </p:attrNameLst>
                                      </p:cBhvr>
                                      <p:tavLst>
                                        <p:tav tm="0">
                                          <p:val>
                                            <p:strVal val="0-#ppt_w/2"/>
                                          </p:val>
                                        </p:tav>
                                        <p:tav tm="100000">
                                          <p:val>
                                            <p:strVal val="#ppt_x"/>
                                          </p:val>
                                        </p:tav>
                                      </p:tavLst>
                                    </p:anim>
                                    <p:anim calcmode="lin" valueType="num">
                                      <p:cBhvr additive="base">
                                        <p:cTn id="8" dur="500" fill="hold"/>
                                        <p:tgtEl>
                                          <p:spTgt spid="160778"/>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0778"/>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0780"/>
                                        </p:tgtEl>
                                        <p:attrNameLst>
                                          <p:attrName>style.visibility</p:attrName>
                                        </p:attrNameLst>
                                      </p:cBhvr>
                                      <p:to>
                                        <p:strVal val="visible"/>
                                      </p:to>
                                    </p:set>
                                    <p:anim calcmode="lin" valueType="num">
                                      <p:cBhvr additive="base">
                                        <p:cTn id="13" dur="500" fill="hold"/>
                                        <p:tgtEl>
                                          <p:spTgt spid="160780"/>
                                        </p:tgtEl>
                                        <p:attrNameLst>
                                          <p:attrName>ppt_x</p:attrName>
                                        </p:attrNameLst>
                                      </p:cBhvr>
                                      <p:tavLst>
                                        <p:tav tm="0">
                                          <p:val>
                                            <p:strVal val="0-#ppt_w/2"/>
                                          </p:val>
                                        </p:tav>
                                        <p:tav tm="100000">
                                          <p:val>
                                            <p:strVal val="#ppt_x"/>
                                          </p:val>
                                        </p:tav>
                                      </p:tavLst>
                                    </p:anim>
                                    <p:anim calcmode="lin" valueType="num">
                                      <p:cBhvr additive="base">
                                        <p:cTn id="14" dur="500" fill="hold"/>
                                        <p:tgtEl>
                                          <p:spTgt spid="160780"/>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078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92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0781"/>
                                        </p:tgtEl>
                                        <p:attrNameLst>
                                          <p:attrName>style.visibility</p:attrName>
                                        </p:attrNameLst>
                                      </p:cBhvr>
                                      <p:to>
                                        <p:strVal val="visible"/>
                                      </p:to>
                                    </p:set>
                                    <p:anim calcmode="lin" valueType="num">
                                      <p:cBhvr additive="base">
                                        <p:cTn id="23" dur="500" fill="hold"/>
                                        <p:tgtEl>
                                          <p:spTgt spid="160781"/>
                                        </p:tgtEl>
                                        <p:attrNameLst>
                                          <p:attrName>ppt_x</p:attrName>
                                        </p:attrNameLst>
                                      </p:cBhvr>
                                      <p:tavLst>
                                        <p:tav tm="0">
                                          <p:val>
                                            <p:strVal val="0-#ppt_w/2"/>
                                          </p:val>
                                        </p:tav>
                                        <p:tav tm="100000">
                                          <p:val>
                                            <p:strVal val="#ppt_x"/>
                                          </p:val>
                                        </p:tav>
                                      </p:tavLst>
                                    </p:anim>
                                    <p:anim calcmode="lin" valueType="num">
                                      <p:cBhvr additive="base">
                                        <p:cTn id="24" dur="500" fill="hold"/>
                                        <p:tgtEl>
                                          <p:spTgt spid="160781"/>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0781"/>
                                        </p:tgtEl>
                                        <p:attrNameLst>
                                          <p:attrName>style.visibility</p:attrName>
                                        </p:attrNameLst>
                                      </p:cBhvr>
                                      <p:to>
                                        <p:strVal val="hidden"/>
                                      </p:to>
                                    </p:set>
                                  </p:subTnLst>
                                </p:cTn>
                              </p:par>
                            </p:childTnLst>
                          </p:cTn>
                        </p:par>
                        <p:par>
                          <p:cTn id="25" fill="hold">
                            <p:stCondLst>
                              <p:cond delay="500"/>
                            </p:stCondLst>
                            <p:childTnLst>
                              <p:par>
                                <p:cTn id="26" presetID="1" presetClass="entr" presetSubtype="0" fill="hold" nodeType="afterEffect">
                                  <p:stCondLst>
                                    <p:cond delay="1500"/>
                                  </p:stCondLst>
                                  <p:childTnLst>
                                    <p:set>
                                      <p:cBhvr>
                                        <p:cTn id="27" dur="1" fill="hold">
                                          <p:stCondLst>
                                            <p:cond delay="0"/>
                                          </p:stCondLst>
                                        </p:cTn>
                                        <p:tgtEl>
                                          <p:spTgt spid="17920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9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8" grpId="0" animBg="1"/>
      <p:bldP spid="160780" grpId="0" animBg="1"/>
      <p:bldP spid="16078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Water-Use Summaries for Maryland</a:t>
            </a:r>
            <a:endParaRPr lang="en-US" dirty="0"/>
          </a:p>
        </p:txBody>
      </p:sp>
      <p:pic>
        <p:nvPicPr>
          <p:cNvPr id="182274" name="Picture 2"/>
          <p:cNvPicPr>
            <a:picLocks noChangeAspect="1" noChangeArrowheads="1"/>
          </p:cNvPicPr>
          <p:nvPr/>
        </p:nvPicPr>
        <p:blipFill>
          <a:blip r:embed="rId4" cstate="print"/>
          <a:srcRect/>
          <a:stretch>
            <a:fillRect/>
          </a:stretch>
        </p:blipFill>
        <p:spPr bwMode="auto">
          <a:xfrm>
            <a:off x="347296" y="1817053"/>
            <a:ext cx="8449408" cy="2799503"/>
          </a:xfrm>
          <a:prstGeom prst="rect">
            <a:avLst/>
          </a:prstGeom>
          <a:noFill/>
          <a:ln w="9525">
            <a:noFill/>
            <a:miter lim="800000"/>
            <a:headEnd/>
            <a:tailEnd/>
          </a:ln>
        </p:spPr>
      </p:pic>
      <p:sp>
        <p:nvSpPr>
          <p:cNvPr id="4" name="TextBox 3"/>
          <p:cNvSpPr txBox="1"/>
          <p:nvPr/>
        </p:nvSpPr>
        <p:spPr>
          <a:xfrm>
            <a:off x="1657350" y="5008418"/>
            <a:ext cx="5829300" cy="584775"/>
          </a:xfrm>
          <a:prstGeom prst="rect">
            <a:avLst/>
          </a:prstGeom>
          <a:noFill/>
        </p:spPr>
        <p:txBody>
          <a:bodyPr wrap="square" rtlCol="0">
            <a:spAutoFit/>
          </a:bodyPr>
          <a:lstStyle/>
          <a:p>
            <a:r>
              <a:rPr lang="en-US" sz="3200" dirty="0" smtClean="0">
                <a:solidFill>
                  <a:schemeClr val="bg1"/>
                </a:solidFill>
              </a:rPr>
              <a:t>Net = </a:t>
            </a:r>
            <a:r>
              <a:rPr lang="el-GR" sz="3200" dirty="0" smtClean="0">
                <a:solidFill>
                  <a:schemeClr val="bg1"/>
                </a:solidFill>
              </a:rPr>
              <a:t>Σ</a:t>
            </a:r>
            <a:r>
              <a:rPr lang="en-US" sz="3200" dirty="0" smtClean="0">
                <a:solidFill>
                  <a:schemeClr val="bg1"/>
                </a:solidFill>
              </a:rPr>
              <a:t> Discharges – </a:t>
            </a:r>
            <a:r>
              <a:rPr lang="el-GR" sz="3200" dirty="0" smtClean="0">
                <a:solidFill>
                  <a:schemeClr val="bg1"/>
                </a:solidFill>
              </a:rPr>
              <a:t>Σ</a:t>
            </a:r>
            <a:r>
              <a:rPr lang="en-US" sz="3200" dirty="0" smtClean="0">
                <a:solidFill>
                  <a:schemeClr val="bg1"/>
                </a:solidFill>
              </a:rPr>
              <a:t> Withdrawals</a:t>
            </a:r>
            <a:endParaRPr lang="en-US" sz="3200" dirty="0">
              <a:solidFill>
                <a:schemeClr val="bg1"/>
              </a:solidFill>
            </a:endParaRPr>
          </a:p>
        </p:txBody>
      </p:sp>
      <p:sp>
        <p:nvSpPr>
          <p:cNvPr id="6" name="TextBox 5"/>
          <p:cNvSpPr txBox="1"/>
          <p:nvPr/>
        </p:nvSpPr>
        <p:spPr>
          <a:xfrm>
            <a:off x="2047009" y="2951018"/>
            <a:ext cx="5039590" cy="584775"/>
          </a:xfrm>
          <a:prstGeom prst="rect">
            <a:avLst/>
          </a:prstGeom>
          <a:solidFill>
            <a:srgbClr val="CCFFCC"/>
          </a:solidFill>
        </p:spPr>
        <p:txBody>
          <a:bodyPr wrap="square" rtlCol="0">
            <a:spAutoFit/>
          </a:bodyPr>
          <a:lstStyle/>
          <a:p>
            <a:r>
              <a:rPr lang="en-US" sz="3200" dirty="0" smtClean="0">
                <a:solidFill>
                  <a:srgbClr val="FF0000"/>
                </a:solidFill>
              </a:rPr>
              <a:t>Available to all users</a:t>
            </a:r>
            <a:endParaRPr lang="en-US" sz="3200" dirty="0">
              <a:solidFill>
                <a:srgbClr val="FF0000"/>
              </a:solidFill>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Detailed Water-Use Site Information</a:t>
            </a:r>
            <a:endParaRPr lang="en-US" sz="3600" dirty="0"/>
          </a:p>
        </p:txBody>
      </p:sp>
      <p:pic>
        <p:nvPicPr>
          <p:cNvPr id="183298" name="Picture 2"/>
          <p:cNvPicPr>
            <a:picLocks noChangeAspect="1" noChangeArrowheads="1"/>
          </p:cNvPicPr>
          <p:nvPr/>
        </p:nvPicPr>
        <p:blipFill>
          <a:blip r:embed="rId4" cstate="print"/>
          <a:srcRect/>
          <a:stretch>
            <a:fillRect/>
          </a:stretch>
        </p:blipFill>
        <p:spPr bwMode="auto">
          <a:xfrm>
            <a:off x="457200" y="1359833"/>
            <a:ext cx="8229600" cy="5122437"/>
          </a:xfrm>
          <a:prstGeom prst="rect">
            <a:avLst/>
          </a:prstGeom>
          <a:noFill/>
          <a:ln w="9525">
            <a:noFill/>
            <a:miter lim="800000"/>
            <a:headEnd/>
            <a:tailEnd/>
          </a:ln>
        </p:spPr>
      </p:pic>
      <p:sp>
        <p:nvSpPr>
          <p:cNvPr id="4" name="TextBox 3"/>
          <p:cNvSpPr txBox="1"/>
          <p:nvPr/>
        </p:nvSpPr>
        <p:spPr>
          <a:xfrm>
            <a:off x="2047009" y="2951018"/>
            <a:ext cx="5039590" cy="1569660"/>
          </a:xfrm>
          <a:prstGeom prst="rect">
            <a:avLst/>
          </a:prstGeom>
          <a:solidFill>
            <a:srgbClr val="CCFFCC"/>
          </a:solidFill>
        </p:spPr>
        <p:txBody>
          <a:bodyPr wrap="square" rtlCol="0">
            <a:spAutoFit/>
          </a:bodyPr>
          <a:lstStyle/>
          <a:p>
            <a:r>
              <a:rPr lang="en-US" sz="3200" dirty="0" smtClean="0">
                <a:solidFill>
                  <a:srgbClr val="FF0000"/>
                </a:solidFill>
              </a:rPr>
              <a:t>Available only for users with login privileges (mostly </a:t>
            </a:r>
            <a:r>
              <a:rPr lang="en-US" sz="3200" dirty="0" err="1" smtClean="0">
                <a:solidFill>
                  <a:srgbClr val="FF0000"/>
                </a:solidFill>
              </a:rPr>
              <a:t>gov’t</a:t>
            </a:r>
            <a:r>
              <a:rPr lang="en-US" sz="3200" dirty="0" smtClean="0">
                <a:solidFill>
                  <a:srgbClr val="FF0000"/>
                </a:solidFill>
              </a:rPr>
              <a:t> agencies)</a:t>
            </a:r>
            <a:endParaRPr lang="en-US" sz="3200" dirty="0">
              <a:solidFill>
                <a:srgbClr val="FF0000"/>
              </a:solidFill>
            </a:endParaRPr>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smtClean="0"/>
              <a:t>StreamStats Web Services</a:t>
            </a:r>
          </a:p>
        </p:txBody>
      </p:sp>
      <p:sp>
        <p:nvSpPr>
          <p:cNvPr id="98307" name="Rectangle 3"/>
          <p:cNvSpPr>
            <a:spLocks noGrp="1" noChangeArrowheads="1"/>
          </p:cNvSpPr>
          <p:nvPr>
            <p:ph type="body" idx="1"/>
          </p:nvPr>
        </p:nvSpPr>
        <p:spPr>
          <a:xfrm>
            <a:off x="377825" y="1677988"/>
            <a:ext cx="8124825" cy="4800600"/>
          </a:xfrm>
        </p:spPr>
        <p:txBody>
          <a:bodyPr/>
          <a:lstStyle/>
          <a:p>
            <a:pPr>
              <a:spcBef>
                <a:spcPts val="200"/>
              </a:spcBef>
              <a:spcAft>
                <a:spcPts val="200"/>
              </a:spcAft>
              <a:buFont typeface="Monotype Sorts" pitchFamily="2" charset="2"/>
              <a:buNone/>
            </a:pPr>
            <a:r>
              <a:rPr lang="en-US" dirty="0" smtClean="0"/>
              <a:t>Available for:</a:t>
            </a:r>
          </a:p>
          <a:p>
            <a:pPr>
              <a:spcBef>
                <a:spcPts val="200"/>
              </a:spcBef>
              <a:spcAft>
                <a:spcPts val="200"/>
              </a:spcAft>
            </a:pPr>
            <a:r>
              <a:rPr lang="en-US" dirty="0" smtClean="0"/>
              <a:t>Basin delineation</a:t>
            </a:r>
          </a:p>
          <a:p>
            <a:pPr>
              <a:spcBef>
                <a:spcPts val="200"/>
              </a:spcBef>
              <a:spcAft>
                <a:spcPts val="200"/>
              </a:spcAft>
            </a:pPr>
            <a:r>
              <a:rPr lang="en-US" dirty="0" smtClean="0"/>
              <a:t>Gaging station statistics</a:t>
            </a:r>
          </a:p>
          <a:p>
            <a:pPr>
              <a:spcBef>
                <a:spcPts val="200"/>
              </a:spcBef>
              <a:spcAft>
                <a:spcPts val="200"/>
              </a:spcAft>
            </a:pPr>
            <a:r>
              <a:rPr lang="en-US" dirty="0" smtClean="0"/>
              <a:t>Ungaged site </a:t>
            </a:r>
            <a:br>
              <a:rPr lang="en-US" dirty="0" smtClean="0"/>
            </a:br>
            <a:r>
              <a:rPr lang="en-US" dirty="0" smtClean="0"/>
              <a:t>statistics</a:t>
            </a:r>
          </a:p>
          <a:p>
            <a:pPr>
              <a:spcBef>
                <a:spcPts val="200"/>
              </a:spcBef>
              <a:spcAft>
                <a:spcPts val="200"/>
              </a:spcAft>
            </a:pPr>
            <a:r>
              <a:rPr lang="en-US" dirty="0" smtClean="0"/>
              <a:t>Compute NHD reach </a:t>
            </a:r>
            <a:br>
              <a:rPr lang="en-US" dirty="0" smtClean="0"/>
            </a:br>
            <a:r>
              <a:rPr lang="en-US" dirty="0" smtClean="0"/>
              <a:t>and measure</a:t>
            </a:r>
          </a:p>
          <a:p>
            <a:pPr>
              <a:spcBef>
                <a:spcPts val="200"/>
              </a:spcBef>
              <a:spcAft>
                <a:spcPts val="200"/>
              </a:spcAft>
            </a:pPr>
            <a:r>
              <a:rPr lang="en-US" dirty="0" smtClean="0"/>
              <a:t>Batch process</a:t>
            </a:r>
          </a:p>
          <a:p>
            <a:pPr>
              <a:spcBef>
                <a:spcPts val="200"/>
              </a:spcBef>
              <a:spcAft>
                <a:spcPts val="200"/>
              </a:spcAft>
            </a:pPr>
            <a:r>
              <a:rPr lang="en-US" dirty="0" smtClean="0"/>
              <a:t>More coming</a:t>
            </a:r>
          </a:p>
          <a:p>
            <a:pPr>
              <a:buFont typeface="Monotype Sorts" pitchFamily="2" charset="2"/>
              <a:buNone/>
            </a:pPr>
            <a:endParaRPr lang="en-US" dirty="0" smtClean="0"/>
          </a:p>
        </p:txBody>
      </p:sp>
      <p:pic>
        <p:nvPicPr>
          <p:cNvPr id="98308" name="Picture 4"/>
          <p:cNvPicPr>
            <a:picLocks noChangeAspect="1" noChangeArrowheads="1"/>
          </p:cNvPicPr>
          <p:nvPr/>
        </p:nvPicPr>
        <p:blipFill>
          <a:blip r:embed="rId3" cstate="print"/>
          <a:srcRect b="19926"/>
          <a:stretch>
            <a:fillRect/>
          </a:stretch>
        </p:blipFill>
        <p:spPr bwMode="auto">
          <a:xfrm>
            <a:off x="4208463" y="3506788"/>
            <a:ext cx="4935537" cy="2865437"/>
          </a:xfrm>
          <a:prstGeom prst="rect">
            <a:avLst/>
          </a:prstGeom>
          <a:noFill/>
          <a:ln w="9525">
            <a:noFill/>
            <a:miter lim="800000"/>
            <a:headEnd/>
            <a:tailEnd/>
          </a:ln>
        </p:spPr>
      </p:pic>
      <p:sp>
        <p:nvSpPr>
          <p:cNvPr id="98309" name="Text Box 5"/>
          <p:cNvSpPr txBox="1">
            <a:spLocks noChangeArrowheads="1"/>
          </p:cNvSpPr>
          <p:nvPr/>
        </p:nvSpPr>
        <p:spPr bwMode="auto">
          <a:xfrm>
            <a:off x="5373688" y="1817688"/>
            <a:ext cx="2957512" cy="457200"/>
          </a:xfrm>
          <a:prstGeom prst="rect">
            <a:avLst/>
          </a:prstGeom>
          <a:noFill/>
          <a:ln w="38100" algn="ctr">
            <a:noFill/>
            <a:miter lim="800000"/>
            <a:headEnd/>
            <a:tailEnd/>
          </a:ln>
        </p:spPr>
        <p:txBody>
          <a:bodyPr>
            <a:spAutoFit/>
          </a:bodyPr>
          <a:lstStyle/>
          <a:p>
            <a:endParaRPr lang="en-US"/>
          </a:p>
        </p:txBody>
      </p:sp>
      <p:sp>
        <p:nvSpPr>
          <p:cNvPr id="98310" name="TextBox 5"/>
          <p:cNvSpPr txBox="1">
            <a:spLocks noChangeArrowheads="1"/>
          </p:cNvSpPr>
          <p:nvPr/>
        </p:nvSpPr>
        <p:spPr bwMode="auto">
          <a:xfrm>
            <a:off x="4941888" y="1762125"/>
            <a:ext cx="3640137" cy="1717675"/>
          </a:xfrm>
          <a:prstGeom prst="rect">
            <a:avLst/>
          </a:prstGeom>
          <a:noFill/>
          <a:ln w="9525">
            <a:noFill/>
            <a:miter lim="800000"/>
            <a:headEnd/>
            <a:tailEnd/>
          </a:ln>
        </p:spPr>
        <p:txBody>
          <a:bodyPr>
            <a:spAutoFit/>
          </a:bodyPr>
          <a:lstStyle/>
          <a:p>
            <a:pPr marL="342900" indent="-342900">
              <a:lnSpc>
                <a:spcPct val="110000"/>
              </a:lnSpc>
              <a:spcBef>
                <a:spcPct val="10000"/>
              </a:spcBef>
              <a:buSzPct val="65000"/>
            </a:pPr>
            <a:r>
              <a:rPr lang="en-US">
                <a:solidFill>
                  <a:srgbClr val="FFFF99"/>
                </a:solidFill>
              </a:rPr>
              <a:t>See </a:t>
            </a:r>
            <a:r>
              <a:rPr lang="en-US">
                <a:solidFill>
                  <a:srgbClr val="33CAFF"/>
                </a:solidFill>
              </a:rPr>
              <a:t>Available Web Services </a:t>
            </a:r>
            <a:r>
              <a:rPr lang="en-US">
                <a:solidFill>
                  <a:srgbClr val="FFFF99"/>
                </a:solidFill>
              </a:rPr>
              <a:t>link from StreamStats home page for more information</a:t>
            </a: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304800"/>
            <a:ext cx="8229600" cy="960438"/>
          </a:xfrm>
        </p:spPr>
        <p:txBody>
          <a:bodyPr/>
          <a:lstStyle/>
          <a:p>
            <a:r>
              <a:rPr lang="en-US" sz="3600" smtClean="0"/>
              <a:t>StreamStats Results in Google Earth</a:t>
            </a:r>
          </a:p>
        </p:txBody>
      </p:sp>
      <p:sp>
        <p:nvSpPr>
          <p:cNvPr id="99331" name="Rectangle 3"/>
          <p:cNvSpPr>
            <a:spLocks noGrp="1" noChangeArrowheads="1"/>
          </p:cNvSpPr>
          <p:nvPr>
            <p:ph type="body" idx="1"/>
          </p:nvPr>
        </p:nvSpPr>
        <p:spPr>
          <a:xfrm>
            <a:off x="457200" y="1652588"/>
            <a:ext cx="8229600" cy="4443412"/>
          </a:xfrm>
        </p:spPr>
        <p:txBody>
          <a:bodyPr/>
          <a:lstStyle/>
          <a:p>
            <a:pPr lvl="1">
              <a:lnSpc>
                <a:spcPct val="110000"/>
              </a:lnSpc>
              <a:buFont typeface="Wingdings" pitchFamily="2" charset="2"/>
              <a:buNone/>
            </a:pPr>
            <a:endParaRPr lang="en-US" smtClean="0"/>
          </a:p>
          <a:p>
            <a:pPr lvl="1">
              <a:lnSpc>
                <a:spcPct val="110000"/>
              </a:lnSpc>
            </a:pPr>
            <a:endParaRPr lang="en-US" smtClean="0"/>
          </a:p>
          <a:p>
            <a:pPr>
              <a:lnSpc>
                <a:spcPct val="110000"/>
              </a:lnSpc>
              <a:buFont typeface="Wingdings" pitchFamily="2" charset="2"/>
              <a:buNone/>
            </a:pPr>
            <a:endParaRPr lang="en-US" smtClean="0"/>
          </a:p>
          <a:p>
            <a:pPr>
              <a:lnSpc>
                <a:spcPct val="110000"/>
              </a:lnSpc>
              <a:buFont typeface="Wingdings" pitchFamily="2" charset="2"/>
              <a:buNone/>
            </a:pPr>
            <a:endParaRPr lang="en-US" smtClean="0"/>
          </a:p>
        </p:txBody>
      </p:sp>
      <p:pic>
        <p:nvPicPr>
          <p:cNvPr id="99332" name="Picture 4" descr="googleResultAll"/>
          <p:cNvPicPr>
            <a:picLocks noChangeAspect="1" noChangeArrowheads="1"/>
          </p:cNvPicPr>
          <p:nvPr/>
        </p:nvPicPr>
        <p:blipFill>
          <a:blip r:embed="rId3" cstate="print"/>
          <a:srcRect/>
          <a:stretch>
            <a:fillRect/>
          </a:stretch>
        </p:blipFill>
        <p:spPr bwMode="auto">
          <a:xfrm>
            <a:off x="457200" y="1295400"/>
            <a:ext cx="8070850" cy="4826000"/>
          </a:xfrm>
          <a:prstGeom prst="rect">
            <a:avLst/>
          </a:prstGeom>
          <a:noFill/>
          <a:ln w="9525">
            <a:noFill/>
            <a:miter lim="800000"/>
            <a:headEnd/>
            <a:tailEnd/>
          </a:ln>
        </p:spPr>
      </p:pic>
    </p:spTree>
  </p:cSld>
  <p:clrMapOvr>
    <a:masterClrMapping/>
  </p:clrMapOvr>
  <p:transition advTm="81537">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dirty="0" smtClean="0"/>
              <a:t>Planned Enhancements</a:t>
            </a:r>
          </a:p>
        </p:txBody>
      </p:sp>
      <p:sp>
        <p:nvSpPr>
          <p:cNvPr id="102403" name="Rectangle 3"/>
          <p:cNvSpPr>
            <a:spLocks noGrp="1" noChangeArrowheads="1"/>
          </p:cNvSpPr>
          <p:nvPr>
            <p:ph type="body" idx="1"/>
          </p:nvPr>
        </p:nvSpPr>
        <p:spPr>
          <a:xfrm>
            <a:off x="485775" y="1558210"/>
            <a:ext cx="8124825" cy="4927600"/>
          </a:xfrm>
        </p:spPr>
        <p:txBody>
          <a:bodyPr/>
          <a:lstStyle/>
          <a:p>
            <a:pPr>
              <a:spcBef>
                <a:spcPts val="200"/>
              </a:spcBef>
              <a:spcAft>
                <a:spcPts val="200"/>
              </a:spcAft>
            </a:pPr>
            <a:r>
              <a:rPr lang="en-US" dirty="0" smtClean="0"/>
              <a:t>Migrate all functionality to web services</a:t>
            </a:r>
          </a:p>
          <a:p>
            <a:pPr>
              <a:spcBef>
                <a:spcPts val="200"/>
              </a:spcBef>
              <a:spcAft>
                <a:spcPts val="200"/>
              </a:spcAft>
            </a:pPr>
            <a:r>
              <a:rPr lang="en-US" dirty="0" smtClean="0"/>
              <a:t>Enable network navigation for all states</a:t>
            </a:r>
          </a:p>
          <a:p>
            <a:pPr>
              <a:spcBef>
                <a:spcPts val="200"/>
              </a:spcBef>
              <a:spcAft>
                <a:spcPts val="200"/>
              </a:spcAft>
            </a:pPr>
            <a:r>
              <a:rPr lang="en-US" dirty="0" smtClean="0"/>
              <a:t>Add navigation to and query of EPA and other datasets</a:t>
            </a:r>
          </a:p>
          <a:p>
            <a:pPr>
              <a:lnSpc>
                <a:spcPct val="90000"/>
              </a:lnSpc>
            </a:pPr>
            <a:r>
              <a:rPr lang="en-US" dirty="0" smtClean="0"/>
              <a:t>Access to all State applications from a single user interface</a:t>
            </a:r>
          </a:p>
          <a:p>
            <a:pPr>
              <a:lnSpc>
                <a:spcPct val="90000"/>
              </a:lnSpc>
            </a:pPr>
            <a:r>
              <a:rPr lang="en-US" dirty="0" smtClean="0"/>
              <a:t>Automated weighting of regression estimates for basins that cross State lines based on percentage of basin in each State</a:t>
            </a:r>
          </a:p>
          <a:p>
            <a:pPr>
              <a:lnSpc>
                <a:spcPct val="90000"/>
              </a:lnSpc>
            </a:pPr>
            <a:r>
              <a:rPr lang="en-US" dirty="0" smtClean="0"/>
              <a:t>Estimation of daily flows (MA and PA)</a:t>
            </a:r>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Improvements for AHR</a:t>
            </a:r>
            <a:endParaRPr lang="en-US" dirty="0"/>
          </a:p>
        </p:txBody>
      </p:sp>
      <p:sp>
        <p:nvSpPr>
          <p:cNvPr id="3" name="Content Placeholder 2"/>
          <p:cNvSpPr>
            <a:spLocks noGrp="1"/>
          </p:cNvSpPr>
          <p:nvPr>
            <p:ph idx="1"/>
          </p:nvPr>
        </p:nvSpPr>
        <p:spPr>
          <a:xfrm>
            <a:off x="485775" y="1519707"/>
            <a:ext cx="8124825" cy="4976343"/>
          </a:xfrm>
        </p:spPr>
        <p:txBody>
          <a:bodyPr/>
          <a:lstStyle/>
          <a:p>
            <a:pPr>
              <a:spcBef>
                <a:spcPts val="0"/>
              </a:spcBef>
              <a:spcAft>
                <a:spcPts val="0"/>
              </a:spcAft>
            </a:pPr>
            <a:r>
              <a:rPr lang="en-US" sz="2600" dirty="0" smtClean="0"/>
              <a:t>Need a more scalable "global" system in ArcHydro Tools to realize the "patchwork quilt" integrated raster-vector dream</a:t>
            </a:r>
          </a:p>
          <a:p>
            <a:pPr>
              <a:spcBef>
                <a:spcPts val="0"/>
              </a:spcBef>
              <a:spcAft>
                <a:spcPts val="0"/>
              </a:spcAft>
            </a:pPr>
            <a:r>
              <a:rPr lang="en-US" sz="2600" dirty="0" smtClean="0"/>
              <a:t>More emphasis on the vector network needed, to take advantage of: </a:t>
            </a:r>
          </a:p>
          <a:p>
            <a:pPr lvl="1">
              <a:spcBef>
                <a:spcPts val="0"/>
              </a:spcBef>
              <a:spcAft>
                <a:spcPts val="0"/>
              </a:spcAft>
            </a:pPr>
            <a:r>
              <a:rPr lang="en-US" sz="2200" dirty="0" smtClean="0"/>
              <a:t>Better handling of divergent flows </a:t>
            </a:r>
          </a:p>
          <a:p>
            <a:pPr lvl="1">
              <a:spcBef>
                <a:spcPts val="0"/>
              </a:spcBef>
              <a:spcAft>
                <a:spcPts val="0"/>
              </a:spcAft>
            </a:pPr>
            <a:r>
              <a:rPr lang="en-US" sz="2200" dirty="0" smtClean="0"/>
              <a:t>VAA query-based navigation for  speed </a:t>
            </a:r>
          </a:p>
          <a:p>
            <a:pPr lvl="1">
              <a:spcBef>
                <a:spcPts val="0"/>
              </a:spcBef>
              <a:spcAft>
                <a:spcPts val="0"/>
              </a:spcAft>
            </a:pPr>
            <a:r>
              <a:rPr lang="en-US" sz="2200" dirty="0" smtClean="0"/>
              <a:t>Populate the Z-values on NHD--3D network </a:t>
            </a:r>
          </a:p>
          <a:p>
            <a:pPr lvl="1">
              <a:spcBef>
                <a:spcPts val="0"/>
              </a:spcBef>
              <a:spcAft>
                <a:spcPts val="0"/>
              </a:spcAft>
            </a:pPr>
            <a:r>
              <a:rPr lang="en-US" sz="2200" dirty="0" smtClean="0"/>
              <a:t>Tree-walking approach to develop main flow paths/channels </a:t>
            </a:r>
          </a:p>
          <a:p>
            <a:pPr>
              <a:spcBef>
                <a:spcPts val="0"/>
              </a:spcBef>
              <a:spcAft>
                <a:spcPts val="0"/>
              </a:spcAft>
            </a:pPr>
            <a:r>
              <a:rPr lang="en-US" sz="2600" dirty="0" smtClean="0"/>
              <a:t>Need for a common identifier for a "chunk-o-water" across </a:t>
            </a:r>
            <a:r>
              <a:rPr lang="en-US" sz="2600" dirty="0" smtClean="0"/>
              <a:t>scales</a:t>
            </a:r>
          </a:p>
          <a:p>
            <a:pPr>
              <a:spcBef>
                <a:spcPts val="0"/>
              </a:spcBef>
              <a:spcAft>
                <a:spcPts val="0"/>
              </a:spcAft>
            </a:pPr>
            <a:r>
              <a:rPr lang="en-US" sz="2600" dirty="0" smtClean="0"/>
              <a:t>More detailed tracking of water use to allow more accurate water budgets</a:t>
            </a:r>
            <a:endParaRPr lang="en-US" sz="2600" dirty="0" smtClean="0"/>
          </a:p>
          <a:p>
            <a:endParaRPr lang="en-US" dirty="0"/>
          </a:p>
        </p:txBody>
      </p:sp>
    </p:spTree>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smtClean="0"/>
              <a:t>Wish List for ArcHydro River</a:t>
            </a:r>
          </a:p>
        </p:txBody>
      </p:sp>
      <p:sp>
        <p:nvSpPr>
          <p:cNvPr id="3" name="Content Placeholder 2"/>
          <p:cNvSpPr>
            <a:spLocks noGrp="1"/>
          </p:cNvSpPr>
          <p:nvPr>
            <p:ph idx="1"/>
          </p:nvPr>
        </p:nvSpPr>
        <p:spPr/>
        <p:txBody>
          <a:bodyPr rtlCol="0">
            <a:normAutofit fontScale="55000" lnSpcReduction="20000"/>
          </a:bodyPr>
          <a:lstStyle/>
          <a:p>
            <a:pPr eaLnBrk="1" fontAlgn="auto" hangingPunct="1">
              <a:spcAft>
                <a:spcPts val="0"/>
              </a:spcAft>
              <a:buSzPct val="80000"/>
              <a:buFont typeface="Arial" pitchFamily="34" charset="0"/>
              <a:buChar char="•"/>
              <a:defRPr/>
            </a:pPr>
            <a:r>
              <a:rPr lang="en-US" sz="4400" dirty="0" smtClean="0"/>
              <a:t>A more scalable "global" system for </a:t>
            </a:r>
            <a:r>
              <a:rPr lang="en-US" sz="4400" dirty="0" err="1" smtClean="0"/>
              <a:t>ArcHydro</a:t>
            </a:r>
            <a:r>
              <a:rPr lang="en-US" sz="4400" dirty="0" smtClean="0"/>
              <a:t> Tools (multi-scale network, catchments, integrated raster-vector framework)</a:t>
            </a:r>
          </a:p>
          <a:p>
            <a:pPr eaLnBrk="1" fontAlgn="auto" hangingPunct="1">
              <a:spcAft>
                <a:spcPts val="0"/>
              </a:spcAft>
              <a:buSzPct val="80000"/>
              <a:buFont typeface="Arial" pitchFamily="34" charset="0"/>
              <a:buChar char="•"/>
              <a:defRPr/>
            </a:pPr>
            <a:r>
              <a:rPr lang="en-US" sz="4400" dirty="0" smtClean="0"/>
              <a:t>More emphasis on the vector network, to take advantage of:</a:t>
            </a:r>
          </a:p>
          <a:p>
            <a:pPr lvl="1" eaLnBrk="1" fontAlgn="auto" hangingPunct="1">
              <a:spcAft>
                <a:spcPts val="0"/>
              </a:spcAft>
              <a:buSzPct val="80000"/>
              <a:buFont typeface="Wingdings" pitchFamily="2" charset="2"/>
              <a:buChar char="§"/>
              <a:defRPr/>
            </a:pPr>
            <a:r>
              <a:rPr lang="en-US" sz="4000" dirty="0" smtClean="0"/>
              <a:t>Better </a:t>
            </a:r>
            <a:r>
              <a:rPr lang="en-US" sz="4000" dirty="0" smtClean="0"/>
              <a:t>handling of divergent flows</a:t>
            </a:r>
          </a:p>
          <a:p>
            <a:pPr lvl="1" eaLnBrk="1" fontAlgn="auto" hangingPunct="1">
              <a:spcAft>
                <a:spcPts val="0"/>
              </a:spcAft>
              <a:buSzPct val="80000"/>
              <a:buFont typeface="Wingdings" pitchFamily="2" charset="2"/>
              <a:buChar char="§"/>
              <a:defRPr/>
            </a:pPr>
            <a:r>
              <a:rPr lang="en-US" sz="4000" dirty="0" smtClean="0"/>
              <a:t>VAA query-based navigations for  speed</a:t>
            </a:r>
          </a:p>
          <a:p>
            <a:pPr lvl="1" eaLnBrk="1" fontAlgn="auto" hangingPunct="1">
              <a:spcAft>
                <a:spcPts val="0"/>
              </a:spcAft>
              <a:buSzPct val="80000"/>
              <a:buFont typeface="Wingdings" pitchFamily="2" charset="2"/>
              <a:buChar char="§"/>
              <a:defRPr/>
            </a:pPr>
            <a:r>
              <a:rPr lang="en-US" sz="4000" dirty="0" smtClean="0"/>
              <a:t>tree-walking approach to develop main flow paths/channels</a:t>
            </a:r>
          </a:p>
          <a:p>
            <a:pPr lvl="1" eaLnBrk="1" fontAlgn="auto" hangingPunct="1">
              <a:spcAft>
                <a:spcPts val="0"/>
              </a:spcAft>
              <a:buSzPct val="80000"/>
              <a:buFont typeface="Wingdings" pitchFamily="2" charset="2"/>
              <a:buChar char="§"/>
              <a:defRPr/>
            </a:pPr>
            <a:r>
              <a:rPr lang="en-US" sz="4000" dirty="0" smtClean="0"/>
              <a:t>Populate the Z-values on NHD--3D network</a:t>
            </a:r>
          </a:p>
          <a:p>
            <a:pPr eaLnBrk="1" fontAlgn="auto" hangingPunct="1">
              <a:spcAft>
                <a:spcPts val="0"/>
              </a:spcAft>
              <a:buSzPct val="80000"/>
              <a:buFont typeface="Arial" pitchFamily="34" charset="0"/>
              <a:buChar char="•"/>
              <a:defRPr/>
            </a:pPr>
            <a:r>
              <a:rPr lang="en-US" sz="4400" dirty="0" err="1" smtClean="0"/>
              <a:t>Precompute</a:t>
            </a:r>
            <a:r>
              <a:rPr lang="en-US" sz="4400" dirty="0" smtClean="0"/>
              <a:t> basin characteristics at the catchment level </a:t>
            </a:r>
          </a:p>
          <a:p>
            <a:pPr eaLnBrk="1" fontAlgn="auto" hangingPunct="1">
              <a:spcAft>
                <a:spcPts val="0"/>
              </a:spcAft>
              <a:buSzPct val="80000"/>
              <a:buFont typeface="Arial" pitchFamily="34" charset="0"/>
              <a:buChar char="•"/>
              <a:defRPr/>
            </a:pPr>
            <a:r>
              <a:rPr lang="en-US" sz="4400" dirty="0" smtClean="0"/>
              <a:t>Either a common identifier for a "chunk-o-water" across scales – or some way to link features between scales</a:t>
            </a:r>
          </a:p>
          <a:p>
            <a:pPr eaLnBrk="1" fontAlgn="auto" hangingPunct="1">
              <a:spcAft>
                <a:spcPts val="0"/>
              </a:spcAft>
              <a:buSzPct val="80000"/>
              <a:buFont typeface="Arial" pitchFamily="34" charset="0"/>
              <a:buChar char="•"/>
              <a:defRPr/>
            </a:pPr>
            <a:r>
              <a:rPr lang="en-US" sz="4400" dirty="0" smtClean="0"/>
              <a:t>Network interpolation/modeling from observation data, e.g. </a:t>
            </a:r>
            <a:r>
              <a:rPr lang="en-US" sz="4400" dirty="0" smtClean="0"/>
              <a:t>real-time streamflow interpolation network-wide from gage </a:t>
            </a:r>
            <a:r>
              <a:rPr lang="en-US" sz="4400" dirty="0" smtClean="0"/>
              <a:t>observations</a:t>
            </a:r>
          </a:p>
          <a:p>
            <a:pPr eaLnBrk="1" fontAlgn="auto" hangingPunct="1">
              <a:spcAft>
                <a:spcPts val="0"/>
              </a:spcAft>
              <a:buSzPct val="80000"/>
              <a:buFont typeface="Arial" pitchFamily="34" charset="0"/>
              <a:buChar char="•"/>
              <a:defRPr/>
            </a:pPr>
            <a:r>
              <a:rPr lang="en-US" sz="4400" dirty="0" smtClean="0"/>
              <a:t>More detailed tracking of water use to allow more accurate water </a:t>
            </a:r>
            <a:r>
              <a:rPr lang="en-US" sz="4400" dirty="0" smtClean="0"/>
              <a:t>budgets</a:t>
            </a:r>
            <a:endParaRPr lang="en-US" sz="4400" dirty="0" smtClean="0"/>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r>
              <a:rPr lang="en-US" smtClean="0"/>
              <a:t>Rea's Corollaries to Moore's Law:</a:t>
            </a:r>
          </a:p>
        </p:txBody>
      </p:sp>
      <p:sp>
        <p:nvSpPr>
          <p:cNvPr id="3075" name="Content Placeholder 2"/>
          <p:cNvSpPr>
            <a:spLocks noGrp="1"/>
          </p:cNvSpPr>
          <p:nvPr>
            <p:ph idx="1"/>
          </p:nvPr>
        </p:nvSpPr>
        <p:spPr/>
        <p:txBody>
          <a:bodyPr/>
          <a:lstStyle/>
          <a:p>
            <a:pPr marL="514350" indent="-514350" eaLnBrk="1" hangingPunct="1"/>
            <a:r>
              <a:rPr lang="en-US" smtClean="0"/>
              <a:t>Rea's First Corollary: GIS practitioners are inexorably drawn into a vortex--the never ending pursuit of increasing resolution. The rate of increase in resolution achieved roughly mirrors the rate of improving computer storage capacity and processing speed, which is governed by Moore's Law. Basically, we'll process as much data as we can stand to wait for. </a:t>
            </a:r>
          </a:p>
        </p:txBody>
      </p:sp>
    </p:spTree>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Development Team</a:t>
            </a:r>
          </a:p>
        </p:txBody>
      </p:sp>
      <p:sp>
        <p:nvSpPr>
          <p:cNvPr id="8195" name="Rectangle 3"/>
          <p:cNvSpPr>
            <a:spLocks noGrp="1" noChangeArrowheads="1"/>
          </p:cNvSpPr>
          <p:nvPr>
            <p:ph type="body" idx="1"/>
          </p:nvPr>
        </p:nvSpPr>
        <p:spPr/>
        <p:txBody>
          <a:bodyPr/>
          <a:lstStyle/>
          <a:p>
            <a:pPr>
              <a:lnSpc>
                <a:spcPct val="90000"/>
              </a:lnSpc>
            </a:pPr>
            <a:r>
              <a:rPr lang="en-US" sz="2800" dirty="0" smtClean="0"/>
              <a:t>USGS</a:t>
            </a:r>
          </a:p>
          <a:p>
            <a:pPr lvl="1">
              <a:lnSpc>
                <a:spcPct val="90000"/>
              </a:lnSpc>
            </a:pPr>
            <a:r>
              <a:rPr lang="en-US" sz="2400" dirty="0" smtClean="0"/>
              <a:t>John Guthrie, RMMC, programmer</a:t>
            </a:r>
          </a:p>
          <a:p>
            <a:pPr lvl="1">
              <a:lnSpc>
                <a:spcPct val="90000"/>
              </a:lnSpc>
            </a:pPr>
            <a:r>
              <a:rPr lang="en-US" sz="2400" dirty="0" smtClean="0"/>
              <a:t>Al Rea, ID WSC, GIS specialist </a:t>
            </a:r>
          </a:p>
          <a:p>
            <a:pPr lvl="1">
              <a:lnSpc>
                <a:spcPct val="90000"/>
              </a:lnSpc>
            </a:pPr>
            <a:r>
              <a:rPr lang="en-US" sz="2400" dirty="0" err="1" smtClean="0"/>
              <a:t>Kernell</a:t>
            </a:r>
            <a:r>
              <a:rPr lang="en-US" sz="2400" dirty="0" smtClean="0"/>
              <a:t> </a:t>
            </a:r>
            <a:r>
              <a:rPr lang="en-US" sz="2400" dirty="0" err="1" smtClean="0"/>
              <a:t>Ries</a:t>
            </a:r>
            <a:r>
              <a:rPr lang="en-US" sz="2400" dirty="0" smtClean="0"/>
              <a:t>, OSW, hydrologist, coordinator</a:t>
            </a:r>
          </a:p>
          <a:p>
            <a:pPr lvl="1">
              <a:lnSpc>
                <a:spcPct val="90000"/>
              </a:lnSpc>
            </a:pPr>
            <a:r>
              <a:rPr lang="en-US" sz="2400" dirty="0" smtClean="0"/>
              <a:t>Pete </a:t>
            </a:r>
            <a:r>
              <a:rPr lang="en-US" sz="2400" dirty="0" err="1" smtClean="0"/>
              <a:t>Steeves</a:t>
            </a:r>
            <a:r>
              <a:rPr lang="en-US" sz="2400" dirty="0" smtClean="0"/>
              <a:t>, MA WSC, GIS specialist</a:t>
            </a:r>
          </a:p>
          <a:p>
            <a:pPr lvl="1">
              <a:lnSpc>
                <a:spcPct val="90000"/>
              </a:lnSpc>
            </a:pPr>
            <a:r>
              <a:rPr lang="en-US" sz="2400" dirty="0" smtClean="0"/>
              <a:t>Dave Stewart, OSW, GIS specialist</a:t>
            </a:r>
          </a:p>
          <a:p>
            <a:pPr>
              <a:lnSpc>
                <a:spcPct val="90000"/>
              </a:lnSpc>
            </a:pPr>
            <a:r>
              <a:rPr lang="en-US" sz="2800" dirty="0" smtClean="0"/>
              <a:t>ESRI</a:t>
            </a:r>
          </a:p>
          <a:p>
            <a:pPr lvl="1">
              <a:lnSpc>
                <a:spcPct val="90000"/>
              </a:lnSpc>
            </a:pPr>
            <a:r>
              <a:rPr lang="en-US" sz="2400" dirty="0" smtClean="0"/>
              <a:t>Christine </a:t>
            </a:r>
            <a:r>
              <a:rPr lang="en-US" sz="2400" dirty="0" err="1" smtClean="0"/>
              <a:t>Dartiguenave</a:t>
            </a:r>
            <a:endParaRPr lang="en-US" sz="2400" dirty="0" smtClean="0"/>
          </a:p>
          <a:p>
            <a:pPr lvl="1">
              <a:lnSpc>
                <a:spcPct val="90000"/>
              </a:lnSpc>
            </a:pPr>
            <a:r>
              <a:rPr lang="en-US" sz="2400" dirty="0" smtClean="0"/>
              <a:t>Dean </a:t>
            </a:r>
            <a:r>
              <a:rPr lang="en-US" sz="2400" dirty="0" err="1" smtClean="0"/>
              <a:t>Djokic</a:t>
            </a:r>
            <a:endParaRPr lang="en-US" sz="2400" dirty="0" smtClean="0"/>
          </a:p>
          <a:p>
            <a:pPr lvl="1">
              <a:lnSpc>
                <a:spcPct val="90000"/>
              </a:lnSpc>
            </a:pPr>
            <a:r>
              <a:rPr lang="en-US" sz="2400" dirty="0" err="1" smtClean="0"/>
              <a:t>Zichuen</a:t>
            </a:r>
            <a:r>
              <a:rPr lang="en-US" sz="2400" dirty="0" smtClean="0"/>
              <a:t> Ye</a:t>
            </a:r>
          </a:p>
          <a:p>
            <a:pPr lvl="1">
              <a:lnSpc>
                <a:spcPct val="90000"/>
              </a:lnSpc>
            </a:pPr>
            <a:endParaRPr lang="en-US" sz="2400" dirty="0" smtClean="0"/>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smtClean="0"/>
              <a:t>Rea's Corollaries (cont):</a:t>
            </a:r>
          </a:p>
        </p:txBody>
      </p:sp>
      <p:sp>
        <p:nvSpPr>
          <p:cNvPr id="3" name="Content Placeholder 2"/>
          <p:cNvSpPr>
            <a:spLocks noGrp="1"/>
          </p:cNvSpPr>
          <p:nvPr>
            <p:ph idx="1"/>
          </p:nvPr>
        </p:nvSpPr>
        <p:spPr/>
        <p:txBody>
          <a:bodyPr/>
          <a:lstStyle/>
          <a:p>
            <a:pPr marL="514350" indent="-514350" eaLnBrk="1" hangingPunct="1">
              <a:defRPr/>
            </a:pPr>
            <a:r>
              <a:rPr lang="en-US" dirty="0" smtClean="0"/>
              <a:t>Rea's Second Corollary to Moore's Law: As the scale of GIS data approaches 1:1 and absent a drastic improvement in our ability to model the physical processes represented, the amount of real information gained with increasing resolution approaches zero. </a:t>
            </a:r>
          </a:p>
          <a:p>
            <a:pPr marL="514350" indent="-514350" eaLnBrk="1" hangingPunct="1">
              <a:defRPr/>
            </a:pPr>
            <a:r>
              <a:rPr lang="en-US" dirty="0" smtClean="0"/>
              <a:t>Rea's Third Corollary to Moore's Law: Nothing in Rea's Second Corollary negates Rea's First Corollary. </a:t>
            </a:r>
          </a:p>
          <a:p>
            <a:pPr eaLnBrk="1" hangingPunct="1">
              <a:defRPr/>
            </a:pPr>
            <a:endParaRPr lang="en-US" dirty="0"/>
          </a:p>
        </p:txBody>
      </p:sp>
    </p:spTree>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or Suggestions?</a:t>
            </a:r>
            <a:endParaRPr lang="en-US" dirty="0"/>
          </a:p>
        </p:txBody>
      </p:sp>
      <p:sp>
        <p:nvSpPr>
          <p:cNvPr id="3" name="Content Placeholder 2"/>
          <p:cNvSpPr>
            <a:spLocks noGrp="1"/>
          </p:cNvSpPr>
          <p:nvPr>
            <p:ph idx="1"/>
          </p:nvPr>
        </p:nvSpPr>
        <p:spPr/>
        <p:txBody>
          <a:bodyPr/>
          <a:lstStyle/>
          <a:p>
            <a:r>
              <a:rPr lang="en-US" sz="4000" dirty="0" smtClean="0"/>
              <a:t>URL</a:t>
            </a:r>
          </a:p>
          <a:p>
            <a:pPr lvl="1"/>
            <a:r>
              <a:rPr lang="en-US" sz="3600" dirty="0" smtClean="0"/>
              <a:t>http://streamstats.usgs.gov</a:t>
            </a:r>
          </a:p>
          <a:p>
            <a:r>
              <a:rPr lang="en-US" sz="4000" dirty="0" smtClean="0"/>
              <a:t>Team email</a:t>
            </a:r>
          </a:p>
          <a:p>
            <a:pPr lvl="1"/>
            <a:r>
              <a:rPr lang="en-US" sz="3600" dirty="0" smtClean="0"/>
              <a:t>GS-W StreamStats@usgs.gov</a:t>
            </a:r>
            <a:endParaRPr lang="en-US" sz="3600"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State Implementation Process</a:t>
            </a:r>
          </a:p>
        </p:txBody>
      </p:sp>
      <p:sp>
        <p:nvSpPr>
          <p:cNvPr id="9219" name="Rectangle 3"/>
          <p:cNvSpPr>
            <a:spLocks noGrp="1" noChangeArrowheads="1"/>
          </p:cNvSpPr>
          <p:nvPr>
            <p:ph type="body" idx="1"/>
          </p:nvPr>
        </p:nvSpPr>
        <p:spPr>
          <a:xfrm>
            <a:off x="620713" y="1535113"/>
            <a:ext cx="8001000" cy="4940300"/>
          </a:xfrm>
        </p:spPr>
        <p:txBody>
          <a:bodyPr/>
          <a:lstStyle/>
          <a:p>
            <a:pPr>
              <a:lnSpc>
                <a:spcPct val="90000"/>
              </a:lnSpc>
              <a:defRPr/>
            </a:pPr>
            <a:r>
              <a:rPr lang="en-US" dirty="0" smtClean="0"/>
              <a:t>Usually funded through cooperative agreements with local agencies</a:t>
            </a:r>
          </a:p>
          <a:p>
            <a:pPr marL="514350" indent="-514350">
              <a:lnSpc>
                <a:spcPct val="90000"/>
              </a:lnSpc>
              <a:buFont typeface="+mj-lt"/>
              <a:buAutoNum type="arabicPeriod"/>
              <a:defRPr/>
            </a:pPr>
            <a:r>
              <a:rPr lang="en-US" dirty="0" smtClean="0"/>
              <a:t>Local Water Science Centers </a:t>
            </a:r>
          </a:p>
          <a:p>
            <a:pPr lvl="1">
              <a:lnSpc>
                <a:spcPct val="90000"/>
              </a:lnSpc>
              <a:defRPr/>
            </a:pPr>
            <a:r>
              <a:rPr lang="en-US" dirty="0" smtClean="0"/>
              <a:t>Prepare GIS datasets</a:t>
            </a:r>
          </a:p>
          <a:p>
            <a:pPr lvl="1">
              <a:lnSpc>
                <a:spcPct val="90000"/>
              </a:lnSpc>
              <a:defRPr/>
            </a:pPr>
            <a:r>
              <a:rPr lang="en-US" dirty="0" smtClean="0"/>
              <a:t>Populate database of statistics for USGS stations</a:t>
            </a:r>
          </a:p>
          <a:p>
            <a:pPr marL="514350" indent="-514350">
              <a:lnSpc>
                <a:spcPct val="90000"/>
              </a:lnSpc>
              <a:buFont typeface="+mj-lt"/>
              <a:buAutoNum type="arabicPeriod"/>
              <a:defRPr/>
            </a:pPr>
            <a:r>
              <a:rPr lang="en-US" dirty="0" smtClean="0"/>
              <a:t>Development team sets up internal test site</a:t>
            </a:r>
          </a:p>
          <a:p>
            <a:pPr marL="514350" indent="-514350">
              <a:lnSpc>
                <a:spcPct val="90000"/>
              </a:lnSpc>
              <a:buFont typeface="+mj-lt"/>
              <a:buAutoNum type="arabicPeriod"/>
              <a:defRPr/>
            </a:pPr>
            <a:r>
              <a:rPr lang="en-US" dirty="0" smtClean="0"/>
              <a:t>WSC evaluates accuracy of internal test site</a:t>
            </a:r>
          </a:p>
          <a:p>
            <a:pPr marL="514350" indent="-514350">
              <a:lnSpc>
                <a:spcPct val="90000"/>
              </a:lnSpc>
              <a:buFont typeface="+mj-lt"/>
              <a:buAutoNum type="arabicPeriod"/>
              <a:defRPr/>
            </a:pPr>
            <a:r>
              <a:rPr lang="en-US" dirty="0" smtClean="0"/>
              <a:t>Development team and/or WSC makes any needed changes</a:t>
            </a:r>
          </a:p>
          <a:p>
            <a:pPr marL="514350" indent="-514350">
              <a:lnSpc>
                <a:spcPct val="90000"/>
              </a:lnSpc>
              <a:buFont typeface="+mj-lt"/>
              <a:buAutoNum type="arabicPeriod"/>
              <a:defRPr/>
            </a:pPr>
            <a:r>
              <a:rPr lang="en-US" dirty="0" smtClean="0"/>
              <a:t>Site is made available to public</a:t>
            </a:r>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4175" y="369888"/>
            <a:ext cx="8320088" cy="977900"/>
          </a:xfrm>
        </p:spPr>
        <p:txBody>
          <a:bodyPr/>
          <a:lstStyle/>
          <a:p>
            <a:r>
              <a:rPr lang="en-US" smtClean="0"/>
              <a:t>Implementation Status</a:t>
            </a:r>
          </a:p>
        </p:txBody>
      </p:sp>
      <p:sp>
        <p:nvSpPr>
          <p:cNvPr id="13315" name="Rectangle 6"/>
          <p:cNvSpPr>
            <a:spLocks noGrp="1" noChangeArrowheads="1"/>
          </p:cNvSpPr>
          <p:nvPr>
            <p:ph type="body" idx="1"/>
          </p:nvPr>
        </p:nvSpPr>
        <p:spPr>
          <a:xfrm>
            <a:off x="6067425" y="2084388"/>
            <a:ext cx="2808288" cy="3592512"/>
          </a:xfrm>
        </p:spPr>
        <p:txBody>
          <a:bodyPr/>
          <a:lstStyle/>
          <a:p>
            <a:r>
              <a:rPr lang="en-US" sz="2400" dirty="0" smtClean="0"/>
              <a:t>24 states fully implemented </a:t>
            </a:r>
          </a:p>
          <a:p>
            <a:r>
              <a:rPr lang="en-US" sz="2400" dirty="0" smtClean="0"/>
              <a:t>1 state partly implemented </a:t>
            </a:r>
          </a:p>
          <a:p>
            <a:r>
              <a:rPr lang="en-US" sz="2400" dirty="0" smtClean="0"/>
              <a:t>10 states in implementation process</a:t>
            </a:r>
          </a:p>
        </p:txBody>
      </p:sp>
      <p:sp>
        <p:nvSpPr>
          <p:cNvPr id="13316" name="Rectangle 6"/>
          <p:cNvSpPr>
            <a:spLocks noChangeAspect="1"/>
          </p:cNvSpPr>
          <p:nvPr/>
        </p:nvSpPr>
        <p:spPr bwMode="auto">
          <a:xfrm>
            <a:off x="720725" y="1597025"/>
            <a:ext cx="4951413" cy="4840288"/>
          </a:xfrm>
          <a:prstGeom prst="rect">
            <a:avLst/>
          </a:prstGeom>
          <a:solidFill>
            <a:srgbClr val="CCFFFF"/>
          </a:solidFill>
          <a:ln w="38100" algn="ctr">
            <a:noFill/>
            <a:round/>
            <a:headEnd/>
            <a:tailEnd/>
          </a:ln>
        </p:spPr>
        <p:txBody>
          <a:bodyPr anchor="ctr">
            <a:spAutoFit/>
          </a:bodyPr>
          <a:lstStyle/>
          <a:p>
            <a:endParaRPr lang="en-US"/>
          </a:p>
        </p:txBody>
      </p:sp>
      <p:sp>
        <p:nvSpPr>
          <p:cNvPr id="13318" name="Oval 6"/>
          <p:cNvSpPr>
            <a:spLocks noChangeArrowheads="1"/>
          </p:cNvSpPr>
          <p:nvPr/>
        </p:nvSpPr>
        <p:spPr bwMode="auto">
          <a:xfrm>
            <a:off x="6230938" y="5082868"/>
            <a:ext cx="63500" cy="65088"/>
          </a:xfrm>
          <a:prstGeom prst="ellipse">
            <a:avLst/>
          </a:prstGeom>
          <a:solidFill>
            <a:srgbClr val="FF0000"/>
          </a:solidFill>
          <a:ln w="38100" algn="ctr">
            <a:solidFill>
              <a:srgbClr val="FF0000"/>
            </a:solidFill>
            <a:round/>
            <a:headEnd/>
            <a:tailEnd/>
          </a:ln>
        </p:spPr>
        <p:txBody>
          <a:bodyPr anchor="ctr">
            <a:spAutoFit/>
          </a:bodyPr>
          <a:lstStyle/>
          <a:p>
            <a:endParaRPr lang="en-US"/>
          </a:p>
        </p:txBody>
      </p:sp>
      <p:sp>
        <p:nvSpPr>
          <p:cNvPr id="13323" name="TextBox 11"/>
          <p:cNvSpPr txBox="1">
            <a:spLocks noChangeArrowheads="1"/>
          </p:cNvSpPr>
          <p:nvPr/>
        </p:nvSpPr>
        <p:spPr bwMode="auto">
          <a:xfrm>
            <a:off x="6305549" y="4870450"/>
            <a:ext cx="2612819" cy="461665"/>
          </a:xfrm>
          <a:prstGeom prst="rect">
            <a:avLst/>
          </a:prstGeom>
          <a:noFill/>
          <a:ln w="9525">
            <a:noFill/>
            <a:miter lim="800000"/>
            <a:headEnd/>
            <a:tailEnd/>
          </a:ln>
        </p:spPr>
        <p:txBody>
          <a:bodyPr wrap="square">
            <a:spAutoFit/>
          </a:bodyPr>
          <a:lstStyle/>
          <a:p>
            <a:r>
              <a:rPr lang="en-US" dirty="0" smtClean="0">
                <a:solidFill>
                  <a:schemeClr val="bg1"/>
                </a:solidFill>
              </a:rPr>
              <a:t>Navigation working</a:t>
            </a:r>
            <a:endParaRPr lang="en-US" dirty="0">
              <a:solidFill>
                <a:schemeClr val="bg1"/>
              </a:solidFill>
            </a:endParaRPr>
          </a:p>
        </p:txBody>
      </p:sp>
      <p:pic>
        <p:nvPicPr>
          <p:cNvPr id="19" name="Picture 18" descr="Map111010.bmp"/>
          <p:cNvPicPr>
            <a:picLocks noChangeAspect="1"/>
          </p:cNvPicPr>
          <p:nvPr/>
        </p:nvPicPr>
        <p:blipFill>
          <a:blip r:embed="rId3" cstate="print">
            <a:clrChange>
              <a:clrFrom>
                <a:srgbClr val="FFFFFF"/>
              </a:clrFrom>
              <a:clrTo>
                <a:srgbClr val="FFFFFF">
                  <a:alpha val="0"/>
                </a:srgbClr>
              </a:clrTo>
            </a:clrChange>
          </a:blip>
          <a:stretch>
            <a:fillRect/>
          </a:stretch>
        </p:blipFill>
        <p:spPr>
          <a:xfrm>
            <a:off x="849737" y="1651782"/>
            <a:ext cx="4865975" cy="4671745"/>
          </a:xfrm>
          <a:prstGeom prst="rect">
            <a:avLst/>
          </a:prstGeom>
        </p:spPr>
      </p:pic>
      <p:sp>
        <p:nvSpPr>
          <p:cNvPr id="13" name="Oval 6"/>
          <p:cNvSpPr>
            <a:spLocks noChangeArrowheads="1"/>
          </p:cNvSpPr>
          <p:nvPr/>
        </p:nvSpPr>
        <p:spPr bwMode="auto">
          <a:xfrm>
            <a:off x="5160180" y="3368799"/>
            <a:ext cx="63500" cy="65088"/>
          </a:xfrm>
          <a:prstGeom prst="ellipse">
            <a:avLst/>
          </a:prstGeom>
          <a:solidFill>
            <a:srgbClr val="FF0000"/>
          </a:solidFill>
          <a:ln w="38100" algn="ctr">
            <a:solidFill>
              <a:srgbClr val="FF0000"/>
            </a:solidFill>
            <a:round/>
            <a:headEnd/>
            <a:tailEnd/>
          </a:ln>
        </p:spPr>
        <p:txBody>
          <a:bodyPr anchor="ctr">
            <a:spAutoFit/>
          </a:bodyPr>
          <a:lstStyle/>
          <a:p>
            <a:endParaRPr lang="en-US"/>
          </a:p>
        </p:txBody>
      </p:sp>
      <p:sp>
        <p:nvSpPr>
          <p:cNvPr id="14" name="Oval 6"/>
          <p:cNvSpPr>
            <a:spLocks noChangeArrowheads="1"/>
          </p:cNvSpPr>
          <p:nvPr/>
        </p:nvSpPr>
        <p:spPr bwMode="auto">
          <a:xfrm>
            <a:off x="4896943" y="3366820"/>
            <a:ext cx="63500" cy="65088"/>
          </a:xfrm>
          <a:prstGeom prst="ellipse">
            <a:avLst/>
          </a:prstGeom>
          <a:solidFill>
            <a:srgbClr val="FF0000"/>
          </a:solidFill>
          <a:ln w="38100" algn="ctr">
            <a:solidFill>
              <a:srgbClr val="FF0000"/>
            </a:solidFill>
            <a:round/>
            <a:headEnd/>
            <a:tailEnd/>
          </a:ln>
        </p:spPr>
        <p:txBody>
          <a:bodyPr anchor="ctr">
            <a:spAutoFit/>
          </a:bodyPr>
          <a:lstStyle/>
          <a:p>
            <a:endParaRPr lang="en-US"/>
          </a:p>
        </p:txBody>
      </p:sp>
      <p:sp>
        <p:nvSpPr>
          <p:cNvPr id="15" name="Oval 6"/>
          <p:cNvSpPr>
            <a:spLocks noChangeArrowheads="1"/>
          </p:cNvSpPr>
          <p:nvPr/>
        </p:nvSpPr>
        <p:spPr bwMode="auto">
          <a:xfrm>
            <a:off x="5013717" y="3685474"/>
            <a:ext cx="63500" cy="65088"/>
          </a:xfrm>
          <a:prstGeom prst="ellipse">
            <a:avLst/>
          </a:prstGeom>
          <a:solidFill>
            <a:srgbClr val="FF0000"/>
          </a:solidFill>
          <a:ln w="38100" algn="ctr">
            <a:solidFill>
              <a:srgbClr val="FF0000"/>
            </a:solidFill>
            <a:round/>
            <a:headEnd/>
            <a:tailEnd/>
          </a:ln>
        </p:spPr>
        <p:txBody>
          <a:bodyPr anchor="ctr">
            <a:spAutoFit/>
          </a:bodyPr>
          <a:lstStyle/>
          <a:p>
            <a:endParaRPr lang="en-US"/>
          </a:p>
        </p:txBody>
      </p:sp>
      <p:sp>
        <p:nvSpPr>
          <p:cNvPr id="16" name="Oval 6"/>
          <p:cNvSpPr>
            <a:spLocks noChangeArrowheads="1"/>
          </p:cNvSpPr>
          <p:nvPr/>
        </p:nvSpPr>
        <p:spPr bwMode="auto">
          <a:xfrm>
            <a:off x="4750481" y="3647869"/>
            <a:ext cx="63500" cy="65088"/>
          </a:xfrm>
          <a:prstGeom prst="ellipse">
            <a:avLst/>
          </a:prstGeom>
          <a:solidFill>
            <a:srgbClr val="FF0000"/>
          </a:solidFill>
          <a:ln w="38100" algn="ctr">
            <a:solidFill>
              <a:srgbClr val="FF0000"/>
            </a:solidFill>
            <a:round/>
            <a:headEnd/>
            <a:tailEnd/>
          </a:ln>
        </p:spPr>
        <p:txBody>
          <a:bodyPr anchor="ctr">
            <a:spAutoFit/>
          </a:bodyPr>
          <a:lstStyle/>
          <a:p>
            <a:endParaRPr lang="en-US"/>
          </a:p>
        </p:txBody>
      </p:sp>
      <p:sp>
        <p:nvSpPr>
          <p:cNvPr id="17" name="Oval 6"/>
          <p:cNvSpPr>
            <a:spLocks noChangeArrowheads="1"/>
          </p:cNvSpPr>
          <p:nvPr/>
        </p:nvSpPr>
        <p:spPr bwMode="auto">
          <a:xfrm>
            <a:off x="4873385" y="3800269"/>
            <a:ext cx="63500" cy="65088"/>
          </a:xfrm>
          <a:prstGeom prst="ellipse">
            <a:avLst/>
          </a:prstGeom>
          <a:solidFill>
            <a:srgbClr val="FF0000"/>
          </a:solidFill>
          <a:ln w="38100" algn="ctr">
            <a:solidFill>
              <a:srgbClr val="FF0000"/>
            </a:solidFill>
            <a:round/>
            <a:headEnd/>
            <a:tailEnd/>
          </a:ln>
        </p:spPr>
        <p:txBody>
          <a:bodyPr anchor="ctr">
            <a:spAutoFit/>
          </a:bodyPr>
          <a:lstStyle/>
          <a:p>
            <a:endParaRPr lang="en-US"/>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mtClean="0"/>
              <a:t>Rapidly Increasing Usage</a:t>
            </a:r>
          </a:p>
        </p:txBody>
      </p:sp>
      <p:graphicFrame>
        <p:nvGraphicFramePr>
          <p:cNvPr id="4" name="Chart 3"/>
          <p:cNvGraphicFramePr>
            <a:graphicFrameLocks/>
          </p:cNvGraphicFramePr>
          <p:nvPr/>
        </p:nvGraphicFramePr>
        <p:xfrm>
          <a:off x="1257300" y="1524000"/>
          <a:ext cx="6629400" cy="4876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r>
              <a:rPr lang="en-US" sz="4000" smtClean="0"/>
              <a:t>StreamStats Home Page</a:t>
            </a:r>
            <a:br>
              <a:rPr lang="en-US" sz="4000" smtClean="0"/>
            </a:br>
            <a:r>
              <a:rPr lang="en-US" sz="4000" smtClean="0"/>
              <a:t> </a:t>
            </a:r>
            <a:r>
              <a:rPr lang="en-US" sz="4000" smtClean="0">
                <a:hlinkClick r:id="rId4"/>
              </a:rPr>
              <a:t>http://streamstats.usgs.gov</a:t>
            </a:r>
            <a:endParaRPr lang="en-US" sz="4000" smtClean="0"/>
          </a:p>
        </p:txBody>
      </p:sp>
      <p:pic>
        <p:nvPicPr>
          <p:cNvPr id="105474" name="Picture 3"/>
          <p:cNvPicPr>
            <a:picLocks noChangeAspect="1" noChangeArrowheads="1"/>
          </p:cNvPicPr>
          <p:nvPr/>
        </p:nvPicPr>
        <p:blipFill>
          <a:blip r:embed="rId5" cstate="print"/>
          <a:srcRect/>
          <a:stretch>
            <a:fillRect/>
          </a:stretch>
        </p:blipFill>
        <p:spPr bwMode="auto">
          <a:xfrm>
            <a:off x="984250" y="1519238"/>
            <a:ext cx="7065963" cy="5338762"/>
          </a:xfrm>
          <a:prstGeom prst="rect">
            <a:avLst/>
          </a:prstGeom>
          <a:noFill/>
          <a:ln w="38100" algn="ctr">
            <a:noFill/>
            <a:miter lim="800000"/>
            <a:headEnd/>
            <a:tailEnd/>
          </a:ln>
        </p:spPr>
      </p:pic>
      <p:sp>
        <p:nvSpPr>
          <p:cNvPr id="840708" name="AutoShape 4"/>
          <p:cNvSpPr>
            <a:spLocks noChangeAspect="1" noChangeArrowheads="1"/>
          </p:cNvSpPr>
          <p:nvPr/>
        </p:nvSpPr>
        <p:spPr bwMode="auto">
          <a:xfrm>
            <a:off x="876300" y="4543135"/>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40708"/>
                                        </p:tgtEl>
                                        <p:attrNameLst>
                                          <p:attrName>style.visibility</p:attrName>
                                        </p:attrNameLst>
                                      </p:cBhvr>
                                      <p:to>
                                        <p:strVal val="visible"/>
                                      </p:to>
                                    </p:set>
                                    <p:anim calcmode="lin" valueType="num">
                                      <p:cBhvr additive="base">
                                        <p:cTn id="7" dur="500" fill="hold"/>
                                        <p:tgtEl>
                                          <p:spTgt spid="840708"/>
                                        </p:tgtEl>
                                        <p:attrNameLst>
                                          <p:attrName>ppt_x</p:attrName>
                                        </p:attrNameLst>
                                      </p:cBhvr>
                                      <p:tavLst>
                                        <p:tav tm="0">
                                          <p:val>
                                            <p:strVal val="0-#ppt_w/2"/>
                                          </p:val>
                                        </p:tav>
                                        <p:tav tm="100000">
                                          <p:val>
                                            <p:strVal val="#ppt_x"/>
                                          </p:val>
                                        </p:tav>
                                      </p:tavLst>
                                    </p:anim>
                                    <p:anim calcmode="lin" valueType="num">
                                      <p:cBhvr additive="base">
                                        <p:cTn id="8" dur="500" fill="hold"/>
                                        <p:tgtEl>
                                          <p:spTgt spid="8407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4" cstate="print"/>
          <a:srcRect/>
          <a:stretch>
            <a:fillRect/>
          </a:stretch>
        </p:blipFill>
        <p:spPr bwMode="auto">
          <a:xfrm>
            <a:off x="1550348" y="1472184"/>
            <a:ext cx="6043305" cy="5385816"/>
          </a:xfrm>
          <a:prstGeom prst="rect">
            <a:avLst/>
          </a:prstGeom>
          <a:noFill/>
          <a:ln w="9525">
            <a:noFill/>
            <a:miter lim="800000"/>
            <a:headEnd/>
            <a:tailEnd/>
          </a:ln>
        </p:spPr>
      </p:pic>
      <p:sp>
        <p:nvSpPr>
          <p:cNvPr id="107523" name="Rectangle 2"/>
          <p:cNvSpPr>
            <a:spLocks noGrp="1" noChangeArrowheads="1"/>
          </p:cNvSpPr>
          <p:nvPr>
            <p:ph type="title"/>
          </p:nvPr>
        </p:nvSpPr>
        <p:spPr/>
        <p:txBody>
          <a:bodyPr/>
          <a:lstStyle/>
          <a:p>
            <a:r>
              <a:rPr lang="en-US" smtClean="0"/>
              <a:t>State Applications</a:t>
            </a:r>
          </a:p>
        </p:txBody>
      </p:sp>
      <p:sp>
        <p:nvSpPr>
          <p:cNvPr id="700425" name="AutoShape 9"/>
          <p:cNvSpPr>
            <a:spLocks noChangeAspect="1" noChangeArrowheads="1"/>
          </p:cNvSpPr>
          <p:nvPr/>
        </p:nvSpPr>
        <p:spPr bwMode="auto">
          <a:xfrm>
            <a:off x="3785382" y="3277824"/>
            <a:ext cx="320675" cy="176212"/>
          </a:xfrm>
          <a:prstGeom prst="rightArrow">
            <a:avLst>
              <a:gd name="adj1" fmla="val 50000"/>
              <a:gd name="adj2" fmla="val 45496"/>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pic>
        <p:nvPicPr>
          <p:cNvPr id="212995" name="Picture 3"/>
          <p:cNvPicPr>
            <a:picLocks noChangeAspect="1" noChangeArrowheads="1"/>
          </p:cNvPicPr>
          <p:nvPr/>
        </p:nvPicPr>
        <p:blipFill>
          <a:blip r:embed="rId5" cstate="print"/>
          <a:srcRect/>
          <a:stretch>
            <a:fillRect/>
          </a:stretch>
        </p:blipFill>
        <p:spPr bwMode="auto">
          <a:xfrm>
            <a:off x="1550348" y="1472184"/>
            <a:ext cx="6043305" cy="5385816"/>
          </a:xfrm>
          <a:prstGeom prst="rect">
            <a:avLst/>
          </a:prstGeom>
          <a:noFill/>
          <a:ln w="9525">
            <a:noFill/>
            <a:miter lim="800000"/>
            <a:headEnd/>
            <a:tailEnd/>
          </a:ln>
        </p:spPr>
      </p:pic>
      <p:sp>
        <p:nvSpPr>
          <p:cNvPr id="700424" name="AutoShape 8"/>
          <p:cNvSpPr>
            <a:spLocks noChangeAspect="1" noChangeArrowheads="1"/>
          </p:cNvSpPr>
          <p:nvPr/>
        </p:nvSpPr>
        <p:spPr bwMode="auto">
          <a:xfrm>
            <a:off x="3153873" y="4317257"/>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sp>
        <p:nvSpPr>
          <p:cNvPr id="700426" name="AutoShape 10"/>
          <p:cNvSpPr>
            <a:spLocks noChangeAspect="1" noChangeArrowheads="1"/>
          </p:cNvSpPr>
          <p:nvPr/>
        </p:nvSpPr>
        <p:spPr bwMode="auto">
          <a:xfrm>
            <a:off x="5666339" y="5298435"/>
            <a:ext cx="320675" cy="176212"/>
          </a:xfrm>
          <a:prstGeom prst="rightArrow">
            <a:avLst>
              <a:gd name="adj1" fmla="val 50000"/>
              <a:gd name="adj2" fmla="val 45496"/>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0425"/>
                                        </p:tgtEl>
                                        <p:attrNameLst>
                                          <p:attrName>style.visibility</p:attrName>
                                        </p:attrNameLst>
                                      </p:cBhvr>
                                      <p:to>
                                        <p:strVal val="visible"/>
                                      </p:to>
                                    </p:set>
                                    <p:anim calcmode="lin" valueType="num">
                                      <p:cBhvr additive="base">
                                        <p:cTn id="7" dur="500" fill="hold"/>
                                        <p:tgtEl>
                                          <p:spTgt spid="700425"/>
                                        </p:tgtEl>
                                        <p:attrNameLst>
                                          <p:attrName>ppt_x</p:attrName>
                                        </p:attrNameLst>
                                      </p:cBhvr>
                                      <p:tavLst>
                                        <p:tav tm="0">
                                          <p:val>
                                            <p:strVal val="0-#ppt_w/2"/>
                                          </p:val>
                                        </p:tav>
                                        <p:tav tm="100000">
                                          <p:val>
                                            <p:strVal val="#ppt_x"/>
                                          </p:val>
                                        </p:tav>
                                      </p:tavLst>
                                    </p:anim>
                                    <p:anim calcmode="lin" valueType="num">
                                      <p:cBhvr additive="base">
                                        <p:cTn id="8" dur="500" fill="hold"/>
                                        <p:tgtEl>
                                          <p:spTgt spid="700425"/>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00425"/>
                                        </p:tgtEl>
                                        <p:attrNameLst>
                                          <p:attrName>style.visibility</p:attrName>
                                        </p:attrNameLst>
                                      </p:cBhvr>
                                      <p:to>
                                        <p:strVal val="hidden"/>
                                      </p:to>
                                    </p:set>
                                  </p:sub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21299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700424"/>
                                        </p:tgtEl>
                                        <p:attrNameLst>
                                          <p:attrName>style.visibility</p:attrName>
                                        </p:attrNameLst>
                                      </p:cBhvr>
                                      <p:to>
                                        <p:strVal val="visible"/>
                                      </p:to>
                                    </p:set>
                                    <p:anim calcmode="lin" valueType="num">
                                      <p:cBhvr additive="base">
                                        <p:cTn id="16" dur="500" fill="hold"/>
                                        <p:tgtEl>
                                          <p:spTgt spid="700424"/>
                                        </p:tgtEl>
                                        <p:attrNameLst>
                                          <p:attrName>ppt_x</p:attrName>
                                        </p:attrNameLst>
                                      </p:cBhvr>
                                      <p:tavLst>
                                        <p:tav tm="0">
                                          <p:val>
                                            <p:strVal val="0-#ppt_w/2"/>
                                          </p:val>
                                        </p:tav>
                                        <p:tav tm="100000">
                                          <p:val>
                                            <p:strVal val="#ppt_x"/>
                                          </p:val>
                                        </p:tav>
                                      </p:tavLst>
                                    </p:anim>
                                    <p:anim calcmode="lin" valueType="num">
                                      <p:cBhvr additive="base">
                                        <p:cTn id="17" dur="500" fill="hold"/>
                                        <p:tgtEl>
                                          <p:spTgt spid="70042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0042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700426"/>
                                        </p:tgtEl>
                                        <p:attrNameLst>
                                          <p:attrName>style.visibility</p:attrName>
                                        </p:attrNameLst>
                                      </p:cBhvr>
                                      <p:to>
                                        <p:strVal val="visible"/>
                                      </p:to>
                                    </p:set>
                                    <p:anim calcmode="lin" valueType="num">
                                      <p:cBhvr additive="base">
                                        <p:cTn id="22" dur="500" fill="hold"/>
                                        <p:tgtEl>
                                          <p:spTgt spid="700426"/>
                                        </p:tgtEl>
                                        <p:attrNameLst>
                                          <p:attrName>ppt_x</p:attrName>
                                        </p:attrNameLst>
                                      </p:cBhvr>
                                      <p:tavLst>
                                        <p:tav tm="0">
                                          <p:val>
                                            <p:strVal val="0-#ppt_w/2"/>
                                          </p:val>
                                        </p:tav>
                                        <p:tav tm="100000">
                                          <p:val>
                                            <p:strVal val="#ppt_x"/>
                                          </p:val>
                                        </p:tav>
                                      </p:tavLst>
                                    </p:anim>
                                    <p:anim calcmode="lin" valueType="num">
                                      <p:cBhvr additive="base">
                                        <p:cTn id="23" dur="500" fill="hold"/>
                                        <p:tgtEl>
                                          <p:spTgt spid="7004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25" grpId="0" animBg="1"/>
      <p:bldP spid="700424" grpId="0" animBg="1"/>
      <p:bldP spid="7004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p:cNvPicPr>
            <a:picLocks noChangeAspect="1" noChangeArrowheads="1"/>
          </p:cNvPicPr>
          <p:nvPr/>
        </p:nvPicPr>
        <p:blipFill>
          <a:blip r:embed="rId4" cstate="print"/>
          <a:srcRect/>
          <a:stretch>
            <a:fillRect/>
          </a:stretch>
        </p:blipFill>
        <p:spPr bwMode="auto">
          <a:xfrm>
            <a:off x="1308265" y="1773936"/>
            <a:ext cx="6527471" cy="5084064"/>
          </a:xfrm>
          <a:prstGeom prst="rect">
            <a:avLst/>
          </a:prstGeom>
          <a:noFill/>
          <a:ln w="9525">
            <a:noFill/>
            <a:miter lim="800000"/>
            <a:headEnd/>
            <a:tailEnd/>
          </a:ln>
        </p:spPr>
      </p:pic>
      <p:sp>
        <p:nvSpPr>
          <p:cNvPr id="109569" name="Rectangle 2"/>
          <p:cNvSpPr>
            <a:spLocks noGrp="1" noChangeArrowheads="1"/>
          </p:cNvSpPr>
          <p:nvPr>
            <p:ph type="title"/>
          </p:nvPr>
        </p:nvSpPr>
        <p:spPr/>
        <p:txBody>
          <a:bodyPr/>
          <a:lstStyle/>
          <a:p>
            <a:r>
              <a:rPr lang="en-US" smtClean="0"/>
              <a:t>Massachusetts Introductory Page</a:t>
            </a:r>
          </a:p>
        </p:txBody>
      </p:sp>
      <p:sp>
        <p:nvSpPr>
          <p:cNvPr id="17" name="AutoShape 5"/>
          <p:cNvSpPr>
            <a:spLocks noChangeAspect="1" noChangeArrowheads="1"/>
          </p:cNvSpPr>
          <p:nvPr/>
        </p:nvSpPr>
        <p:spPr bwMode="auto">
          <a:xfrm>
            <a:off x="2760154" y="6076790"/>
            <a:ext cx="320675" cy="176213"/>
          </a:xfrm>
          <a:prstGeom prst="rightArrow">
            <a:avLst>
              <a:gd name="adj1" fmla="val 50000"/>
              <a:gd name="adj2" fmla="val 45495"/>
            </a:avLst>
          </a:prstGeom>
          <a:solidFill>
            <a:srgbClr val="FF0000"/>
          </a:solidFill>
          <a:ln w="12700">
            <a:solidFill>
              <a:schemeClr val="tx1"/>
            </a:solidFill>
            <a:miter lim="800000"/>
            <a:headEnd/>
            <a:tailEnd/>
          </a:ln>
        </p:spPr>
        <p:txBody>
          <a:bodyPr wrap="none" anchor="ctr"/>
          <a:lstStyle/>
          <a:p>
            <a:pPr algn="ctr" eaLnBrk="0" hangingPunct="0">
              <a:spcBef>
                <a:spcPct val="50000"/>
              </a:spcBef>
              <a:spcAft>
                <a:spcPct val="10000"/>
              </a:spcAft>
              <a:buClr>
                <a:srgbClr val="FAFD00"/>
              </a:buClr>
              <a:buFont typeface="Monotype Sorts" pitchFamily="2" charset="2"/>
              <a:buNone/>
            </a:pPr>
            <a:endParaRPr lang="en-US"/>
          </a:p>
        </p:txBody>
      </p:sp>
    </p:spTree>
    <p:custDataLst>
      <p:tags r:id="rId1"/>
    </p:custData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
</p:tagLst>
</file>

<file path=ppt/tags/tag10.xml><?xml version="1.0" encoding="utf-8"?>
<p:tagLst xmlns:a="http://schemas.openxmlformats.org/drawingml/2006/main" xmlns:r="http://schemas.openxmlformats.org/officeDocument/2006/relationships" xmlns:p="http://schemas.openxmlformats.org/presentationml/2006/main">
  <p:tag name="TIMING" val="|14.2|15.2|26.7|9.4"/>
</p:tagLst>
</file>

<file path=ppt/tags/tag11.xml><?xml version="1.0" encoding="utf-8"?>
<p:tagLst xmlns:a="http://schemas.openxmlformats.org/drawingml/2006/main" xmlns:r="http://schemas.openxmlformats.org/officeDocument/2006/relationships" xmlns:p="http://schemas.openxmlformats.org/presentationml/2006/main">
  <p:tag name="TIMING" val="|6.4|2.5|1.2|3.2|1.4"/>
</p:tagLst>
</file>

<file path=ppt/tags/tag12.xml><?xml version="1.0" encoding="utf-8"?>
<p:tagLst xmlns:a="http://schemas.openxmlformats.org/drawingml/2006/main" xmlns:r="http://schemas.openxmlformats.org/officeDocument/2006/relationships" xmlns:p="http://schemas.openxmlformats.org/presentationml/2006/main">
  <p:tag name="TIMING" val="|32.4"/>
</p:tagLst>
</file>

<file path=ppt/tags/tag13.xml><?xml version="1.0" encoding="utf-8"?>
<p:tagLst xmlns:a="http://schemas.openxmlformats.org/drawingml/2006/main" xmlns:r="http://schemas.openxmlformats.org/officeDocument/2006/relationships" xmlns:p="http://schemas.openxmlformats.org/presentationml/2006/main">
  <p:tag name="TIMING" val="|15.2"/>
</p:tagLst>
</file>

<file path=ppt/tags/tag2.xml><?xml version="1.0" encoding="utf-8"?>
<p:tagLst xmlns:a="http://schemas.openxmlformats.org/drawingml/2006/main" xmlns:r="http://schemas.openxmlformats.org/officeDocument/2006/relationships" xmlns:p="http://schemas.openxmlformats.org/presentationml/2006/main">
  <p:tag name="TIMING" val="|2.8|2.6|3"/>
</p:tagLst>
</file>

<file path=ppt/tags/tag3.xml><?xml version="1.0" encoding="utf-8"?>
<p:tagLst xmlns:a="http://schemas.openxmlformats.org/drawingml/2006/main" xmlns:r="http://schemas.openxmlformats.org/officeDocument/2006/relationships" xmlns:p="http://schemas.openxmlformats.org/presentationml/2006/main">
  <p:tag name="TIMING" val="|25.8"/>
</p:tagLst>
</file>

<file path=ppt/tags/tag4.xml><?xml version="1.0" encoding="utf-8"?>
<p:tagLst xmlns:a="http://schemas.openxmlformats.org/drawingml/2006/main" xmlns:r="http://schemas.openxmlformats.org/officeDocument/2006/relationships" xmlns:p="http://schemas.openxmlformats.org/presentationml/2006/main">
  <p:tag name="TIMING" val="|23.4"/>
</p:tagLst>
</file>

<file path=ppt/tags/tag5.xml><?xml version="1.0" encoding="utf-8"?>
<p:tagLst xmlns:a="http://schemas.openxmlformats.org/drawingml/2006/main" xmlns:r="http://schemas.openxmlformats.org/officeDocument/2006/relationships" xmlns:p="http://schemas.openxmlformats.org/presentationml/2006/main">
  <p:tag name="TIMING" val="|7.4|6"/>
</p:tagLst>
</file>

<file path=ppt/tags/tag6.xml><?xml version="1.0" encoding="utf-8"?>
<p:tagLst xmlns:a="http://schemas.openxmlformats.org/drawingml/2006/main" xmlns:r="http://schemas.openxmlformats.org/officeDocument/2006/relationships" xmlns:p="http://schemas.openxmlformats.org/presentationml/2006/main">
  <p:tag name="TIMING" val="|6.8|4.5|101.3|74.9"/>
</p:tagLst>
</file>

<file path=ppt/tags/tag7.xml><?xml version="1.0" encoding="utf-8"?>
<p:tagLst xmlns:a="http://schemas.openxmlformats.org/drawingml/2006/main" xmlns:r="http://schemas.openxmlformats.org/officeDocument/2006/relationships" xmlns:p="http://schemas.openxmlformats.org/presentationml/2006/main">
  <p:tag name="TIMING" val="|16.8|26.3|43.6"/>
</p:tagLst>
</file>

<file path=ppt/tags/tag8.xml><?xml version="1.0" encoding="utf-8"?>
<p:tagLst xmlns:a="http://schemas.openxmlformats.org/drawingml/2006/main" xmlns:r="http://schemas.openxmlformats.org/officeDocument/2006/relationships" xmlns:p="http://schemas.openxmlformats.org/presentationml/2006/main">
  <p:tag name="TIMING" val="|6.5|4.4|54.2|2|70.1|23.2|33.7|12.6"/>
</p:tagLst>
</file>

<file path=ppt/tags/tag9.xml><?xml version="1.0" encoding="utf-8"?>
<p:tagLst xmlns:a="http://schemas.openxmlformats.org/drawingml/2006/main" xmlns:r="http://schemas.openxmlformats.org/officeDocument/2006/relationships" xmlns:p="http://schemas.openxmlformats.org/presentationml/2006/main">
  <p:tag name="TIMING" val="|22|37.2|22.6|11.8|7.9|25.9"/>
</p:tagLst>
</file>

<file path=ppt/theme/theme1.xml><?xml version="1.0" encoding="utf-8"?>
<a:theme xmlns:a="http://schemas.openxmlformats.org/drawingml/2006/main" name="als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CCFFFF"/>
      </a:hlink>
      <a:folHlink>
        <a:srgbClr val="CECECE"/>
      </a:folHlink>
    </a:clrScheme>
    <a:fontScheme name="als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10000"/>
          </a:spcAft>
          <a:buClr>
            <a:srgbClr val="FAFD00"/>
          </a:buClr>
          <a:buSzTx/>
          <a:buFont typeface="Monotype Sorts" pitchFamily="2" charset="2"/>
          <a:buNone/>
          <a:tabLst/>
          <a:defRPr kumimoji="0" lang="en-US" sz="24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10000"/>
          </a:spcAft>
          <a:buClr>
            <a:srgbClr val="FAFD00"/>
          </a:buClr>
          <a:buSzTx/>
          <a:buFont typeface="Monotype Sorts" pitchFamily="2" charset="2"/>
          <a:buNone/>
          <a:tabLst/>
          <a:defRPr kumimoji="0" lang="en-US" sz="24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als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ls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ls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ls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ls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ls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ls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am_meeting_FY07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FF00"/>
    </a:hlink>
    <a:folHlink>
      <a:srgbClr val="99CC00"/>
    </a:folHlink>
  </a:clrScheme>
  <a:fontScheme name="Team_meeting_FY0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C:\TEMP\alstemplate.ppt</Template>
  <TotalTime>68834</TotalTime>
  <Words>1634</Words>
  <Application>Microsoft Office PowerPoint</Application>
  <PresentationFormat>Letter Paper (8.5x11 in)</PresentationFormat>
  <Paragraphs>337</Paragraphs>
  <Slides>31</Slides>
  <Notes>31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31</vt:i4>
      </vt:variant>
    </vt:vector>
  </HeadingPairs>
  <TitlesOfParts>
    <vt:vector size="34" baseType="lpstr">
      <vt:lpstr>alstemplate</vt:lpstr>
      <vt:lpstr>Photo Editor Photo</vt:lpstr>
      <vt:lpstr>CorelDRAW</vt:lpstr>
      <vt:lpstr>Slide 1</vt:lpstr>
      <vt:lpstr>What is StreamStats?</vt:lpstr>
      <vt:lpstr>Development Team</vt:lpstr>
      <vt:lpstr>State Implementation Process</vt:lpstr>
      <vt:lpstr>Implementation Status</vt:lpstr>
      <vt:lpstr>Rapidly Increasing Usage</vt:lpstr>
      <vt:lpstr>StreamStats Home Page  http://streamstats.usgs.gov</vt:lpstr>
      <vt:lpstr>State Applications</vt:lpstr>
      <vt:lpstr>Massachusetts Introductory Page</vt:lpstr>
      <vt:lpstr>User Interface with Streamgages</vt:lpstr>
      <vt:lpstr>Get Information for Streamgage</vt:lpstr>
      <vt:lpstr>Select Ungaged Site</vt:lpstr>
      <vt:lpstr>Delineated Basin</vt:lpstr>
      <vt:lpstr>GIS Data Preparation</vt:lpstr>
      <vt:lpstr>Flow Statistics from Regression Equations</vt:lpstr>
      <vt:lpstr>Regression Equation Availability</vt:lpstr>
      <vt:lpstr>Other Tools for Use With Delineated Basins</vt:lpstr>
      <vt:lpstr>Flow Estimation Based on a Similar Gage</vt:lpstr>
      <vt:lpstr>Network Tracing in StreamStats</vt:lpstr>
      <vt:lpstr>Network Profile Plots</vt:lpstr>
      <vt:lpstr>Terrain Profile Tool</vt:lpstr>
      <vt:lpstr>Water-Use Summaries for Maryland</vt:lpstr>
      <vt:lpstr>Detailed Water-Use Site Information</vt:lpstr>
      <vt:lpstr>StreamStats Web Services</vt:lpstr>
      <vt:lpstr>StreamStats Results in Google Earth</vt:lpstr>
      <vt:lpstr>Planned Enhancements</vt:lpstr>
      <vt:lpstr>Suggested Improvements for AHR</vt:lpstr>
      <vt:lpstr>Wish List for ArcHydro River</vt:lpstr>
      <vt:lpstr>Rea's Corollaries to Moore's Law:</vt:lpstr>
      <vt:lpstr>Rea's Corollaries (cont):</vt:lpstr>
      <vt:lpstr>Questions or Suggestions?</vt:lpstr>
    </vt:vector>
  </TitlesOfParts>
  <Company>U.S. Geological Survey/WRD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a National Web Application for Serving Streamflow Statistics (and Other Information)</dc:title>
  <dc:creator>Kernell Ries and Pete Steeves</dc:creator>
  <cp:lastModifiedBy>Kernell Ries</cp:lastModifiedBy>
  <cp:revision>862</cp:revision>
  <cp:lastPrinted>1601-01-01T00:00:00Z</cp:lastPrinted>
  <dcterms:created xsi:type="dcterms:W3CDTF">2000-01-05T16:55:34Z</dcterms:created>
  <dcterms:modified xsi:type="dcterms:W3CDTF">2010-12-02T16:49:59Z</dcterms:modified>
</cp:coreProperties>
</file>