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4" r:id="rId6"/>
    <p:sldId id="263" r:id="rId7"/>
    <p:sldId id="260" r:id="rId8"/>
    <p:sldId id="265" r:id="rId9"/>
    <p:sldId id="266" r:id="rId10"/>
    <p:sldId id="267" r:id="rId11"/>
    <p:sldId id="269" r:id="rId12"/>
    <p:sldId id="270" r:id="rId13"/>
    <p:sldId id="259" r:id="rId14"/>
    <p:sldId id="271" r:id="rId15"/>
    <p:sldId id="268" r:id="rId16"/>
    <p:sldId id="273" r:id="rId17"/>
    <p:sldId id="272" r:id="rId18"/>
    <p:sldId id="25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FC8208-222B-48C9-9A1C-C38F802DA8C6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60AF9-A00E-4F16-A46C-19C9EF3A8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 of Rainfall on landslides in Guatemala during hurricane </a:t>
            </a:r>
            <a:r>
              <a:rPr lang="en-US" dirty="0" err="1" smtClean="0"/>
              <a:t>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Chisolm</a:t>
            </a:r>
            <a:r>
              <a:rPr lang="en-US" dirty="0" smtClean="0"/>
              <a:t>: EWRE, GIS in Water 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91400" y="3897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[1]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6364" t="22727" r="3636" b="19318"/>
          <a:stretch>
            <a:fillRect/>
          </a:stretch>
        </p:blipFill>
        <p:spPr bwMode="auto">
          <a:xfrm>
            <a:off x="1295400" y="394855"/>
            <a:ext cx="6477000" cy="6005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374" t="20408" r="3855" b="16100"/>
          <a:stretch>
            <a:fillRect/>
          </a:stretch>
        </p:blipFill>
        <p:spPr bwMode="auto">
          <a:xfrm>
            <a:off x="1143000" y="609600"/>
            <a:ext cx="6837589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4737" t="21053" r="3785" b="15789"/>
          <a:stretch>
            <a:fillRect/>
          </a:stretch>
        </p:blipFill>
        <p:spPr bwMode="auto">
          <a:xfrm>
            <a:off x="838200" y="381000"/>
            <a:ext cx="7467600" cy="6137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Area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2632" t="32894" r="17105" b="27632"/>
          <a:stretch>
            <a:fillRect/>
          </a:stretch>
        </p:blipFill>
        <p:spPr bwMode="auto">
          <a:xfrm>
            <a:off x="2647951" y="2004392"/>
            <a:ext cx="4286249" cy="4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53763" t="35484" r="16526" b="27377"/>
          <a:stretch>
            <a:fillRect/>
          </a:stretch>
        </p:blipFill>
        <p:spPr bwMode="auto">
          <a:xfrm>
            <a:off x="2438400" y="1981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53333" t="31944" r="16667" b="27778"/>
          <a:stretch>
            <a:fillRect/>
          </a:stretch>
        </p:blipFill>
        <p:spPr bwMode="auto">
          <a:xfrm>
            <a:off x="2667000" y="22860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33437 -0.2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75 -0.23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Sinmap</a:t>
            </a:r>
            <a:r>
              <a:rPr lang="en-US" dirty="0" smtClean="0"/>
              <a:t> sample data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5263" t="22368" r="9474" b="19737"/>
          <a:stretch>
            <a:fillRect/>
          </a:stretch>
        </p:blipFill>
        <p:spPr bwMode="auto">
          <a:xfrm>
            <a:off x="533400" y="2057400"/>
            <a:ext cx="3581400" cy="36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45902" t="21311" r="9508" b="19271"/>
          <a:stretch>
            <a:fillRect/>
          </a:stretch>
        </p:blipFill>
        <p:spPr bwMode="auto">
          <a:xfrm>
            <a:off x="4950941" y="2057400"/>
            <a:ext cx="3431059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5378" t="27984" r="3361" b="20168"/>
          <a:stretch>
            <a:fillRect/>
          </a:stretch>
        </p:blipFill>
        <p:spPr bwMode="auto">
          <a:xfrm>
            <a:off x="1295400" y="1295400"/>
            <a:ext cx="6591993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Known Land Slide locations During Stan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34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Elevation and Precipitation Effects on Landslides During Stan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47778" t="22027" r="4444" b="19445"/>
          <a:stretch>
            <a:fillRect/>
          </a:stretch>
        </p:blipFill>
        <p:spPr bwMode="auto">
          <a:xfrm>
            <a:off x="304800" y="2133600"/>
            <a:ext cx="3810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9554"/>
          <a:stretch>
            <a:fillRect/>
          </a:stretch>
        </p:blipFill>
        <p:spPr bwMode="auto">
          <a:xfrm>
            <a:off x="4724400" y="2103438"/>
            <a:ext cx="3962400" cy="376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1389" y="2145268"/>
            <a:ext cx="2725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Accumulated Precipitation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with the greatest slope combined with higher precipitation levels saw the highest concentration of landslides. </a:t>
            </a:r>
          </a:p>
          <a:p>
            <a:r>
              <a:rPr lang="en-US" dirty="0" smtClean="0"/>
              <a:t>Need more refined DEM to accurately map potential landslide areas. </a:t>
            </a:r>
          </a:p>
          <a:p>
            <a:r>
              <a:rPr lang="en-US" dirty="0" smtClean="0"/>
              <a:t>Couple with field work.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www.smate.wwu.edu/teched/geology/GeoHaz/eq-general/eq-general-14.JPG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http://www.retiredexpat.com//</a:t>
            </a:r>
            <a:r>
              <a:rPr lang="en-US" dirty="0" smtClean="0"/>
              <a:t>map-central-america.php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http://english.peopledaily.com.cn/90001/90777/90852/6454594.html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http://www.javno.com/en/world/clanak.php?id=167091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Byron </a:t>
            </a:r>
            <a:r>
              <a:rPr lang="en-US" dirty="0" err="1" smtClean="0"/>
              <a:t>Yury</a:t>
            </a:r>
            <a:r>
              <a:rPr lang="en-US" dirty="0" smtClean="0"/>
              <a:t> Medina, </a:t>
            </a:r>
            <a:r>
              <a:rPr lang="es-ES" dirty="0" smtClean="0"/>
              <a:t>Fundación Defensores de la Naturaleza, </a:t>
            </a:r>
            <a:r>
              <a:rPr lang="en-US" i="1" dirty="0" err="1" smtClean="0"/>
              <a:t>Deslizamientos</a:t>
            </a:r>
            <a:r>
              <a:rPr lang="en-US" i="1" dirty="0" smtClean="0"/>
              <a:t> e </a:t>
            </a:r>
            <a:r>
              <a:rPr lang="en-US" i="1" dirty="0" err="1" smtClean="0"/>
              <a:t>Impactos</a:t>
            </a:r>
            <a:r>
              <a:rPr lang="en-US" i="1" dirty="0" smtClean="0"/>
              <a:t> </a:t>
            </a:r>
            <a:r>
              <a:rPr lang="en-US" i="1" dirty="0" err="1" smtClean="0"/>
              <a:t>Ambientales</a:t>
            </a:r>
            <a:r>
              <a:rPr lang="en-US" i="1" dirty="0" smtClean="0"/>
              <a:t> de los </a:t>
            </a:r>
            <a:r>
              <a:rPr lang="en-US" i="1" dirty="0" err="1" smtClean="0"/>
              <a:t>Huracanes</a:t>
            </a:r>
            <a:r>
              <a:rPr lang="en-US" i="1" dirty="0" smtClean="0"/>
              <a:t> Mitch y Stan, en Guatemala</a:t>
            </a:r>
            <a:r>
              <a:rPr lang="en-US" dirty="0" smtClean="0"/>
              <a:t>, http://hercules.cedex.es/hidraulica/PROHIMET/Br07/Comunicaciones/Medina.pdf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 err="1" smtClean="0"/>
              <a:t>Resumen</a:t>
            </a:r>
            <a:r>
              <a:rPr lang="en-US" i="1" dirty="0" smtClean="0"/>
              <a:t> del </a:t>
            </a:r>
            <a:r>
              <a:rPr lang="en-US" i="1" dirty="0" err="1" smtClean="0"/>
              <a:t>Impacto</a:t>
            </a:r>
            <a:r>
              <a:rPr lang="en-US" i="1" dirty="0" smtClean="0"/>
              <a:t> </a:t>
            </a:r>
            <a:r>
              <a:rPr lang="en-US" i="1" dirty="0" err="1" smtClean="0"/>
              <a:t>Asociado</a:t>
            </a:r>
            <a:r>
              <a:rPr lang="en-US" i="1" dirty="0" smtClean="0"/>
              <a:t> al </a:t>
            </a:r>
            <a:r>
              <a:rPr lang="en-US" i="1" dirty="0" err="1" smtClean="0"/>
              <a:t>Huracan</a:t>
            </a:r>
            <a:r>
              <a:rPr lang="en-US" i="1" dirty="0" smtClean="0"/>
              <a:t> “Stan” en Guatemala</a:t>
            </a:r>
            <a:r>
              <a:rPr lang="en-US" dirty="0" smtClean="0"/>
              <a:t>, </a:t>
            </a:r>
            <a:r>
              <a:rPr lang="es-ES" dirty="0" smtClean="0"/>
              <a:t>Instituto Nacional de Sismología, Vulcanología, Meteorología e Hidrología</a:t>
            </a:r>
            <a:r>
              <a:rPr lang="en-US" dirty="0" smtClean="0"/>
              <a:t>I (INSIVUMEH),  </a:t>
            </a:r>
            <a:r>
              <a:rPr lang="en-US" dirty="0" err="1" smtClean="0"/>
              <a:t>Octubre</a:t>
            </a:r>
            <a:r>
              <a:rPr lang="en-US" dirty="0" smtClean="0"/>
              <a:t> de 2005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 smtClean="0"/>
              <a:t>SINMAP User’s Manual</a:t>
            </a:r>
            <a:r>
              <a:rPr lang="en-US" dirty="0" smtClean="0"/>
              <a:t>, R.T. Pack, et al, Utah State University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http://www.oxfamamerica.org/newsandpublications/news_updates/archive2005/news_update.2005-10-12.9620309335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Questions???????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413173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4105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0" y="6096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[8]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1" y="3762086"/>
            <a:ext cx="1905000" cy="28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the world is Guatemala?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4848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71800"/>
            <a:ext cx="4876800" cy="36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248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[2]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33400" y="3657600"/>
            <a:ext cx="4114800" cy="16764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2438400"/>
            <a:ext cx="1676400" cy="5334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618" y="1600200"/>
            <a:ext cx="322118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32194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3200400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038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00600" y="3581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[3]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6183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[4]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of hurricane/tropical storm Stan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199"/>
            <a:ext cx="8001000" cy="492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458200" y="579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[5]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172200"/>
            <a:ext cx="6324600" cy="579438"/>
          </a:xfrm>
        </p:spPr>
        <p:txBody>
          <a:bodyPr/>
          <a:lstStyle/>
          <a:p>
            <a:r>
              <a:rPr lang="en-US" dirty="0" smtClean="0"/>
              <a:t>October 1-4,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 of Guatemala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724400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downloaded from </a:t>
            </a:r>
            <a:r>
              <a:rPr lang="en-US" dirty="0"/>
              <a:t>USGS Global 30 arc-second Elevation Dataset (GTOPO30)</a:t>
            </a:r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 l="47222" t="21991" r="4630" b="20139"/>
          <a:stretch>
            <a:fillRect/>
          </a:stretch>
        </p:blipFill>
        <p:spPr bwMode="auto">
          <a:xfrm>
            <a:off x="475488" y="1295400"/>
            <a:ext cx="5468112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during </a:t>
            </a:r>
            <a:r>
              <a:rPr lang="en-US" dirty="0" err="1" smtClean="0"/>
              <a:t>stan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309354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5715000"/>
            <a:ext cx="8686800" cy="1295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34 inches of accumulated rain from October 1-10, 2005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10.5 inches of rain in a 24 hour period (6 in. at higher elevations where the majority of landslides occurred) 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[6]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Trends in Guatemala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360" t="20225" r="17303" b="22472"/>
          <a:stretch>
            <a:fillRect/>
          </a:stretch>
        </p:blipFill>
        <p:spPr bwMode="auto">
          <a:xfrm>
            <a:off x="381000" y="1295400"/>
            <a:ext cx="3962400" cy="3608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2292" t="20573" r="16667" b="23329"/>
          <a:stretch>
            <a:fillRect/>
          </a:stretch>
        </p:blipFill>
        <p:spPr bwMode="auto">
          <a:xfrm>
            <a:off x="4724400" y="1295400"/>
            <a:ext cx="4073236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Rainy Season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953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Season</a:t>
            </a:r>
            <a:endParaRPr 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44643" t="24554" r="12500" b="21237"/>
          <a:stretch>
            <a:fillRect/>
          </a:stretch>
        </p:blipFill>
        <p:spPr bwMode="auto">
          <a:xfrm>
            <a:off x="3657600" y="5029200"/>
            <a:ext cx="1731981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STABILITY INDEX APPROACH </a:t>
            </a:r>
            <a:r>
              <a:rPr lang="en-US" dirty="0" smtClean="0"/>
              <a:t>TO TERRAIN </a:t>
            </a:r>
            <a:r>
              <a:rPr lang="en-US" dirty="0" smtClean="0"/>
              <a:t>STABILITY HAZARD </a:t>
            </a:r>
            <a:r>
              <a:rPr lang="en-US" dirty="0" smtClean="0"/>
              <a:t>MAPPING</a:t>
            </a:r>
          </a:p>
          <a:p>
            <a:r>
              <a:rPr lang="en-US" dirty="0" smtClean="0"/>
              <a:t>Measures slo</a:t>
            </a:r>
            <a:r>
              <a:rPr lang="en-US" dirty="0" smtClean="0"/>
              <a:t>pe stability taking into account wetness, slope, and soil cohesion</a:t>
            </a:r>
          </a:p>
          <a:p>
            <a:r>
              <a:rPr lang="en-US" b="1" dirty="0" smtClean="0"/>
              <a:t>Factor of Safety: </a:t>
            </a:r>
          </a:p>
          <a:p>
            <a:pPr algn="ctr">
              <a:buNone/>
            </a:pP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32934" y="4267200"/>
          <a:ext cx="6891866" cy="838200"/>
        </p:xfrm>
        <a:graphic>
          <a:graphicData uri="http://schemas.openxmlformats.org/presentationml/2006/ole">
            <p:oleObj spid="_x0000_s2050" name="Equation" r:id="rId3" imgW="375912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334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 </a:t>
            </a:r>
            <a:r>
              <a:rPr lang="en-US" sz="1200" dirty="0" smtClean="0"/>
              <a:t>= root cohesion; C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 </a:t>
            </a:r>
            <a:r>
              <a:rPr lang="en-US" sz="1200" dirty="0" smtClean="0"/>
              <a:t>= </a:t>
            </a:r>
            <a:r>
              <a:rPr lang="en-US" sz="1200" dirty="0" smtClean="0"/>
              <a:t>soil cohesion; </a:t>
            </a:r>
            <a:r>
              <a:rPr lang="el-GR" sz="1200" dirty="0" smtClean="0"/>
              <a:t>θ</a:t>
            </a:r>
            <a:r>
              <a:rPr lang="en-US" sz="1200" dirty="0" smtClean="0"/>
              <a:t> = slope angle; </a:t>
            </a:r>
            <a:r>
              <a:rPr lang="el-GR" sz="1200" dirty="0" smtClean="0"/>
              <a:t>ρ</a:t>
            </a:r>
            <a:r>
              <a:rPr lang="en-US" sz="1200" baseline="-25000" dirty="0" smtClean="0"/>
              <a:t>s</a:t>
            </a:r>
            <a:r>
              <a:rPr lang="en-US" sz="1200" dirty="0" smtClean="0"/>
              <a:t> </a:t>
            </a:r>
            <a:r>
              <a:rPr lang="en-US" sz="1200" dirty="0" smtClean="0"/>
              <a:t>= wet soil density; </a:t>
            </a:r>
            <a:r>
              <a:rPr lang="el-GR" sz="1200" dirty="0" smtClean="0"/>
              <a:t>ρ</a:t>
            </a:r>
            <a:r>
              <a:rPr lang="en-US" sz="1200" baseline="-25000" dirty="0" smtClean="0"/>
              <a:t>w</a:t>
            </a:r>
            <a:r>
              <a:rPr lang="en-US" sz="1200" dirty="0" smtClean="0"/>
              <a:t> </a:t>
            </a:r>
            <a:r>
              <a:rPr lang="en-US" sz="1200" dirty="0" smtClean="0"/>
              <a:t>= </a:t>
            </a:r>
            <a:r>
              <a:rPr lang="en-US" sz="1200" dirty="0" smtClean="0"/>
              <a:t>density of water; g = gravitational acceleration; D = vertical soil depth; D</a:t>
            </a:r>
            <a:r>
              <a:rPr lang="en-US" sz="1200" baseline="-25000" dirty="0" smtClean="0"/>
              <a:t>W</a:t>
            </a:r>
            <a:r>
              <a:rPr lang="en-US" sz="1200" dirty="0" smtClean="0"/>
              <a:t> = vertical height of water table;               </a:t>
            </a:r>
            <a:r>
              <a:rPr lang="el-GR" sz="1200" dirty="0" smtClean="0"/>
              <a:t>φ</a:t>
            </a:r>
            <a:r>
              <a:rPr lang="en-US" sz="1200" dirty="0" smtClean="0"/>
              <a:t> = internal friction angle of soil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4876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[7]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5370" t="23148" r="3704" b="21296"/>
          <a:stretch>
            <a:fillRect/>
          </a:stretch>
        </p:blipFill>
        <p:spPr bwMode="auto">
          <a:xfrm>
            <a:off x="228600" y="425335"/>
            <a:ext cx="6934200" cy="605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47222" t="21991" r="4630" b="20139"/>
          <a:stretch>
            <a:fillRect/>
          </a:stretch>
        </p:blipFill>
        <p:spPr bwMode="auto">
          <a:xfrm>
            <a:off x="6629400" y="3276600"/>
            <a:ext cx="2209800" cy="2124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352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Trek</vt:lpstr>
      <vt:lpstr>Microsoft Equation 3.0</vt:lpstr>
      <vt:lpstr>Effect of Rainfall on landslides in Guatemala during hurricane stan</vt:lpstr>
      <vt:lpstr>Where in the world is Guatemala?</vt:lpstr>
      <vt:lpstr>Background</vt:lpstr>
      <vt:lpstr>Path of hurricane/tropical storm Stan</vt:lpstr>
      <vt:lpstr>Topography of Guatemala</vt:lpstr>
      <vt:lpstr>Rainfall during stan</vt:lpstr>
      <vt:lpstr>Precipitation Trends in Guatemala</vt:lpstr>
      <vt:lpstr>SInmap</vt:lpstr>
      <vt:lpstr>Slide 9</vt:lpstr>
      <vt:lpstr>Slide 10</vt:lpstr>
      <vt:lpstr>Slide 11</vt:lpstr>
      <vt:lpstr>Slide 12</vt:lpstr>
      <vt:lpstr>Contributing Area</vt:lpstr>
      <vt:lpstr>From Sinmap sample data</vt:lpstr>
      <vt:lpstr>Known Land Slide locations During Stan</vt:lpstr>
      <vt:lpstr>Elevation and Precipitation Effects on Landslides During Stan</vt:lpstr>
      <vt:lpstr>Conclusions</vt:lpstr>
      <vt:lpstr>References</vt:lpstr>
      <vt:lpstr>Questions???????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rec2223</dc:creator>
  <cp:lastModifiedBy>rec2223</cp:lastModifiedBy>
  <cp:revision>54</cp:revision>
  <dcterms:created xsi:type="dcterms:W3CDTF">2008-12-01T20:02:50Z</dcterms:created>
  <dcterms:modified xsi:type="dcterms:W3CDTF">2008-12-02T03:14:37Z</dcterms:modified>
</cp:coreProperties>
</file>