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70" r:id="rId4"/>
    <p:sldId id="273" r:id="rId5"/>
    <p:sldId id="276" r:id="rId6"/>
    <p:sldId id="262" r:id="rId7"/>
    <p:sldId id="274" r:id="rId8"/>
    <p:sldId id="275" r:id="rId9"/>
    <p:sldId id="257" r:id="rId10"/>
    <p:sldId id="266" r:id="rId11"/>
    <p:sldId id="260" r:id="rId12"/>
    <p:sldId id="280" r:id="rId13"/>
    <p:sldId id="278" r:id="rId14"/>
    <p:sldId id="279" r:id="rId15"/>
    <p:sldId id="277" r:id="rId16"/>
    <p:sldId id="261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47" autoAdjust="0"/>
  </p:normalViewPr>
  <p:slideViewPr>
    <p:cSldViewPr>
      <p:cViewPr>
        <p:scale>
          <a:sx n="80" d="100"/>
          <a:sy n="80" d="100"/>
        </p:scale>
        <p:origin x="-132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7BB6E-45DF-432B-A020-13C375A94C32}" type="datetimeFigureOut">
              <a:rPr lang="en-US" smtClean="0"/>
              <a:t>11/20/2008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6426-4BD7-472F-B844-EAE60020E8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Populous in Texas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6426-4BD7-472F-B844-EAE60020E85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Addicts Reservoir</a:t>
            </a:r>
          </a:p>
          <a:p>
            <a:r>
              <a:rPr lang="en-US" dirty="0" smtClean="0"/>
              <a:t>Barker</a:t>
            </a:r>
            <a:r>
              <a:rPr lang="en-US" baseline="0" dirty="0" smtClean="0"/>
              <a:t> Reservoir</a:t>
            </a:r>
          </a:p>
          <a:p>
            <a:r>
              <a:rPr lang="en-US" baseline="0" dirty="0" smtClean="0"/>
              <a:t>Houston Ship Channel</a:t>
            </a:r>
          </a:p>
          <a:p>
            <a:r>
              <a:rPr lang="en-US" baseline="0" dirty="0" smtClean="0"/>
              <a:t>Buffalo Bayou  “bayou city”</a:t>
            </a:r>
          </a:p>
          <a:p>
            <a:r>
              <a:rPr lang="en-US" baseline="0" dirty="0" smtClean="0"/>
              <a:t>San Jacinto River</a:t>
            </a:r>
          </a:p>
          <a:p>
            <a:r>
              <a:rPr lang="en-US" baseline="0" dirty="0" smtClean="0"/>
              <a:t>Lake Houston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6426-4BD7-472F-B844-EAE60020E85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8C5CB9-87FF-4473-9F07-7F96062C4474}" type="datetimeFigureOut">
              <a:rPr lang="en-US" smtClean="0"/>
              <a:pPr/>
              <a:t>11/20/2008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5DE0B9-971D-4BA4-B3B5-29EC67EC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Harris County’s Road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Focusing </a:t>
            </a:r>
            <a:r>
              <a:rPr lang="en-US" dirty="0" smtClean="0"/>
              <a:t>on Congestion and Flooding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Eleni Pappas</a:t>
            </a:r>
          </a:p>
          <a:p>
            <a:pPr algn="r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20, 2008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 within Floodplains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8229600" cy="3306763"/>
          </a:xfrm>
        </p:spPr>
        <p:txBody>
          <a:bodyPr>
            <a:normAutofit/>
          </a:bodyPr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200" i="1" dirty="0" smtClean="0"/>
              <a:t>1010 miles </a:t>
            </a:r>
            <a:r>
              <a:rPr lang="en-US" sz="2200" dirty="0" smtClean="0"/>
              <a:t>of </a:t>
            </a:r>
            <a:r>
              <a:rPr lang="en-US" sz="2200" dirty="0" smtClean="0"/>
              <a:t>major </a:t>
            </a:r>
            <a:r>
              <a:rPr lang="en-US" sz="2200" dirty="0" smtClean="0"/>
              <a:t>Harris County </a:t>
            </a:r>
            <a:r>
              <a:rPr lang="en-US" sz="2200" dirty="0" smtClean="0"/>
              <a:t>roadways are </a:t>
            </a:r>
            <a:r>
              <a:rPr lang="en-US" sz="2200" dirty="0" smtClean="0"/>
              <a:t>within a </a:t>
            </a:r>
            <a:r>
              <a:rPr lang="en-US" sz="2200" dirty="0" smtClean="0"/>
              <a:t>floodplain</a:t>
            </a:r>
            <a:endParaRPr lang="en-US" sz="2200" dirty="0" smtClean="0"/>
          </a:p>
          <a:p>
            <a:r>
              <a:rPr lang="en-US" sz="2200" i="1" dirty="0" smtClean="0"/>
              <a:t>6348</a:t>
            </a:r>
            <a:r>
              <a:rPr lang="en-US" sz="2200" dirty="0" smtClean="0"/>
              <a:t> </a:t>
            </a:r>
            <a:r>
              <a:rPr lang="en-US" sz="2200" dirty="0" smtClean="0"/>
              <a:t>major </a:t>
            </a:r>
            <a:r>
              <a:rPr lang="en-US" sz="2200" dirty="0" smtClean="0"/>
              <a:t>Roadways </a:t>
            </a:r>
            <a:r>
              <a:rPr lang="en-US" sz="2200" dirty="0" smtClean="0"/>
              <a:t>segments are </a:t>
            </a:r>
            <a:r>
              <a:rPr lang="en-US" sz="2200" dirty="0" smtClean="0"/>
              <a:t>within a floodplain </a:t>
            </a:r>
          </a:p>
          <a:p>
            <a:r>
              <a:rPr lang="en-US" sz="2200" i="1" dirty="0" smtClean="0"/>
              <a:t>44,350</a:t>
            </a:r>
            <a:r>
              <a:rPr lang="en-US" sz="2200" dirty="0" smtClean="0"/>
              <a:t> </a:t>
            </a:r>
            <a:r>
              <a:rPr lang="en-US" sz="2200" dirty="0" smtClean="0"/>
              <a:t>minor </a:t>
            </a:r>
            <a:r>
              <a:rPr lang="en-US" sz="2200" dirty="0" smtClean="0"/>
              <a:t>Roadway segments </a:t>
            </a:r>
            <a:r>
              <a:rPr lang="en-US" sz="2200" dirty="0" smtClean="0"/>
              <a:t>are within </a:t>
            </a:r>
            <a:r>
              <a:rPr lang="en-US" sz="2200" dirty="0" smtClean="0"/>
              <a:t>a floodplain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76600"/>
            <a:ext cx="7239000" cy="33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dirty="0" smtClean="0"/>
              <a:t>ocalized </a:t>
            </a:r>
            <a:r>
              <a:rPr lang="en-US" dirty="0" smtClean="0"/>
              <a:t>street flooding can happen </a:t>
            </a:r>
            <a:r>
              <a:rPr lang="en-US" i="1" dirty="0" smtClean="0"/>
              <a:t>anywhere</a:t>
            </a:r>
            <a:r>
              <a:rPr lang="en-US" dirty="0" smtClean="0"/>
              <a:t> in a heavy rain</a:t>
            </a:r>
            <a:endParaRPr lang="en-US" dirty="0" smtClean="0"/>
          </a:p>
          <a:p>
            <a:r>
              <a:rPr lang="en-US" dirty="0" smtClean="0"/>
              <a:t>Only have rainfall averages for year</a:t>
            </a:r>
          </a:p>
          <a:p>
            <a:r>
              <a:rPr lang="en-US" dirty="0" smtClean="0"/>
              <a:t>Unable to acquire accurate geometric statistics for roads </a:t>
            </a:r>
          </a:p>
          <a:p>
            <a:r>
              <a:rPr lang="en-US" dirty="0" smtClean="0"/>
              <a:t>Unable to acquire historical data of 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419600" cy="4572000"/>
          </a:xfrm>
        </p:spPr>
        <p:txBody>
          <a:bodyPr/>
          <a:lstStyle/>
          <a:p>
            <a:r>
              <a:rPr lang="en-US" dirty="0" smtClean="0"/>
              <a:t>Find historical storm data</a:t>
            </a:r>
          </a:p>
          <a:p>
            <a:pPr lvl="1"/>
            <a:r>
              <a:rPr lang="en-US" dirty="0" smtClean="0"/>
              <a:t>Alicia (1983), Allison (2001), Ike (</a:t>
            </a:r>
            <a:r>
              <a:rPr lang="en-US" dirty="0" smtClean="0"/>
              <a:t>2008)</a:t>
            </a:r>
          </a:p>
          <a:p>
            <a:r>
              <a:rPr lang="en-US" dirty="0" smtClean="0"/>
              <a:t>Compare </a:t>
            </a:r>
            <a:r>
              <a:rPr lang="en-US" dirty="0" smtClean="0"/>
              <a:t>flooded areas to floodplains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floo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666" y="1447800"/>
            <a:ext cx="4116434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95602" y="6189023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http://www.kjmconst.com/images/flood2.jpg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Hotspots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Traffic Counts for highways and </a:t>
            </a:r>
            <a:r>
              <a:rPr lang="en-US" dirty="0" smtClean="0"/>
              <a:t>m</a:t>
            </a:r>
            <a:r>
              <a:rPr lang="en-US" dirty="0" smtClean="0"/>
              <a:t>ajor </a:t>
            </a:r>
            <a:r>
              <a:rPr lang="en-US" dirty="0" smtClean="0"/>
              <a:t>a</a:t>
            </a:r>
            <a:r>
              <a:rPr lang="en-US" dirty="0" smtClean="0"/>
              <a:t>rterials</a:t>
            </a:r>
          </a:p>
          <a:p>
            <a:r>
              <a:rPr lang="en-US" dirty="0" smtClean="0"/>
              <a:t>Calculated V/C (volume/capacity)</a:t>
            </a:r>
          </a:p>
          <a:p>
            <a:pPr lvl="1"/>
            <a:r>
              <a:rPr lang="en-US" dirty="0" smtClean="0"/>
              <a:t>High V/C ratios = Traffic Hotspot</a:t>
            </a:r>
          </a:p>
          <a:p>
            <a:pPr lvl="1"/>
            <a:r>
              <a:rPr lang="en-US" dirty="0" smtClean="0"/>
              <a:t>Can relate V/C to LOS</a:t>
            </a:r>
          </a:p>
          <a:p>
            <a:r>
              <a:rPr lang="en-US" dirty="0" smtClean="0"/>
              <a:t>Identify highways and major </a:t>
            </a:r>
            <a:r>
              <a:rPr lang="en-US" dirty="0" smtClean="0"/>
              <a:t>a</a:t>
            </a:r>
            <a:r>
              <a:rPr lang="en-US" dirty="0" smtClean="0"/>
              <a:t>rterials with low LOS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Unable to acquire </a:t>
            </a:r>
            <a:r>
              <a:rPr lang="en-US" dirty="0" smtClean="0"/>
              <a:t>accurate </a:t>
            </a:r>
            <a:r>
              <a:rPr lang="en-US" dirty="0" smtClean="0"/>
              <a:t>statistics </a:t>
            </a:r>
            <a:r>
              <a:rPr lang="en-US" dirty="0" smtClean="0"/>
              <a:t>for highways and roads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Traffic count data not in a compatible format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AADT counts available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467771" cy="567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64886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TxDOT</a:t>
            </a:r>
            <a:r>
              <a:rPr lang="en-US" dirty="0" smtClean="0"/>
              <a:t> Statewide Planning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38862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Acquire better traffic count data</a:t>
            </a:r>
          </a:p>
          <a:p>
            <a:pPr lvl="1"/>
            <a:r>
              <a:rPr lang="en-US" dirty="0" smtClean="0"/>
              <a:t>Houston-Galveston Area Council</a:t>
            </a:r>
          </a:p>
          <a:p>
            <a:pPr lvl="1"/>
            <a:r>
              <a:rPr lang="en-US" dirty="0" err="1" smtClean="0"/>
              <a:t>TxDOT</a:t>
            </a:r>
            <a:endParaRPr lang="en-US" dirty="0" smtClean="0"/>
          </a:p>
          <a:p>
            <a:r>
              <a:rPr lang="en-US" dirty="0" smtClean="0"/>
              <a:t>Develop AADT Thresholds depending on road </a:t>
            </a:r>
            <a:r>
              <a:rPr lang="en-US" dirty="0" smtClean="0"/>
              <a:t>c</a:t>
            </a:r>
            <a:r>
              <a:rPr lang="en-US" dirty="0" smtClean="0"/>
              <a:t>ategory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6a00d83451bbfa69e200e54f55aa2f8834-64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438400"/>
            <a:ext cx="42291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525780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http://outhouserag.typepad.com/photos/uncategorized/201.JPG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419600" cy="4572000"/>
          </a:xfrm>
        </p:spPr>
        <p:txBody>
          <a:bodyPr/>
          <a:lstStyle/>
          <a:p>
            <a:r>
              <a:rPr lang="en-US" dirty="0" smtClean="0"/>
              <a:t>Project Scope</a:t>
            </a:r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 smtClean="0"/>
              <a:t>Goals</a:t>
            </a:r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r>
              <a:rPr lang="en-US" dirty="0" smtClean="0"/>
              <a:t>Challenges</a:t>
            </a:r>
            <a:endParaRPr lang="en-US" dirty="0"/>
          </a:p>
          <a:p>
            <a:r>
              <a:rPr lang="en-US" dirty="0" smtClean="0"/>
              <a:t>Future Goals</a:t>
            </a:r>
            <a:endParaRPr lang="en-US" dirty="0" smtClean="0"/>
          </a:p>
        </p:txBody>
      </p:sp>
      <p:pic>
        <p:nvPicPr>
          <p:cNvPr id="4" name="Picture 3" descr="622005s_Houston_skyline.jpg"/>
          <p:cNvPicPr>
            <a:picLocks noChangeAspect="1"/>
          </p:cNvPicPr>
          <p:nvPr/>
        </p:nvPicPr>
        <p:blipFill>
          <a:blip r:embed="rId2"/>
          <a:srcRect r="19048" b="15764"/>
          <a:stretch>
            <a:fillRect/>
          </a:stretch>
        </p:blipFill>
        <p:spPr>
          <a:xfrm>
            <a:off x="4191000" y="1524000"/>
            <a:ext cx="481797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001000" cy="6507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585" y="2133600"/>
            <a:ext cx="7532415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76400"/>
            <a:ext cx="7924800" cy="488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1667 -0.26667 " pathEditMode="relative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5469 -0.4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20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Area: Harris County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32201"/>
            <a:ext cx="7086600" cy="50209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County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Houston </a:t>
            </a:r>
            <a:r>
              <a:rPr lang="en-US" dirty="0" smtClean="0"/>
              <a:t>- </a:t>
            </a:r>
            <a:r>
              <a:rPr lang="en-US" dirty="0" smtClean="0"/>
              <a:t>Sugarland - Baytown</a:t>
            </a:r>
            <a:endParaRPr lang="en-US" dirty="0" smtClean="0"/>
          </a:p>
          <a:p>
            <a:r>
              <a:rPr lang="en-US" dirty="0" smtClean="0"/>
              <a:t>Population: 3,935,855  (2007 est.)</a:t>
            </a:r>
          </a:p>
          <a:p>
            <a:pPr lvl="1"/>
            <a:r>
              <a:rPr lang="en-US" dirty="0" smtClean="0"/>
              <a:t>Pop</a:t>
            </a:r>
            <a:r>
              <a:rPr lang="en-US" dirty="0" smtClean="0"/>
              <a:t>. Density: 1,966.8 /</a:t>
            </a:r>
            <a:r>
              <a:rPr lang="en-US" dirty="0" smtClean="0"/>
              <a:t>mi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Elevation</a:t>
            </a:r>
          </a:p>
          <a:p>
            <a:pPr lvl="1"/>
            <a:r>
              <a:rPr lang="en-US" dirty="0" smtClean="0"/>
              <a:t>Range: 11 – 291 ft above MSL</a:t>
            </a:r>
          </a:p>
          <a:p>
            <a:pPr lvl="1"/>
            <a:r>
              <a:rPr lang="en-US" dirty="0" smtClean="0"/>
              <a:t>Average: 88.5 ft above </a:t>
            </a:r>
            <a:r>
              <a:rPr lang="en-US" dirty="0" smtClean="0"/>
              <a:t>MSL</a:t>
            </a:r>
            <a:endParaRPr lang="en-US" baseline="30000" dirty="0" smtClean="0"/>
          </a:p>
          <a:p>
            <a:r>
              <a:rPr lang="en-US" dirty="0" smtClean="0"/>
              <a:t>Total Road </a:t>
            </a:r>
            <a:r>
              <a:rPr lang="en-US" dirty="0" smtClean="0"/>
              <a:t>Mileage: </a:t>
            </a:r>
            <a:r>
              <a:rPr lang="en-US" dirty="0" smtClean="0"/>
              <a:t>9,171mi</a:t>
            </a:r>
          </a:p>
          <a:p>
            <a:pPr lvl="1"/>
            <a:r>
              <a:rPr lang="en-US" dirty="0" smtClean="0"/>
              <a:t>3545.591</a:t>
            </a:r>
            <a:r>
              <a:rPr lang="en-US" dirty="0" smtClean="0"/>
              <a:t>: Major </a:t>
            </a:r>
            <a:r>
              <a:rPr lang="en-US" dirty="0" smtClean="0"/>
              <a:t>Roads</a:t>
            </a:r>
          </a:p>
          <a:p>
            <a:pPr lvl="1"/>
            <a:r>
              <a:rPr lang="en-US" dirty="0" smtClean="0"/>
              <a:t>6.4% of all Roads in Texas (143,578.10 mi)</a:t>
            </a:r>
            <a:endParaRPr lang="en-US" dirty="0" smtClean="0"/>
          </a:p>
          <a:p>
            <a:r>
              <a:rPr lang="en-US" dirty="0" smtClean="0"/>
              <a:t>2007 Road </a:t>
            </a:r>
            <a:r>
              <a:rPr lang="en-US" dirty="0" smtClean="0"/>
              <a:t>and Bridge expenditure: $50,119,666 </a:t>
            </a:r>
          </a:p>
          <a:p>
            <a:pPr lvl="1"/>
            <a:r>
              <a:rPr lang="en-US" dirty="0" smtClean="0"/>
              <a:t>4.5% of Total  ($1,120,984,398)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Harris County Traffic “Hotspots”</a:t>
            </a:r>
          </a:p>
          <a:p>
            <a:pPr lvl="1"/>
            <a:r>
              <a:rPr lang="en-US" dirty="0" smtClean="0"/>
              <a:t>Roads where the </a:t>
            </a:r>
            <a:r>
              <a:rPr lang="en-US" i="1" dirty="0" smtClean="0"/>
              <a:t>demand</a:t>
            </a:r>
            <a:r>
              <a:rPr lang="en-US" dirty="0" smtClean="0"/>
              <a:t> </a:t>
            </a:r>
            <a:r>
              <a:rPr lang="en-US" dirty="0" smtClean="0"/>
              <a:t>outweighs the </a:t>
            </a:r>
            <a:r>
              <a:rPr lang="en-US" i="1" dirty="0" smtClean="0"/>
              <a:t>capacity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Harris County </a:t>
            </a:r>
            <a:r>
              <a:rPr lang="en-US" dirty="0" smtClean="0"/>
              <a:t>roads </a:t>
            </a:r>
            <a:r>
              <a:rPr lang="en-US" dirty="0" smtClean="0"/>
              <a:t>with a potential for flooding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Harris County Floodplains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4256" y="1404738"/>
            <a:ext cx="7870144" cy="5224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Floodplain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100-Year Flood Plain</a:t>
            </a:r>
          </a:p>
          <a:p>
            <a:pPr lvl="1"/>
            <a:r>
              <a:rPr lang="en-US" dirty="0" smtClean="0"/>
              <a:t> 1% chance of being flooded in any given year</a:t>
            </a:r>
          </a:p>
          <a:p>
            <a:pPr lvl="1"/>
            <a:r>
              <a:rPr lang="en-US" dirty="0" smtClean="0"/>
              <a:t>26% chance of flooding during a 30-year period</a:t>
            </a:r>
          </a:p>
          <a:p>
            <a:r>
              <a:rPr lang="en-US" dirty="0" smtClean="0"/>
              <a:t>500-Year Flood Plain</a:t>
            </a:r>
          </a:p>
          <a:p>
            <a:pPr lvl="1"/>
            <a:r>
              <a:rPr lang="en-US" dirty="0" smtClean="0"/>
              <a:t>0.2% chance of being flooded in any given year</a:t>
            </a:r>
          </a:p>
          <a:p>
            <a:pPr lvl="1"/>
            <a:r>
              <a:rPr lang="en-US" dirty="0" smtClean="0"/>
              <a:t>6% chance of flooding during a 30-year period</a:t>
            </a:r>
          </a:p>
          <a:p>
            <a:r>
              <a:rPr lang="en-US" dirty="0" smtClean="0"/>
              <a:t>But, localized street flooding can happen </a:t>
            </a:r>
            <a:r>
              <a:rPr lang="en-US" i="1" dirty="0" smtClean="0"/>
              <a:t>anywhere</a:t>
            </a:r>
            <a:r>
              <a:rPr lang="en-US" dirty="0" smtClean="0"/>
              <a:t> in a heavy 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001973" cy="532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056" y="0"/>
            <a:ext cx="4364944" cy="2897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81800" y="16002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76800" y="39624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307</TotalTime>
  <Words>392</Words>
  <Application>Microsoft Office PowerPoint</Application>
  <PresentationFormat>On-screen Show (4:3)</PresentationFormat>
  <Paragraphs>81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Verve</vt:lpstr>
      <vt:lpstr>Evaluating Harris County’s Road Network</vt:lpstr>
      <vt:lpstr>Outline </vt:lpstr>
      <vt:lpstr>Slide 3</vt:lpstr>
      <vt:lpstr>Study Area: Harris County</vt:lpstr>
      <vt:lpstr>Harris County Statistics</vt:lpstr>
      <vt:lpstr>Initial Project Goals</vt:lpstr>
      <vt:lpstr>Harris County Floodplains</vt:lpstr>
      <vt:lpstr>Floodplain Risk</vt:lpstr>
      <vt:lpstr>Slide 9</vt:lpstr>
      <vt:lpstr>Roads within Floodplains</vt:lpstr>
      <vt:lpstr>Challenges</vt:lpstr>
      <vt:lpstr>Future Goals</vt:lpstr>
      <vt:lpstr>Traffic Hotspots</vt:lpstr>
      <vt:lpstr>Challenges</vt:lpstr>
      <vt:lpstr>Slide 15</vt:lpstr>
      <vt:lpstr>Future Goals </vt:lpstr>
      <vt:lpstr>Questions &amp; Comments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Eleni Harris Pappas</dc:creator>
  <cp:lastModifiedBy>Eleni Harris Pappas</cp:lastModifiedBy>
  <cp:revision>47</cp:revision>
  <dcterms:created xsi:type="dcterms:W3CDTF">2008-11-20T01:14:37Z</dcterms:created>
  <dcterms:modified xsi:type="dcterms:W3CDTF">2008-11-20T17:12:52Z</dcterms:modified>
</cp:coreProperties>
</file>