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59" r:id="rId6"/>
    <p:sldId id="261" r:id="rId7"/>
    <p:sldId id="268" r:id="rId8"/>
    <p:sldId id="269" r:id="rId9"/>
    <p:sldId id="266" r:id="rId10"/>
    <p:sldId id="267" r:id="rId11"/>
    <p:sldId id="262" r:id="rId12"/>
    <p:sldId id="263" r:id="rId13"/>
    <p:sldId id="264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IS_Redfis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IS_Redfish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IS_Redfish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GIS_Redfish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Suspended Solids</a:t>
            </a:r>
            <a:r>
              <a:rPr lang="en-US" baseline="0"/>
              <a:t> by Site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'2002'!$AB$1</c:f>
              <c:strCache>
                <c:ptCount val="1"/>
                <c:pt idx="0">
                  <c:v>ave TSS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187012248468941"/>
                  <c:y val="-0.444000437445319"/>
                </c:manualLayout>
              </c:layout>
              <c:numFmt formatCode="General" sourceLinked="0"/>
            </c:trendlineLbl>
          </c:trendline>
          <c:xVal>
            <c:numRef>
              <c:f>'2002'!$AA$2:$AA$31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xVal>
          <c:yVal>
            <c:numRef>
              <c:f>'2002'!$AB$2:$AB$31</c:f>
              <c:numCache>
                <c:formatCode>General</c:formatCode>
                <c:ptCount val="30"/>
                <c:pt idx="0">
                  <c:v>10.08856033452808</c:v>
                </c:pt>
                <c:pt idx="1">
                  <c:v>12.46415770609315</c:v>
                </c:pt>
                <c:pt idx="2">
                  <c:v>9.13906515698232</c:v>
                </c:pt>
                <c:pt idx="3">
                  <c:v>6.981721412827313</c:v>
                </c:pt>
                <c:pt idx="4">
                  <c:v>17.58403110047846</c:v>
                </c:pt>
                <c:pt idx="5">
                  <c:v>26.21804511278167</c:v>
                </c:pt>
                <c:pt idx="6">
                  <c:v>10.22439568831318</c:v>
                </c:pt>
                <c:pt idx="7">
                  <c:v>17.26720759714192</c:v>
                </c:pt>
                <c:pt idx="8">
                  <c:v>15.25523767559455</c:v>
                </c:pt>
                <c:pt idx="9">
                  <c:v>10.0500496326489</c:v>
                </c:pt>
                <c:pt idx="10">
                  <c:v>5.38122073251067</c:v>
                </c:pt>
                <c:pt idx="11">
                  <c:v>0.632086632086643</c:v>
                </c:pt>
                <c:pt idx="12">
                  <c:v>2.84201251211552</c:v>
                </c:pt>
                <c:pt idx="13">
                  <c:v>3.814057008980896</c:v>
                </c:pt>
                <c:pt idx="14">
                  <c:v>9.297782816830403</c:v>
                </c:pt>
                <c:pt idx="15">
                  <c:v>16.05577485380116</c:v>
                </c:pt>
                <c:pt idx="16">
                  <c:v>9.974727714920248</c:v>
                </c:pt>
                <c:pt idx="17">
                  <c:v>3.228591280180617</c:v>
                </c:pt>
                <c:pt idx="18">
                  <c:v>2.643732608554977</c:v>
                </c:pt>
                <c:pt idx="19">
                  <c:v>1.15943672796467</c:v>
                </c:pt>
                <c:pt idx="20">
                  <c:v>7.434903823296906</c:v>
                </c:pt>
                <c:pt idx="21">
                  <c:v>2.99742643947663</c:v>
                </c:pt>
                <c:pt idx="22">
                  <c:v>2.586610592514224</c:v>
                </c:pt>
                <c:pt idx="23">
                  <c:v>6.141225935327449</c:v>
                </c:pt>
                <c:pt idx="24">
                  <c:v>4.150928206862181</c:v>
                </c:pt>
                <c:pt idx="25">
                  <c:v>3.322804345618846</c:v>
                </c:pt>
                <c:pt idx="26">
                  <c:v>2.433333333333361</c:v>
                </c:pt>
                <c:pt idx="27">
                  <c:v>6.685385878489319</c:v>
                </c:pt>
                <c:pt idx="28">
                  <c:v>2.907738535047508</c:v>
                </c:pt>
                <c:pt idx="29">
                  <c:v>2.900803776990336</c:v>
                </c:pt>
              </c:numCache>
            </c:numRef>
          </c:yVal>
        </c:ser>
        <c:axId val="443359704"/>
        <c:axId val="484585320"/>
      </c:scatterChart>
      <c:valAx>
        <c:axId val="443359704"/>
        <c:scaling>
          <c:orientation val="minMax"/>
          <c:max val="30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Site</a:t>
                </a:r>
              </a:p>
            </c:rich>
          </c:tx>
          <c:layout/>
        </c:title>
        <c:numFmt formatCode="General" sourceLinked="1"/>
        <c:tickLblPos val="nextTo"/>
        <c:crossAx val="484585320"/>
        <c:crosses val="autoZero"/>
        <c:crossBetween val="midCat"/>
      </c:valAx>
      <c:valAx>
        <c:axId val="484585320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</a:t>
                </a:r>
                <a:r>
                  <a:rPr lang="en-US" baseline="0" dirty="0"/>
                  <a:t> Suspended </a:t>
                </a:r>
                <a:r>
                  <a:rPr lang="en-US" baseline="0" dirty="0" smtClean="0"/>
                  <a:t>Solid Concentration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43359704"/>
        <c:crosses val="autoZero"/>
        <c:crossBetween val="midCat"/>
      </c:valAx>
    </c:plotArea>
    <c:plotVisOnly val="1"/>
  </c:chart>
  <c:spPr>
    <a:solidFill>
      <a:schemeClr val="bg1"/>
    </a:solidFill>
    <a:ln>
      <a:solidFill>
        <a:schemeClr val="tx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Porewater</a:t>
            </a:r>
            <a:r>
              <a:rPr lang="en-US" baseline="0"/>
              <a:t> Ammonium by Site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'2002'!$AG$1</c:f>
              <c:strCache>
                <c:ptCount val="1"/>
                <c:pt idx="0">
                  <c:v>Ave NH4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0.0353681102362205"/>
                  <c:y val="-0.400899679206766"/>
                </c:manualLayout>
              </c:layout>
              <c:numFmt formatCode="General" sourceLinked="0"/>
            </c:trendlineLbl>
          </c:trendline>
          <c:xVal>
            <c:numRef>
              <c:f>'2002'!$AF$2:$AF$31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xVal>
          <c:yVal>
            <c:numRef>
              <c:f>'2002'!$AG$2:$AG$31</c:f>
              <c:numCache>
                <c:formatCode>General</c:formatCode>
                <c:ptCount val="30"/>
                <c:pt idx="0">
                  <c:v>1.196666666666667</c:v>
                </c:pt>
                <c:pt idx="1">
                  <c:v>1.103333333333333</c:v>
                </c:pt>
                <c:pt idx="2">
                  <c:v>1.01</c:v>
                </c:pt>
                <c:pt idx="3">
                  <c:v>1.838333333333334</c:v>
                </c:pt>
                <c:pt idx="4">
                  <c:v>1.006666666666667</c:v>
                </c:pt>
                <c:pt idx="5">
                  <c:v>1.254999999999999</c:v>
                </c:pt>
                <c:pt idx="6">
                  <c:v>1.2</c:v>
                </c:pt>
                <c:pt idx="7">
                  <c:v>1.054999999999999</c:v>
                </c:pt>
                <c:pt idx="8">
                  <c:v>0.306666666666667</c:v>
                </c:pt>
                <c:pt idx="9">
                  <c:v>0.276666666666667</c:v>
                </c:pt>
                <c:pt idx="10">
                  <c:v>0.283333333333333</c:v>
                </c:pt>
                <c:pt idx="11">
                  <c:v>0.593333333333333</c:v>
                </c:pt>
                <c:pt idx="12">
                  <c:v>0.543333333333333</c:v>
                </c:pt>
                <c:pt idx="13">
                  <c:v>0.363333333333333</c:v>
                </c:pt>
                <c:pt idx="14">
                  <c:v>0.49</c:v>
                </c:pt>
                <c:pt idx="15">
                  <c:v>0.488333333333333</c:v>
                </c:pt>
                <c:pt idx="16">
                  <c:v>0.55</c:v>
                </c:pt>
                <c:pt idx="17">
                  <c:v>1.183333333333333</c:v>
                </c:pt>
                <c:pt idx="18">
                  <c:v>1.528333333333333</c:v>
                </c:pt>
                <c:pt idx="19">
                  <c:v>1.308333333333333</c:v>
                </c:pt>
                <c:pt idx="20">
                  <c:v>0.656666666666667</c:v>
                </c:pt>
                <c:pt idx="21">
                  <c:v>0.645</c:v>
                </c:pt>
                <c:pt idx="22">
                  <c:v>0.91</c:v>
                </c:pt>
                <c:pt idx="23">
                  <c:v>0.975</c:v>
                </c:pt>
                <c:pt idx="24">
                  <c:v>0.196666666666667</c:v>
                </c:pt>
                <c:pt idx="25">
                  <c:v>0.5</c:v>
                </c:pt>
                <c:pt idx="26">
                  <c:v>0.6</c:v>
                </c:pt>
                <c:pt idx="27">
                  <c:v>0.366666666666667</c:v>
                </c:pt>
                <c:pt idx="28">
                  <c:v>0.278333333333333</c:v>
                </c:pt>
                <c:pt idx="29">
                  <c:v>0.206666666666667</c:v>
                </c:pt>
              </c:numCache>
            </c:numRef>
          </c:yVal>
        </c:ser>
        <c:axId val="443497752"/>
        <c:axId val="443346152"/>
      </c:scatterChart>
      <c:valAx>
        <c:axId val="443497752"/>
        <c:scaling>
          <c:orientation val="minMax"/>
          <c:max val="30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Site</a:t>
                </a:r>
              </a:p>
            </c:rich>
          </c:tx>
          <c:layout/>
        </c:title>
        <c:numFmt formatCode="General" sourceLinked="1"/>
        <c:tickLblPos val="nextTo"/>
        <c:crossAx val="443346152"/>
        <c:crosses val="autoZero"/>
        <c:crossBetween val="midCat"/>
      </c:valAx>
      <c:valAx>
        <c:axId val="443346152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Porewater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NH4 (</a:t>
                </a:r>
                <a:r>
                  <a:rPr lang="en-US" baseline="0" dirty="0" err="1" smtClean="0"/>
                  <a:t>uM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43497752"/>
        <c:crosses val="autoZero"/>
        <c:crossBetween val="midCat"/>
      </c:valAx>
    </c:plotArea>
    <c:plotVisOnly val="1"/>
  </c:chart>
  <c:spPr>
    <a:solidFill>
      <a:schemeClr val="bg1"/>
    </a:solidFill>
    <a:ln>
      <a:solidFill>
        <a:sysClr val="windowText" lastClr="0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Turtlegrass Leaf Length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'2002'!$AJ$1</c:f>
              <c:strCache>
                <c:ptCount val="1"/>
                <c:pt idx="0">
                  <c:v>ave blade L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</c:trendline>
          <c:trendline>
            <c:trendlineType val="linear"/>
            <c:dispRSqr val="1"/>
            <c:dispEq val="1"/>
            <c:trendlineLbl>
              <c:layout>
                <c:manualLayout>
                  <c:x val="0.113643263342082"/>
                  <c:y val="-0.186828156897055"/>
                </c:manualLayout>
              </c:layout>
              <c:numFmt formatCode="General" sourceLinked="0"/>
            </c:trendlineLbl>
          </c:trendline>
          <c:xVal>
            <c:numRef>
              <c:f>'2002'!$AI$2:$AI$31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23.0</c:v>
                </c:pt>
                <c:pt idx="22">
                  <c:v>24.0</c:v>
                </c:pt>
                <c:pt idx="23">
                  <c:v>26.0</c:v>
                </c:pt>
                <c:pt idx="24">
                  <c:v>27.0</c:v>
                </c:pt>
              </c:numCache>
            </c:numRef>
          </c:xVal>
          <c:yVal>
            <c:numRef>
              <c:f>'2002'!$AJ$2:$AJ$31</c:f>
              <c:numCache>
                <c:formatCode>General</c:formatCode>
                <c:ptCount val="30"/>
                <c:pt idx="0">
                  <c:v>26.32</c:v>
                </c:pt>
                <c:pt idx="1">
                  <c:v>17.8</c:v>
                </c:pt>
                <c:pt idx="2">
                  <c:v>33.4</c:v>
                </c:pt>
                <c:pt idx="3">
                  <c:v>24.43999999999999</c:v>
                </c:pt>
                <c:pt idx="4">
                  <c:v>23.74</c:v>
                </c:pt>
                <c:pt idx="5">
                  <c:v>31.34</c:v>
                </c:pt>
                <c:pt idx="6">
                  <c:v>28.95999999999999</c:v>
                </c:pt>
                <c:pt idx="7">
                  <c:v>29.02</c:v>
                </c:pt>
                <c:pt idx="8">
                  <c:v>25.34</c:v>
                </c:pt>
                <c:pt idx="9">
                  <c:v>32.44</c:v>
                </c:pt>
                <c:pt idx="10">
                  <c:v>26.12</c:v>
                </c:pt>
                <c:pt idx="11">
                  <c:v>29.74</c:v>
                </c:pt>
                <c:pt idx="12">
                  <c:v>32.64</c:v>
                </c:pt>
                <c:pt idx="14">
                  <c:v>31.5</c:v>
                </c:pt>
                <c:pt idx="15">
                  <c:v>26.58</c:v>
                </c:pt>
                <c:pt idx="16">
                  <c:v>28.91999999999999</c:v>
                </c:pt>
                <c:pt idx="17">
                  <c:v>30.47999999999999</c:v>
                </c:pt>
                <c:pt idx="18">
                  <c:v>20.43999999999999</c:v>
                </c:pt>
                <c:pt idx="19">
                  <c:v>36.12000000000001</c:v>
                </c:pt>
                <c:pt idx="20">
                  <c:v>29.5</c:v>
                </c:pt>
                <c:pt idx="21">
                  <c:v>37.04</c:v>
                </c:pt>
                <c:pt idx="22">
                  <c:v>24.06</c:v>
                </c:pt>
                <c:pt idx="23">
                  <c:v>32.96</c:v>
                </c:pt>
                <c:pt idx="24">
                  <c:v>43.36</c:v>
                </c:pt>
              </c:numCache>
            </c:numRef>
          </c:yVal>
        </c:ser>
        <c:axId val="443378280"/>
        <c:axId val="481351576"/>
      </c:scatterChart>
      <c:valAx>
        <c:axId val="443378280"/>
        <c:scaling>
          <c:orientation val="minMax"/>
          <c:max val="30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Site</a:t>
                </a:r>
              </a:p>
            </c:rich>
          </c:tx>
          <c:layout/>
        </c:title>
        <c:numFmt formatCode="General" sourceLinked="1"/>
        <c:tickLblPos val="nextTo"/>
        <c:crossAx val="481351576"/>
        <c:crosses val="autoZero"/>
        <c:crossBetween val="midCat"/>
      </c:valAx>
      <c:valAx>
        <c:axId val="48135157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Leaf</a:t>
                </a:r>
                <a:r>
                  <a:rPr lang="en-US" baseline="0"/>
                  <a:t> Length (cm)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43378280"/>
        <c:crosses val="autoZero"/>
        <c:crossBetween val="midCat"/>
      </c:valAx>
      <c:spPr>
        <a:solidFill>
          <a:schemeClr val="bg1"/>
        </a:solidFill>
      </c:spPr>
    </c:plotArea>
    <c:plotVisOnly val="1"/>
  </c:chart>
  <c:spPr>
    <a:solidFill>
      <a:schemeClr val="bg1"/>
    </a:solidFill>
    <a:ln>
      <a:solidFill>
        <a:schemeClr val="tx1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Average Turtlegrass Aboveground Biomass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'2002'!$AN$1</c:f>
              <c:strCache>
                <c:ptCount val="1"/>
                <c:pt idx="0">
                  <c:v>Av above bio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4803324584427"/>
                  <c:y val="-0.269265456401283"/>
                </c:manualLayout>
              </c:layout>
              <c:numFmt formatCode="General" sourceLinked="0"/>
            </c:trendlineLbl>
          </c:trendline>
          <c:xVal>
            <c:numRef>
              <c:f>'2002'!$AM$2:$AM$31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1">
                  <c:v>24.0</c:v>
                </c:pt>
                <c:pt idx="22">
                  <c:v>26.0</c:v>
                </c:pt>
              </c:numCache>
            </c:numRef>
          </c:xVal>
          <c:yVal>
            <c:numRef>
              <c:f>'2002'!$AN$2:$AN$31</c:f>
              <c:numCache>
                <c:formatCode>General</c:formatCode>
                <c:ptCount val="30"/>
                <c:pt idx="0">
                  <c:v>50.27352828333333</c:v>
                </c:pt>
                <c:pt idx="1">
                  <c:v>67.15713346666665</c:v>
                </c:pt>
                <c:pt idx="2">
                  <c:v>106.5836528333333</c:v>
                </c:pt>
                <c:pt idx="3">
                  <c:v>167.1382591333334</c:v>
                </c:pt>
                <c:pt idx="4">
                  <c:v>99.79248203333329</c:v>
                </c:pt>
                <c:pt idx="5">
                  <c:v>188.0777024333333</c:v>
                </c:pt>
                <c:pt idx="6">
                  <c:v>190.9073569333334</c:v>
                </c:pt>
                <c:pt idx="7">
                  <c:v>239.9547016</c:v>
                </c:pt>
                <c:pt idx="8">
                  <c:v>163.9313173666667</c:v>
                </c:pt>
                <c:pt idx="9">
                  <c:v>213.7332365666666</c:v>
                </c:pt>
                <c:pt idx="10">
                  <c:v>201.6600440333334</c:v>
                </c:pt>
                <c:pt idx="11">
                  <c:v>212.16749441</c:v>
                </c:pt>
                <c:pt idx="12">
                  <c:v>248.0663778333334</c:v>
                </c:pt>
                <c:pt idx="13">
                  <c:v>0.0</c:v>
                </c:pt>
                <c:pt idx="14">
                  <c:v>278.0607155333334</c:v>
                </c:pt>
                <c:pt idx="15">
                  <c:v>249.1982396333334</c:v>
                </c:pt>
                <c:pt idx="16">
                  <c:v>155.0650666</c:v>
                </c:pt>
                <c:pt idx="17">
                  <c:v>172.0429936</c:v>
                </c:pt>
                <c:pt idx="18">
                  <c:v>140.7281504666666</c:v>
                </c:pt>
                <c:pt idx="19">
                  <c:v>168.0814773</c:v>
                </c:pt>
                <c:pt idx="20">
                  <c:v>235.6158980333333</c:v>
                </c:pt>
                <c:pt idx="21">
                  <c:v>0.0</c:v>
                </c:pt>
                <c:pt idx="22">
                  <c:v>316.7326603666667</c:v>
                </c:pt>
                <c:pt idx="23">
                  <c:v>196.3780223</c:v>
                </c:pt>
                <c:pt idx="24">
                  <c:v>0.0</c:v>
                </c:pt>
                <c:pt idx="25">
                  <c:v>334.4651618999999</c:v>
                </c:pt>
                <c:pt idx="26">
                  <c:v>337.8607473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yVal>
        </c:ser>
        <c:axId val="450821464"/>
        <c:axId val="484969416"/>
      </c:scatterChart>
      <c:valAx>
        <c:axId val="450821464"/>
        <c:scaling>
          <c:orientation val="minMax"/>
          <c:max val="30.0"/>
          <c:min val="1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Site</a:t>
                </a:r>
              </a:p>
            </c:rich>
          </c:tx>
          <c:layout/>
        </c:title>
        <c:numFmt formatCode="General" sourceLinked="1"/>
        <c:tickLblPos val="nextTo"/>
        <c:crossAx val="484969416"/>
        <c:crosses val="autoZero"/>
        <c:crossBetween val="midCat"/>
      </c:valAx>
      <c:valAx>
        <c:axId val="48496941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Aboveground</a:t>
                </a:r>
                <a:r>
                  <a:rPr lang="en-US" baseline="0"/>
                  <a:t> Biomass</a:t>
                </a:r>
                <a:r>
                  <a:rPr lang="en-US" sz="1000" b="1" i="0" u="none" strike="noStrike" baseline="0"/>
                  <a:t> (g DW m</a:t>
                </a:r>
                <a:r>
                  <a:rPr lang="en-US" sz="1000" b="1" i="0" u="none" strike="noStrike" baseline="30000"/>
                  <a:t>−2</a:t>
                </a:r>
                <a:r>
                  <a:rPr lang="en-US" sz="1000" b="1" i="0" u="none" strike="noStrike" baseline="0"/>
                  <a:t>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50821464"/>
        <c:crosses val="autoZero"/>
        <c:crossBetween val="midCat"/>
      </c:valAx>
    </c:plotArea>
    <c:plotVisOnly val="1"/>
  </c:chart>
  <c:spPr>
    <a:solidFill>
      <a:schemeClr val="bg1"/>
    </a:solidFill>
    <a:ln>
      <a:solidFill>
        <a:sysClr val="windowText" lastClr="000000"/>
      </a:solidFill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2352E119-7C04-4E45-AC52-565A4683A383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7" charset="0"/>
              </a:defRPr>
            </a:lvl1pPr>
          </a:lstStyle>
          <a:p>
            <a:fld id="{14F6C48C-57C5-8A42-B595-812D86B543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BF710-E1EE-7747-9184-2CBF9331FAC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type of coastal submerged aquatic vegetation that perform a variety of ecosystem services such as…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They have high light requirements to perform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72DCDD-19F4-8642-A01D-04D963337C5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type of coastal submerged aquatic vegetation that perform a variety of ecosystem services such as…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They have high light requirements to perform </a:t>
            </a: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640EDAA-69B3-944A-82DA-3C10D6F8C05F}" type="slidenum">
              <a:rPr lang="en-US" sz="1200">
                <a:latin typeface="Calibri" pitchFamily="-107" charset="0"/>
              </a:rPr>
              <a:pPr algn="r"/>
              <a:t>4</a:t>
            </a:fld>
            <a:endParaRPr lang="en-US" sz="1200">
              <a:latin typeface="Calibri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2F8C60-8ACE-DF4C-B1EE-9A0A5F1F609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Nitrate and phosphate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1E6CB-7CB9-9E40-9737-8802F113DC0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D03AA5-84A1-7446-ADBA-33C2892D711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BE2B9-0AC6-9D4C-9F25-B114430FC4A8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FEF3-1864-4048-8CC0-E1A00135B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FE7A3-F8E8-AA4D-A196-1E00135E7630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897D-AD9E-4840-9057-5E0212695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991C4-55D7-A04B-A721-F248A1EE8D17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30493-212E-1443-920E-F9DBE5B07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8E75B-7AF8-2A42-B9D5-2D05226F4E93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5C2F-7A72-3941-8331-877891649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7568E-9F02-8940-9D16-0221E71D7619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975D8-76A0-F94D-965E-C50FA1E92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C15E9-98AA-0A4F-B024-4D58CB5142C4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2923-06C9-4E4B-AD33-B8E20D9DF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486C3-9A10-5648-96E7-4AA7AAFBAED8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E03F-0BD1-3745-94C6-6B1B796CF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691C6E-79A4-A846-BDA4-61F6B801643E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AC52-6D4C-7A43-A5B3-DD6012C6B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DDF31F-4834-4940-ADFD-67EB34DFFF59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6A033-752E-6849-A052-94E573EF4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AF0AF-E7D9-6C4F-B31F-E7AA40A013B9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84B4-B9F5-B245-88C4-6890A991D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62F44-8A62-8F46-89A5-4E1645FDE303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E9F9B-3067-AF43-B41E-D161D353A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129B1A24-0A55-0442-B97A-0F830E542079}" type="datetime1">
              <a:rPr lang="en-US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7" charset="0"/>
              </a:defRPr>
            </a:lvl1pPr>
          </a:lstStyle>
          <a:p>
            <a:fld id="{FF904EE3-22F1-4C42-8F6B-706CAA49AB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kellymdarnell:Desktop:UT:GISWR_Status_Update.doc!OLE_LINK2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5" Type="http://schemas.openxmlformats.org/officeDocument/2006/relationships/oleObject" Target="Macintosh%20HD:Users:kellymdarnell:Desktop:UT:GISWR_Status_Update.doc!OLE_LINK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473200"/>
            <a:ext cx="7772400" cy="18669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pitchFamily="-107" charset="0"/>
                <a:ea typeface="Arial" pitchFamily="-107" charset="0"/>
                <a:cs typeface="Arial" pitchFamily="-107" charset="0"/>
              </a:rPr>
              <a:t>Effects of Nutrient Nonpoint Source Pollution</a:t>
            </a:r>
            <a:r>
              <a:rPr lang="en-US" sz="4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on </a:t>
            </a:r>
            <a:r>
              <a:rPr lang="en-US" sz="4000" dirty="0" err="1" smtClean="0">
                <a:latin typeface="Arial" pitchFamily="-107" charset="0"/>
                <a:ea typeface="Arial" pitchFamily="-107" charset="0"/>
                <a:cs typeface="Arial" pitchFamily="-107" charset="0"/>
              </a:rPr>
              <a:t>Seagrasses</a:t>
            </a:r>
            <a:r>
              <a:rPr lang="en-US" sz="4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40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>in Redfish Bay</a:t>
            </a:r>
            <a:endParaRPr lang="en-US" sz="4000" dirty="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76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Kelly Darnell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GISWR Fall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39700" y="649288"/>
            <a:ext cx="4197350" cy="930275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Water Column and Sediment Quality: 2002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932808" y="257452"/>
          <a:ext cx="5086905" cy="300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32808" y="3415685"/>
          <a:ext cx="5086905" cy="322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34925" y="2265363"/>
            <a:ext cx="3773488" cy="36433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TSS and average porewater NH</a:t>
            </a:r>
            <a:r>
              <a:rPr lang="en-US" sz="2800" baseline="-25000">
                <a:latin typeface="Arial" pitchFamily="-107" charset="0"/>
              </a:rPr>
              <a:t>4</a:t>
            </a:r>
            <a:r>
              <a:rPr lang="en-US" sz="2800">
                <a:latin typeface="Arial" pitchFamily="-107" charset="0"/>
              </a:rPr>
              <a:t>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higher</a:t>
            </a:r>
            <a:r>
              <a:rPr lang="en-US" sz="2800">
                <a:latin typeface="Arial" pitchFamily="-107" charset="0"/>
              </a:rPr>
              <a:t> in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Northern</a:t>
            </a:r>
            <a:r>
              <a:rPr lang="en-US" sz="2800">
                <a:latin typeface="Arial" pitchFamily="-107" charset="0"/>
              </a:rPr>
              <a:t> part of Bay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TSS possibly detrimental to seagrasses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NH</a:t>
            </a:r>
            <a:r>
              <a:rPr lang="en-US" sz="2400" baseline="-25000">
                <a:latin typeface="Arial" pitchFamily="-107" charset="0"/>
              </a:rPr>
              <a:t>4</a:t>
            </a:r>
            <a:r>
              <a:rPr lang="en-US" sz="2400">
                <a:latin typeface="Arial" pitchFamily="-107" charset="0"/>
              </a:rPr>
              <a:t> stimulate seagrass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4763" y="561975"/>
            <a:ext cx="3937001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Seagrass Parameters: 2002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7488" y="2335213"/>
            <a:ext cx="3695700" cy="40513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Dominant seagrass</a:t>
            </a:r>
          </a:p>
          <a:p>
            <a:pPr eaLnBrk="1" hangingPunct="1"/>
            <a:r>
              <a:rPr lang="en-US" sz="2800">
                <a:latin typeface="Arial" pitchFamily="-107" charset="0"/>
              </a:rPr>
              <a:t>Turtlegrass leaf length and aboveground biomass slightly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lower </a:t>
            </a:r>
            <a:r>
              <a:rPr lang="en-US" sz="2800">
                <a:latin typeface="Arial" pitchFamily="-107" charset="0"/>
              </a:rPr>
              <a:t>in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Northern </a:t>
            </a:r>
            <a:r>
              <a:rPr lang="en-US" sz="2800">
                <a:latin typeface="Arial" pitchFamily="-107" charset="0"/>
              </a:rPr>
              <a:t>part of Bay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Seagrass may be stressed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923929" y="204186"/>
          <a:ext cx="5104661" cy="300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23929" y="3428999"/>
          <a:ext cx="5104661" cy="311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Conclusions So Far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28638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 Results support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existence of nutrient NPS pollution 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in Redfish Bay</a:t>
            </a:r>
          </a:p>
          <a:p>
            <a:pPr eaLnBrk="1" hangingPunct="1">
              <a:buFont typeface="Arial" pitchFamily="-107" charset="0"/>
              <a:buNone/>
            </a:pPr>
            <a:endParaRPr lang="en-US" sz="2800"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eaLnBrk="1" hangingPunct="1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Results suggest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seagrass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 may be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negatively affected</a:t>
            </a:r>
            <a:r>
              <a:rPr lang="en-US" sz="2800">
                <a:solidFill>
                  <a:srgbClr val="00B05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by indicated NPS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Future Plans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163" cy="4525963"/>
          </a:xfrm>
        </p:spPr>
        <p:txBody>
          <a:bodyPr/>
          <a:lstStyle/>
          <a:p>
            <a:pPr eaLnBrk="1" hangingPunct="1"/>
            <a:r>
              <a:rPr lang="en-US">
                <a:latin typeface="Arial" pitchFamily="-107" charset="0"/>
              </a:rPr>
              <a:t>Compare nutrient inputs to local precipitation</a:t>
            </a:r>
          </a:p>
          <a:p>
            <a:pPr lvl="1" eaLnBrk="1" hangingPunct="1"/>
            <a:r>
              <a:rPr lang="en-US">
                <a:latin typeface="Arial" pitchFamily="-107" charset="0"/>
              </a:rPr>
              <a:t>Obtain an indication of runoff</a:t>
            </a:r>
          </a:p>
          <a:p>
            <a:pPr eaLnBrk="1" hangingPunct="1"/>
            <a:r>
              <a:rPr lang="en-US">
                <a:latin typeface="Arial" pitchFamily="-107" charset="0"/>
              </a:rPr>
              <a:t>Visually represent:</a:t>
            </a:r>
          </a:p>
          <a:p>
            <a:pPr lvl="1" eaLnBrk="1" hangingPunct="1"/>
            <a:r>
              <a:rPr lang="en-US">
                <a:latin typeface="Arial" pitchFamily="-107" charset="0"/>
              </a:rPr>
              <a:t>Water column nutrient concentrations by site</a:t>
            </a:r>
          </a:p>
          <a:p>
            <a:pPr lvl="1" eaLnBrk="1" hangingPunct="1"/>
            <a:r>
              <a:rPr lang="en-US">
                <a:latin typeface="Arial" pitchFamily="-107" charset="0"/>
              </a:rPr>
              <a:t>Seagrass leaf nutrients by site and year</a:t>
            </a:r>
          </a:p>
          <a:p>
            <a:pPr lvl="1" eaLnBrk="1" hangingPunct="1"/>
            <a:r>
              <a:rPr lang="en-US">
                <a:latin typeface="Arial" pitchFamily="-107" charset="0"/>
              </a:rPr>
              <a:t>Seagrass above- and below-ground biomass by site and year</a:t>
            </a:r>
          </a:p>
          <a:p>
            <a:pPr lvl="1" eaLnBrk="1" hangingPunct="1"/>
            <a:endParaRPr lang="en-US">
              <a:latin typeface="Arial" pitchFamily="-107" charset="0"/>
            </a:endParaRP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3995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Sources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Dunton KH, Kopecky AL, Maidment D (2005) Monitoring design criteria and biological indicators for seagrass conservation in Texas coastal waters. Final Report for Regional Environmental Monitoring and Assessment Program, EPA</a:t>
            </a:r>
          </a:p>
          <a:p>
            <a:pPr eaLnBrk="1" hangingPunct="1"/>
            <a:r>
              <a:rPr lang="en-US" sz="2800">
                <a:latin typeface="Arial" pitchFamily="-107" charset="0"/>
              </a:rPr>
              <a:t>Texas World Imagery Basemap obtained from ESRI (resources.esri.com)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76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Eutrophication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1450" y="1114425"/>
            <a:ext cx="8686800" cy="31670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Increase in nutrient concentration</a:t>
            </a:r>
          </a:p>
          <a:p>
            <a:pPr eaLnBrk="1" hangingPunct="1"/>
            <a:r>
              <a:rPr lang="en-US" sz="2800">
                <a:latin typeface="Arial" pitchFamily="-107" charset="0"/>
              </a:rPr>
              <a:t>Coastal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eutrophication increasing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Anthropogenic impacts: nutrient nonpoint source (NPS) pollution</a:t>
            </a:r>
          </a:p>
          <a:p>
            <a:pPr eaLnBrk="1" hangingPunct="1"/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Negative effects</a:t>
            </a:r>
            <a:r>
              <a:rPr lang="en-US" sz="2800">
                <a:latin typeface="Arial" pitchFamily="-107" charset="0"/>
              </a:rPr>
              <a:t> on coastal organisms, systems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Decreased light irradiance, hypoxia, anoxia, decreased water quality, stress species</a:t>
            </a:r>
          </a:p>
          <a:p>
            <a:pPr lvl="1" eaLnBrk="1" hangingPunct="1"/>
            <a:endParaRPr lang="en-US" sz="2400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/>
          <a:srcRect t="12801" r="10800"/>
          <a:stretch>
            <a:fillRect/>
          </a:stretch>
        </p:blipFill>
        <p:spPr bwMode="auto">
          <a:xfrm>
            <a:off x="2673350" y="4341813"/>
            <a:ext cx="33543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827338" y="6527800"/>
            <a:ext cx="1301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www.marietta.edu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52413"/>
            <a:ext cx="8229600" cy="935037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Seagrasses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44475" y="1404938"/>
            <a:ext cx="5524500" cy="3524250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Submerged marine plants</a:t>
            </a:r>
          </a:p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Ecosystem services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Sediment stabilization, particle settlement, food, habitat, nursery </a:t>
            </a:r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  <a:sym typeface="Wingdings" pitchFamily="-107" charset="2"/>
              </a:rPr>
              <a:t> proper </a:t>
            </a:r>
            <a:r>
              <a:rPr lang="en-US" sz="24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  <a:sym typeface="Wingdings" pitchFamily="-107" charset="2"/>
              </a:rPr>
              <a:t>ecosystem functioning</a:t>
            </a:r>
            <a:endParaRPr lang="en-US" sz="2400">
              <a:solidFill>
                <a:srgbClr val="008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High light requirements make seagrasses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sensitive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 to decreased water quality</a:t>
            </a:r>
          </a:p>
          <a:p>
            <a:pPr eaLnBrk="1" hangingPunct="1"/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Declining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 worldwide, TX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Anthropogenic impacts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138238"/>
            <a:ext cx="23971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7158038" y="3330575"/>
            <a:ext cx="177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www.dep.state.fl.us</a:t>
            </a:r>
            <a:r>
              <a:rPr lang="en-US" sz="3600">
                <a:latin typeface="Calibri" pitchFamily="-107" charset="0"/>
              </a:rPr>
              <a:t> </a:t>
            </a:r>
          </a:p>
        </p:txBody>
      </p:sp>
      <p:pic>
        <p:nvPicPr>
          <p:cNvPr id="5129" name="Picture 9" descr="med_seagrass_beds_pg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0850" y="4143375"/>
            <a:ext cx="3400425" cy="2322513"/>
          </a:xfrm>
          <a:prstGeom prst="rect">
            <a:avLst/>
          </a:prstGeom>
          <a:noFill/>
        </p:spPr>
      </p:pic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7272338" y="5900738"/>
            <a:ext cx="177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www.unep-wcmc.org</a:t>
            </a:r>
            <a:r>
              <a:rPr lang="en-US" sz="3600">
                <a:latin typeface="Calibri" pitchFamily="-107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52413"/>
            <a:ext cx="8229600" cy="935037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Seagrass Monitoring in Texas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76250" y="1385888"/>
            <a:ext cx="7697788" cy="5170487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Dunton et al. (2005)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Monitoring program for </a:t>
            </a:r>
            <a:r>
              <a:rPr lang="en-US" sz="24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seagrass health indicators</a:t>
            </a:r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 in Redfish Bay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Abiotic: </a:t>
            </a:r>
            <a:r>
              <a:rPr lang="en-US" sz="24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water column nutrients</a:t>
            </a:r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, chlorophyll a, total suspended solids (TSS), sediment nutrients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Biotic: seagrass cover, biomass, morphology</a:t>
            </a:r>
          </a:p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Suggest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input of nutrient NPS pollution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Water column nutrients</a:t>
            </a:r>
          </a:p>
        </p:txBody>
      </p:sp>
      <p:pic>
        <p:nvPicPr>
          <p:cNvPr id="33800" name="Picture 16" descr="seagrass in SJB ungra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088" y="4675188"/>
            <a:ext cx="283368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10525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Obtain a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visual representation</a:t>
            </a:r>
            <a:r>
              <a:rPr lang="en-US" sz="2800">
                <a:solidFill>
                  <a:srgbClr val="00B05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 </a:t>
            </a:r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of suggested nutrient NPS pollution in Redfish Bay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Better understanding of </a:t>
            </a:r>
            <a:r>
              <a:rPr lang="en-US" sz="24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NPS pollution inputs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Cascading effects on </a:t>
            </a:r>
            <a:r>
              <a:rPr lang="en-US" sz="2400">
                <a:solidFill>
                  <a:srgbClr val="008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seagrasses</a:t>
            </a:r>
          </a:p>
          <a:p>
            <a:pPr lvl="1" eaLnBrk="1" hangingPunct="1">
              <a:buFont typeface="Arial" pitchFamily="-107" charset="0"/>
              <a:buNone/>
            </a:pPr>
            <a:endParaRPr lang="en-US">
              <a:solidFill>
                <a:srgbClr val="008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  <a:p>
            <a:pPr eaLnBrk="1" hangingPunct="1"/>
            <a:r>
              <a:rPr lang="en-US" sz="2800">
                <a:latin typeface="Arial" pitchFamily="-107" charset="0"/>
                <a:ea typeface="Arial" pitchFamily="-107" charset="0"/>
                <a:cs typeface="Arial" pitchFamily="-107" charset="0"/>
              </a:rPr>
              <a:t>Water column, sediment and seagrass nutrients, seagrass morphology </a:t>
            </a:r>
          </a:p>
          <a:p>
            <a:pPr lvl="1" eaLnBrk="1" hangingPunct="1"/>
            <a:r>
              <a:rPr lang="en-US" sz="2400">
                <a:latin typeface="Arial" pitchFamily="-107" charset="0"/>
                <a:ea typeface="Arial" pitchFamily="-107" charset="0"/>
                <a:cs typeface="Arial" pitchFamily="-107" charset="0"/>
              </a:rPr>
              <a:t>Dunton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  <a:ea typeface="Arial" pitchFamily="-107" charset="0"/>
                <a:cs typeface="Arial" pitchFamily="-107" charset="0"/>
              </a:rPr>
              <a:t>Monitoring Sites: Redfish Bay, TX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4516438"/>
            <a:ext cx="3089275" cy="1322387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30 sites</a:t>
            </a:r>
          </a:p>
          <a:p>
            <a:pPr eaLnBrk="1" hangingPunct="1"/>
            <a:r>
              <a:rPr lang="en-US" sz="2800">
                <a:latin typeface="Arial" pitchFamily="-107" charset="0"/>
              </a:rPr>
              <a:t>2002-2005</a:t>
            </a:r>
          </a:p>
          <a:p>
            <a:pPr lvl="1" eaLnBrk="1" hangingPunct="1"/>
            <a:r>
              <a:rPr lang="en-US" sz="2400">
                <a:latin typeface="Arial" pitchFamily="-107" charset="0"/>
              </a:rPr>
              <a:t>Summer data</a:t>
            </a:r>
          </a:p>
          <a:p>
            <a:pPr eaLnBrk="1" hangingPunct="1"/>
            <a:endParaRPr lang="en-US" sz="2800">
              <a:latin typeface="Arial" pitchFamily="-107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8851" t="14017" r="37566" b="41943"/>
          <a:stretch>
            <a:fillRect/>
          </a:stretch>
        </p:blipFill>
        <p:spPr bwMode="auto">
          <a:xfrm>
            <a:off x="42863" y="1143000"/>
            <a:ext cx="350361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38448" t="15295" r="24021" b="26243"/>
          <a:stretch>
            <a:fillRect/>
          </a:stretch>
        </p:blipFill>
        <p:spPr bwMode="auto">
          <a:xfrm>
            <a:off x="4164013" y="1697038"/>
            <a:ext cx="4683125" cy="4700587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433638" y="1697038"/>
            <a:ext cx="1730375" cy="1663700"/>
          </a:xfrm>
          <a:prstGeom prst="line">
            <a:avLst/>
          </a:prstGeom>
          <a:noFill/>
          <a:ln w="25400">
            <a:solidFill>
              <a:srgbClr val="95373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1879601" y="4113212"/>
            <a:ext cx="2838450" cy="1730375"/>
          </a:xfrm>
          <a:prstGeom prst="line">
            <a:avLst/>
          </a:prstGeom>
          <a:noFill/>
          <a:ln w="25400">
            <a:solidFill>
              <a:srgbClr val="95373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 flipV="1">
            <a:off x="2433638" y="3360738"/>
            <a:ext cx="188912" cy="198437"/>
          </a:xfrm>
          <a:prstGeom prst="rect">
            <a:avLst/>
          </a:prstGeom>
          <a:noFill/>
          <a:ln w="38100">
            <a:solidFill>
              <a:srgbClr val="953735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7" name="TextBox 31"/>
          <p:cNvSpPr txBox="1">
            <a:spLocks noChangeArrowheads="1"/>
          </p:cNvSpPr>
          <p:nvPr/>
        </p:nvSpPr>
        <p:spPr bwMode="auto">
          <a:xfrm>
            <a:off x="7802563" y="1641475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Site 1</a:t>
            </a:r>
          </a:p>
        </p:txBody>
      </p:sp>
      <p:sp>
        <p:nvSpPr>
          <p:cNvPr id="7178" name="TextBox 32"/>
          <p:cNvSpPr txBox="1">
            <a:spLocks noChangeArrowheads="1"/>
          </p:cNvSpPr>
          <p:nvPr/>
        </p:nvSpPr>
        <p:spPr bwMode="auto">
          <a:xfrm>
            <a:off x="5668963" y="6027738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Site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9144000" cy="763588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</a:rPr>
              <a:t>Phosphate (PO</a:t>
            </a:r>
            <a:r>
              <a:rPr lang="en-US" sz="4000" baseline="-25000">
                <a:latin typeface="Arial" pitchFamily="-107" charset="0"/>
              </a:rPr>
              <a:t>4</a:t>
            </a:r>
            <a:r>
              <a:rPr lang="en-US" sz="4000">
                <a:latin typeface="Arial" pitchFamily="-107" charset="0"/>
              </a:rPr>
              <a:t>): 2002-2005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 l="42116" t="15627" r="22610" b="27937"/>
          <a:stretch>
            <a:fillRect/>
          </a:stretch>
        </p:blipFill>
        <p:spPr bwMode="auto">
          <a:xfrm>
            <a:off x="3292475" y="1123950"/>
            <a:ext cx="53689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Content Placeholder 2"/>
          <p:cNvSpPr>
            <a:spLocks/>
          </p:cNvSpPr>
          <p:nvPr/>
        </p:nvSpPr>
        <p:spPr bwMode="auto">
          <a:xfrm>
            <a:off x="111125" y="2136775"/>
            <a:ext cx="359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07" charset="0"/>
              <a:buChar char="•"/>
            </a:pPr>
            <a:r>
              <a:rPr lang="en-US" sz="2800"/>
              <a:t>No clear trends</a:t>
            </a:r>
            <a:endParaRPr 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134350" cy="912813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</a:rPr>
              <a:t>Nitrate (NO</a:t>
            </a:r>
            <a:r>
              <a:rPr lang="en-US" sz="4000" baseline="-25000">
                <a:latin typeface="Arial" pitchFamily="-107" charset="0"/>
              </a:rPr>
              <a:t>3</a:t>
            </a:r>
            <a:r>
              <a:rPr lang="en-US" sz="4000">
                <a:latin typeface="Arial" pitchFamily="-107" charset="0"/>
              </a:rPr>
              <a:t>): 2002-2005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41940" t="16101" r="22766" b="27576"/>
          <a:stretch>
            <a:fillRect/>
          </a:stretch>
        </p:blipFill>
        <p:spPr bwMode="auto">
          <a:xfrm>
            <a:off x="3241675" y="1143000"/>
            <a:ext cx="53689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ontent Placeholder 2"/>
          <p:cNvSpPr>
            <a:spLocks/>
          </p:cNvSpPr>
          <p:nvPr/>
        </p:nvSpPr>
        <p:spPr bwMode="auto">
          <a:xfrm>
            <a:off x="111125" y="2136775"/>
            <a:ext cx="3595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-107" charset="0"/>
              <a:buChar char="•"/>
            </a:pPr>
            <a:r>
              <a:rPr lang="en-US" sz="2800"/>
              <a:t>No clear trends</a:t>
            </a:r>
            <a:endParaRPr 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62388" y="239713"/>
          <a:ext cx="4962525" cy="3016250"/>
        </p:xfrm>
        <a:graphic>
          <a:graphicData uri="http://schemas.openxmlformats.org/presentationml/2006/ole">
            <p:oleObj spid="_x0000_s1026" name="Document" r:id="rId4" imgW="4914900" imgH="2870200" progId="Word.Document.12">
              <p:link updateAutomatic="1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62388" y="3390900"/>
          <a:ext cx="4962525" cy="3271838"/>
        </p:xfrm>
        <a:graphic>
          <a:graphicData uri="http://schemas.openxmlformats.org/presentationml/2006/ole">
            <p:oleObj spid="_x0000_s1027" name="Document" r:id="rId5" imgW="4864100" imgH="3086100" progId="Word.Document.12">
              <p:link updateAutomatic="1"/>
            </p:oleObj>
          </a:graphicData>
        </a:graphic>
      </p:graphicFrame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111125" y="2136775"/>
            <a:ext cx="3595688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Arial" pitchFamily="-107" charset="0"/>
              </a:rPr>
              <a:t>Water column nutrients spatially and temporally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variable</a:t>
            </a:r>
          </a:p>
          <a:p>
            <a:pPr eaLnBrk="1" hangingPunct="1"/>
            <a:r>
              <a:rPr lang="en-US" sz="2800">
                <a:latin typeface="Arial" pitchFamily="-107" charset="0"/>
              </a:rPr>
              <a:t>Suggested nutrient NPS input in </a:t>
            </a:r>
            <a:r>
              <a:rPr lang="en-US" sz="2800">
                <a:solidFill>
                  <a:srgbClr val="008000"/>
                </a:solidFill>
                <a:latin typeface="Arial" pitchFamily="-107" charset="0"/>
              </a:rPr>
              <a:t>2002</a:t>
            </a:r>
          </a:p>
        </p:txBody>
      </p:sp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227013" y="528638"/>
            <a:ext cx="3403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pitchFamily="-107" charset="0"/>
              </a:rPr>
              <a:t>Phosphate and Nitrate</a:t>
            </a:r>
            <a:r>
              <a:rPr lang="en-US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541</Words>
  <Application>Microsoft Macintosh PowerPoint</Application>
  <PresentationFormat>On-screen Show (4:3)</PresentationFormat>
  <Paragraphs>92</Paragraphs>
  <Slides>15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Macintosh HD:Users:kellymdarnell:Desktop:UT:GISWR_Status_Update.doc!OLE_LINK2</vt:lpstr>
      <vt:lpstr>Macintosh HD:Users:kellymdarnell:Desktop:UT:GISWR_Status_Update.doc!OLE_LINK3</vt:lpstr>
      <vt:lpstr>Effects of Nutrient Nonpoint Source Pollution on Seagrasses in Redfish Bay</vt:lpstr>
      <vt:lpstr>Eutrophication</vt:lpstr>
      <vt:lpstr>Seagrasses</vt:lpstr>
      <vt:lpstr>Seagrass Monitoring in Texas</vt:lpstr>
      <vt:lpstr>Objectives</vt:lpstr>
      <vt:lpstr>Monitoring Sites: Redfish Bay, TX</vt:lpstr>
      <vt:lpstr>Phosphate (PO4): 2002-2005</vt:lpstr>
      <vt:lpstr>Nitrate (NO3): 2002-2005</vt:lpstr>
      <vt:lpstr>Phosphate and Nitrate:</vt:lpstr>
      <vt:lpstr>Water Column and Sediment Quality: 2002</vt:lpstr>
      <vt:lpstr>Seagrass Parameters: 2002</vt:lpstr>
      <vt:lpstr>Conclusions So Far</vt:lpstr>
      <vt:lpstr>Future Plans</vt:lpstr>
      <vt:lpstr>Questions?</vt:lpstr>
      <vt:lpstr>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Nonpoint Source Pollution in Redfish Bay</dc:title>
  <dc:creator>Kelly Darnell</dc:creator>
  <cp:lastModifiedBy>Kelly Darnell</cp:lastModifiedBy>
  <cp:revision>156</cp:revision>
  <dcterms:created xsi:type="dcterms:W3CDTF">2009-11-17T16:08:54Z</dcterms:created>
  <dcterms:modified xsi:type="dcterms:W3CDTF">2009-11-17T16:09:34Z</dcterms:modified>
</cp:coreProperties>
</file>