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5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07FC895-A3D0-4A77-ACAF-C7D11CF6999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738114-E7CE-495E-A0F6-FCF2B096F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CC7BB3D-F5CE-4F7B-BFBB-BB99E34ED86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2D13A30-A9B5-492E-ADEC-4045D39C3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-power line locations</a:t>
            </a:r>
            <a:r>
              <a:rPr lang="en-US" baseline="0" dirty="0" smtClean="0"/>
              <a:t> assumed to be in same locations as roadways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Kirpich</a:t>
            </a:r>
            <a:r>
              <a:rPr lang="en-US" dirty="0" smtClean="0"/>
              <a:t> equation</a:t>
            </a:r>
            <a:r>
              <a:rPr lang="en-US" baseline="0" dirty="0" smtClean="0"/>
              <a:t> describes overland flow</a:t>
            </a:r>
          </a:p>
          <a:p>
            <a:r>
              <a:rPr lang="en-US" baseline="0" dirty="0" smtClean="0"/>
              <a:t>-used raster calculator to determine time of concentration based on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-K calculated from half</a:t>
            </a:r>
            <a:r>
              <a:rPr lang="en-US" baseline="0" dirty="0" smtClean="0"/>
              <a:t> life data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 used to calculate decay multiplier by using raster calculator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-Oz</a:t>
            </a:r>
            <a:r>
              <a:rPr lang="en-US" baseline="0" dirty="0" smtClean="0"/>
              <a:t> per grid calculated based on 60 ft of right of way times 30 meters in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Kow</a:t>
            </a:r>
            <a:r>
              <a:rPr lang="en-US" baseline="0" dirty="0" smtClean="0"/>
              <a:t> very low so most will not adsorb</a:t>
            </a:r>
          </a:p>
          <a:p>
            <a:r>
              <a:rPr lang="en-US" baseline="0" dirty="0" smtClean="0"/>
              <a:t>-If spray is applied prior to rain event, with antecedent wet conditions, herbicide will be majority overland flow</a:t>
            </a:r>
          </a:p>
          <a:p>
            <a:r>
              <a:rPr lang="en-US" baseline="0" dirty="0" smtClean="0"/>
              <a:t>-in reality area may be sprayed over a period of months</a:t>
            </a:r>
          </a:p>
          <a:p>
            <a:r>
              <a:rPr lang="en-US" baseline="0" dirty="0" smtClean="0"/>
              <a:t>-http://www.epa.gov/safewater/contaminants/index.html  , EPA Standards</a:t>
            </a:r>
          </a:p>
          <a:p>
            <a:r>
              <a:rPr lang="en-US" baseline="0" dirty="0" smtClean="0"/>
              <a:t>-MCL (maximum contaminant level)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30-A9B5-492E-ADEC-4045D39C3A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610C52-8B7F-46E0-99A5-F8AB6918343C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74621F-1447-4279-91F6-9C5EAB91D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Herbicide Use in the Buffalo River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Hudson</a:t>
            </a:r>
          </a:p>
        </p:txBody>
      </p:sp>
      <p:pic>
        <p:nvPicPr>
          <p:cNvPr id="4" name="Picture 3" descr="image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5547360" cy="2667000"/>
          </a:xfrm>
          <a:prstGeom prst="rect">
            <a:avLst/>
          </a:prstGeom>
        </p:spPr>
      </p:pic>
      <p:pic>
        <p:nvPicPr>
          <p:cNvPr id="5" name="Picture 4" descr="image005.jpg"/>
          <p:cNvPicPr>
            <a:picLocks noChangeAspect="1"/>
          </p:cNvPicPr>
          <p:nvPr/>
        </p:nvPicPr>
        <p:blipFill>
          <a:blip r:embed="rId4" cstate="print"/>
          <a:srcRect r="2194"/>
          <a:stretch>
            <a:fillRect/>
          </a:stretch>
        </p:blipFill>
        <p:spPr>
          <a:xfrm>
            <a:off x="5181600" y="1981200"/>
            <a:ext cx="2971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990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_00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0"/>
            <a:ext cx="4673600" cy="3505200"/>
          </a:xfrm>
          <a:prstGeom prst="rect">
            <a:avLst/>
          </a:prstGeom>
        </p:spPr>
      </p:pic>
      <p:pic>
        <p:nvPicPr>
          <p:cNvPr id="10" name="Picture 9" descr="Indian_Creek,_Buffalo_National_River,_Arkans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124200"/>
            <a:ext cx="4953000" cy="3714750"/>
          </a:xfrm>
          <a:prstGeom prst="rect">
            <a:avLst/>
          </a:prstGeom>
        </p:spPr>
      </p:pic>
      <p:pic>
        <p:nvPicPr>
          <p:cNvPr id="11" name="Picture 10" descr="e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33400"/>
            <a:ext cx="4416748" cy="294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3886200" cy="4572000"/>
          </a:xfrm>
        </p:spPr>
        <p:txBody>
          <a:bodyPr/>
          <a:lstStyle/>
          <a:p>
            <a:r>
              <a:rPr lang="en-US" dirty="0" smtClean="0"/>
              <a:t>America’s First National River</a:t>
            </a:r>
          </a:p>
          <a:p>
            <a:r>
              <a:rPr lang="en-US" dirty="0" smtClean="0"/>
              <a:t>Over 95,000 acres of protected land</a:t>
            </a:r>
          </a:p>
          <a:p>
            <a:r>
              <a:rPr lang="en-US" dirty="0" smtClean="0"/>
              <a:t>Over 1 million visitors every year</a:t>
            </a:r>
          </a:p>
          <a:p>
            <a:endParaRPr lang="en-US" dirty="0"/>
          </a:p>
        </p:txBody>
      </p:sp>
      <p:pic>
        <p:nvPicPr>
          <p:cNvPr id="5" name="Content Placeholder 6" descr="image0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778" r="3105"/>
          <a:stretch>
            <a:fillRect/>
          </a:stretch>
        </p:blipFill>
        <p:spPr>
          <a:xfrm>
            <a:off x="4724400" y="1752600"/>
            <a:ext cx="3886200" cy="2898075"/>
          </a:xfrm>
        </p:spPr>
      </p:pic>
      <p:pic>
        <p:nvPicPr>
          <p:cNvPr id="6" name="Picture 5" descr="Overl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4958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3886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Herbicide is being used in an effort to control vegetation along power lines</a:t>
            </a:r>
          </a:p>
          <a:p>
            <a:r>
              <a:rPr lang="en-US" sz="2400" dirty="0" smtClean="0"/>
              <a:t>Escort© </a:t>
            </a:r>
          </a:p>
          <a:p>
            <a:pPr lvl="1"/>
            <a:r>
              <a:rPr lang="en-US" sz="1600" dirty="0" smtClean="0"/>
              <a:t>Partition Coefficient</a:t>
            </a:r>
          </a:p>
          <a:p>
            <a:pPr lvl="2"/>
            <a:r>
              <a:rPr lang="en-US" sz="1300" dirty="0" smtClean="0"/>
              <a:t>Measure of </a:t>
            </a:r>
            <a:r>
              <a:rPr lang="en-US" sz="1300" dirty="0" err="1" smtClean="0"/>
              <a:t>Hydrophobicity</a:t>
            </a:r>
            <a:endParaRPr lang="en-US" sz="1300" dirty="0" smtClean="0"/>
          </a:p>
          <a:p>
            <a:pPr lvl="2"/>
            <a:r>
              <a:rPr lang="en-US" sz="1300" dirty="0" err="1" smtClean="0"/>
              <a:t>K</a:t>
            </a:r>
            <a:r>
              <a:rPr lang="en-US" sz="1300" baseline="-25000" dirty="0" err="1" smtClean="0"/>
              <a:t>ow</a:t>
            </a:r>
            <a:r>
              <a:rPr lang="en-US" sz="1300" dirty="0" smtClean="0"/>
              <a:t>&lt;10 , </a:t>
            </a:r>
            <a:r>
              <a:rPr lang="en-US" sz="1300" dirty="0" err="1" smtClean="0"/>
              <a:t>Hydophilic</a:t>
            </a:r>
            <a:r>
              <a:rPr lang="en-US" sz="1300" dirty="0" smtClean="0"/>
              <a:t> </a:t>
            </a:r>
            <a:r>
              <a:rPr lang="en-US" sz="1300" dirty="0" smtClean="0">
                <a:sym typeface="Wingdings" pitchFamily="2" charset="2"/>
              </a:rPr>
              <a:t></a:t>
            </a:r>
            <a:endParaRPr lang="en-US" sz="1300" dirty="0" smtClean="0"/>
          </a:p>
          <a:p>
            <a:pPr lvl="2"/>
            <a:r>
              <a:rPr lang="en-US" sz="1300" dirty="0" err="1" smtClean="0"/>
              <a:t>K</a:t>
            </a:r>
            <a:r>
              <a:rPr lang="en-US" sz="1300" baseline="-25000" dirty="0" err="1" smtClean="0"/>
              <a:t>ow</a:t>
            </a:r>
            <a:r>
              <a:rPr lang="en-US" sz="1300" dirty="0" smtClean="0"/>
              <a:t>(Escort)=.018</a:t>
            </a:r>
          </a:p>
          <a:p>
            <a:pPr lvl="1"/>
            <a:r>
              <a:rPr lang="en-US" sz="1600" dirty="0" smtClean="0"/>
              <a:t>Half-Life= 6 weeks</a:t>
            </a:r>
          </a:p>
          <a:p>
            <a:pPr lvl="1"/>
            <a:r>
              <a:rPr lang="en-US" sz="1600" dirty="0" smtClean="0"/>
              <a:t>Density=1.74 g/</a:t>
            </a:r>
            <a:r>
              <a:rPr lang="en-US" sz="1600" dirty="0" err="1" smtClean="0"/>
              <a:t>mL</a:t>
            </a:r>
            <a:r>
              <a:rPr lang="en-US" sz="1600" dirty="0" smtClean="0"/>
              <a:t> @ 25° C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 descr="dupontLogoOnWh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733800"/>
            <a:ext cx="1238250" cy="390525"/>
          </a:xfrm>
          <a:prstGeom prst="rect">
            <a:avLst/>
          </a:prstGeo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36111" t="23397" r="7026" b="22682"/>
          <a:stretch>
            <a:fillRect/>
          </a:stretch>
        </p:blipFill>
        <p:spPr bwMode="auto">
          <a:xfrm>
            <a:off x="4267200" y="2209800"/>
            <a:ext cx="46204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Concentration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3886200" cy="4572000"/>
          </a:xfrm>
        </p:spPr>
        <p:txBody>
          <a:bodyPr/>
          <a:lstStyle/>
          <a:p>
            <a:r>
              <a:rPr lang="en-US" dirty="0" smtClean="0"/>
              <a:t>Time in cell function of slope, T(S)</a:t>
            </a:r>
          </a:p>
          <a:p>
            <a:r>
              <a:rPr lang="en-US" dirty="0" err="1" smtClean="0"/>
              <a:t>Kirpich</a:t>
            </a:r>
            <a:r>
              <a:rPr lang="en-US" dirty="0" smtClean="0"/>
              <a:t> 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L=Length of Cell </a:t>
            </a:r>
            <a:r>
              <a:rPr lang="en-US" b="1" dirty="0" smtClean="0"/>
              <a:t>(ft)</a:t>
            </a:r>
          </a:p>
          <a:p>
            <a:pPr lvl="1"/>
            <a:r>
              <a:rPr lang="en-US" dirty="0" smtClean="0"/>
              <a:t>N=0.8</a:t>
            </a:r>
          </a:p>
          <a:p>
            <a:pPr lvl="2"/>
            <a:r>
              <a:rPr lang="en-US" sz="1800" dirty="0" smtClean="0"/>
              <a:t>Forrest/Dense Grass areas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3438" t="33201" r="8987" b="25133"/>
          <a:stretch>
            <a:fillRect/>
          </a:stretch>
        </p:blipFill>
        <p:spPr bwMode="auto">
          <a:xfrm>
            <a:off x="4274125" y="2590800"/>
            <a:ext cx="4869875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352800"/>
            <a:ext cx="1838529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657600"/>
            <a:ext cx="3886200" cy="4572000"/>
          </a:xfrm>
        </p:spPr>
        <p:txBody>
          <a:bodyPr/>
          <a:lstStyle/>
          <a:p>
            <a:r>
              <a:rPr lang="en-US" dirty="0" smtClean="0"/>
              <a:t>K=0.000011 min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590800"/>
            <a:ext cx="1981200" cy="723569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33240" t="33201" r="8987" b="25133"/>
          <a:stretch>
            <a:fillRect/>
          </a:stretch>
        </p:blipFill>
        <p:spPr bwMode="auto">
          <a:xfrm>
            <a:off x="3332950" y="2438400"/>
            <a:ext cx="5811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4150" t="25848" r="2018" b="25133"/>
          <a:stretch>
            <a:fillRect/>
          </a:stretch>
        </p:blipFill>
        <p:spPr bwMode="auto">
          <a:xfrm>
            <a:off x="2438400" y="2667000"/>
            <a:ext cx="64496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4114800" cy="4572000"/>
          </a:xfrm>
        </p:spPr>
        <p:txBody>
          <a:bodyPr/>
          <a:lstStyle/>
          <a:p>
            <a:r>
              <a:rPr lang="en-US" sz="2000" dirty="0" smtClean="0"/>
              <a:t>Manufacturer’s Suggested Application Rate</a:t>
            </a:r>
          </a:p>
          <a:p>
            <a:pPr lvl="1"/>
            <a:r>
              <a:rPr lang="en-US" sz="1800" dirty="0" smtClean="0"/>
              <a:t>4 oz-weight/acre</a:t>
            </a:r>
          </a:p>
          <a:p>
            <a:pPr lvl="1"/>
            <a:r>
              <a:rPr lang="en-US" sz="1800" dirty="0" smtClean="0"/>
              <a:t>0.54 oz-weight/30m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grid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Dinf</a:t>
            </a:r>
            <a:r>
              <a:rPr lang="en-US" dirty="0" smtClean="0"/>
              <a:t> Decaying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3581400" cy="5323367"/>
          </a:xfrm>
        </p:spPr>
        <p:txBody>
          <a:bodyPr>
            <a:normAutofit/>
          </a:bodyPr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sz="2400" dirty="0" err="1" smtClean="0"/>
              <a:t>Dinf</a:t>
            </a:r>
            <a:r>
              <a:rPr lang="en-US" sz="2400" dirty="0" smtClean="0"/>
              <a:t> Flow Direction</a:t>
            </a:r>
          </a:p>
          <a:p>
            <a:pPr lvl="1"/>
            <a:r>
              <a:rPr lang="en-US" sz="2400" dirty="0" smtClean="0"/>
              <a:t>Decay Grid</a:t>
            </a:r>
          </a:p>
          <a:p>
            <a:pPr lvl="1"/>
            <a:r>
              <a:rPr lang="en-US" sz="2400" dirty="0" smtClean="0"/>
              <a:t>Mass Grid</a:t>
            </a:r>
          </a:p>
          <a:p>
            <a:r>
              <a:rPr lang="en-US" dirty="0" smtClean="0"/>
              <a:t>Maximum Value</a:t>
            </a:r>
          </a:p>
          <a:p>
            <a:pPr lvl="1"/>
            <a:r>
              <a:rPr lang="en-US" sz="2400" dirty="0" smtClean="0"/>
              <a:t>33,370 oz-weight</a:t>
            </a:r>
          </a:p>
          <a:p>
            <a:pPr lvl="1"/>
            <a:r>
              <a:rPr lang="en-US" sz="2400" dirty="0" smtClean="0"/>
              <a:t>143 gal</a:t>
            </a:r>
          </a:p>
          <a:p>
            <a:pPr lvl="1"/>
            <a:r>
              <a:rPr lang="en-US" sz="2400" dirty="0" smtClean="0"/>
              <a:t>4.6 barrels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40033" t="23397" r="7026" b="22682"/>
          <a:stretch>
            <a:fillRect/>
          </a:stretch>
        </p:blipFill>
        <p:spPr bwMode="auto">
          <a:xfrm>
            <a:off x="3505200" y="1905000"/>
            <a:ext cx="5486400" cy="44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0625" t="25000" r="6875" b="24219"/>
          <a:stretch>
            <a:fillRect/>
          </a:stretch>
        </p:blipFill>
        <p:spPr bwMode="auto">
          <a:xfrm>
            <a:off x="3505200" y="2057400"/>
            <a:ext cx="5486400" cy="424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0229" t="16044" r="3105" b="22682"/>
          <a:stretch>
            <a:fillRect/>
          </a:stretch>
        </p:blipFill>
        <p:spPr bwMode="auto">
          <a:xfrm>
            <a:off x="3276600" y="2286000"/>
            <a:ext cx="55961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</p:spPr>
        <p:txBody>
          <a:bodyPr/>
          <a:lstStyle/>
          <a:p>
            <a:r>
              <a:rPr lang="en-US" dirty="0" err="1" smtClean="0"/>
              <a:t>Boxley</a:t>
            </a:r>
            <a:r>
              <a:rPr lang="en-US" dirty="0" smtClean="0"/>
              <a:t> Gage</a:t>
            </a:r>
          </a:p>
          <a:p>
            <a:pPr lvl="1"/>
            <a:r>
              <a:rPr lang="en-US" dirty="0" smtClean="0"/>
              <a:t>16 mg/L</a:t>
            </a:r>
          </a:p>
          <a:p>
            <a:r>
              <a:rPr lang="en-US" dirty="0" smtClean="0"/>
              <a:t>St. Joe Gage</a:t>
            </a:r>
          </a:p>
          <a:p>
            <a:pPr lvl="1"/>
            <a:r>
              <a:rPr lang="en-US" dirty="0" smtClean="0"/>
              <a:t>30 mg/L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/>
          <a:lstStyle/>
          <a:p>
            <a:r>
              <a:rPr lang="en-US" dirty="0" smtClean="0"/>
              <a:t>Concentration level </a:t>
            </a:r>
            <a:r>
              <a:rPr lang="en-US" b="1" dirty="0" smtClean="0"/>
              <a:t>greater than MCL</a:t>
            </a:r>
            <a:r>
              <a:rPr lang="en-US" dirty="0" smtClean="0"/>
              <a:t> of many other chemicals in EPA drinking water standards</a:t>
            </a:r>
          </a:p>
          <a:p>
            <a:pPr lvl="2"/>
            <a:r>
              <a:rPr lang="en-US" dirty="0" smtClean="0"/>
              <a:t>2,4-D Herbicide MCL=0.07 mg/L</a:t>
            </a:r>
          </a:p>
          <a:p>
            <a:r>
              <a:rPr lang="en-US" dirty="0" smtClean="0"/>
              <a:t>Numbers reflect “</a:t>
            </a:r>
            <a:r>
              <a:rPr lang="en-US" b="1" dirty="0" smtClean="0"/>
              <a:t>perfect storm</a:t>
            </a:r>
            <a:r>
              <a:rPr lang="en-US" dirty="0" smtClean="0"/>
              <a:t>” situation</a:t>
            </a:r>
          </a:p>
          <a:p>
            <a:pPr lvl="1"/>
            <a:r>
              <a:rPr lang="en-US" dirty="0" smtClean="0"/>
              <a:t>No accumulation in soils or vegetation</a:t>
            </a:r>
          </a:p>
          <a:p>
            <a:pPr lvl="1"/>
            <a:r>
              <a:rPr lang="en-US" dirty="0" smtClean="0"/>
              <a:t>Herbicide </a:t>
            </a:r>
            <a:r>
              <a:rPr lang="en-US" b="1" dirty="0" smtClean="0"/>
              <a:t>transport</a:t>
            </a:r>
            <a:r>
              <a:rPr lang="en-US" dirty="0" smtClean="0"/>
              <a:t> modeled as </a:t>
            </a:r>
            <a:r>
              <a:rPr lang="en-US" b="1" dirty="0" smtClean="0"/>
              <a:t>overland flow</a:t>
            </a:r>
          </a:p>
          <a:p>
            <a:pPr lvl="1"/>
            <a:r>
              <a:rPr lang="en-US" dirty="0" smtClean="0"/>
              <a:t>Concentration based on application of herbicide to entire area at </a:t>
            </a:r>
            <a:r>
              <a:rPr lang="en-US" b="1" dirty="0" smtClean="0"/>
              <a:t>one instant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811</TotalTime>
  <Words>317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Herbicide Use in the Buffalo River Watershed</vt:lpstr>
      <vt:lpstr>Background </vt:lpstr>
      <vt:lpstr>Motivation</vt:lpstr>
      <vt:lpstr>Time of Concentration</vt:lpstr>
      <vt:lpstr>Chemical Decay</vt:lpstr>
      <vt:lpstr>Mass Grid</vt:lpstr>
      <vt:lpstr>Dinf Decaying Accumulation</vt:lpstr>
      <vt:lpstr>Concentration</vt:lpstr>
      <vt:lpstr>Conclusions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Herbicide Use in the Buffalo River Watershed</dc:title>
  <dc:creator>cbh666</dc:creator>
  <cp:lastModifiedBy>cbh666</cp:lastModifiedBy>
  <cp:revision>86</cp:revision>
  <dcterms:created xsi:type="dcterms:W3CDTF">2009-11-12T16:06:40Z</dcterms:created>
  <dcterms:modified xsi:type="dcterms:W3CDTF">2009-11-17T15:44:36Z</dcterms:modified>
</cp:coreProperties>
</file>