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9" r:id="rId4"/>
    <p:sldId id="270" r:id="rId5"/>
    <p:sldId id="279" r:id="rId6"/>
    <p:sldId id="280" r:id="rId7"/>
    <p:sldId id="271" r:id="rId8"/>
    <p:sldId id="273" r:id="rId9"/>
    <p:sldId id="276" r:id="rId10"/>
    <p:sldId id="274" r:id="rId11"/>
    <p:sldId id="266" r:id="rId12"/>
    <p:sldId id="278" r:id="rId13"/>
    <p:sldId id="272" r:id="rId14"/>
    <p:sldId id="257" r:id="rId15"/>
    <p:sldId id="258" r:id="rId16"/>
    <p:sldId id="260" r:id="rId17"/>
    <p:sldId id="259" r:id="rId18"/>
    <p:sldId id="261" r:id="rId19"/>
    <p:sldId id="262" r:id="rId20"/>
    <p:sldId id="263" r:id="rId21"/>
    <p:sldId id="264" r:id="rId22"/>
    <p:sldId id="275" r:id="rId23"/>
    <p:sldId id="267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4" autoAdjust="0"/>
    <p:restoredTop sz="94660"/>
  </p:normalViewPr>
  <p:slideViewPr>
    <p:cSldViewPr>
      <p:cViewPr varScale="1">
        <p:scale>
          <a:sx n="107" d="100"/>
          <a:sy n="107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Correlation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8210316513185514E-2"/>
          <c:y val="8.8122540832128615E-2"/>
          <c:w val="0.86479301252546581"/>
          <c:h val="0.7723981828474648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-0.28882414698162734"/>
                  <c:y val="0.2349059792183511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Sheet1!$F$8:$F$13</c:f>
              <c:numCache>
                <c:formatCode>General</c:formatCode>
                <c:ptCount val="6"/>
                <c:pt idx="0">
                  <c:v>35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</c:numCache>
            </c:numRef>
          </c:xVal>
          <c:yVal>
            <c:numRef>
              <c:f>Sheet1!$G$8:$G$13</c:f>
              <c:numCache>
                <c:formatCode>General</c:formatCode>
                <c:ptCount val="6"/>
                <c:pt idx="0">
                  <c:v>20</c:v>
                </c:pt>
                <c:pt idx="1">
                  <c:v>35</c:v>
                </c:pt>
                <c:pt idx="2">
                  <c:v>40</c:v>
                </c:pt>
                <c:pt idx="3">
                  <c:v>65</c:v>
                </c:pt>
                <c:pt idx="4">
                  <c:v>85</c:v>
                </c:pt>
                <c:pt idx="5">
                  <c:v>95</c:v>
                </c:pt>
              </c:numCache>
            </c:numRef>
          </c:yVal>
        </c:ser>
        <c:axId val="65708032"/>
        <c:axId val="65711488"/>
      </c:scatterChart>
      <c:valAx>
        <c:axId val="65708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Urban Recharge in Base </a:t>
                </a:r>
                <a:r>
                  <a:rPr lang="en-US" dirty="0" smtClean="0"/>
                  <a:t>Flow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5711488"/>
        <c:crosses val="autoZero"/>
        <c:crossBetween val="midCat"/>
      </c:valAx>
      <c:valAx>
        <c:axId val="65711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Urban Land Use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5708032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E122C-D08E-4147-BF1C-8A6C3268FA88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7936D-7480-44B7-BD1B-98BB2A973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3EBA-68C3-4B16-9FB1-DC3966D52188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06FA-2993-445B-AF23-18C9A5E8B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Impervious cover, storm sewers…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Leaking pipes, sewers, and infiltration of excess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map with </a:t>
            </a:r>
            <a:r>
              <a:rPr lang="en-US" dirty="0" err="1" smtClean="0"/>
              <a:t>flowlines</a:t>
            </a:r>
            <a:r>
              <a:rPr lang="en-US" dirty="0" smtClean="0"/>
              <a:t>, rapid urbanization over the last 20 years, Cp &amp; L water from LCRA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monitor and potentially manage the effects of urban development in the contributing and recharge zones of the Edwards aquifer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streams</a:t>
            </a:r>
            <a:r>
              <a:rPr lang="en-US" baseline="0" dirty="0" smtClean="0"/>
              <a:t> at base flow, determine amount of urban water,  correlation with land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delineation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% urban area for each watershed.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06FA-2993-445B-AF23-18C9A5E8BF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9CC1-FAC8-4192-9FE4-A0FACDD98737}" type="datetime1">
              <a:rPr lang="en-US" smtClean="0"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69FF-7615-4597-805E-FB2A34B3D94B}" type="datetime1">
              <a:rPr lang="en-US" smtClean="0"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178-02AE-45A1-A07B-5F9A929D7161}" type="datetime1">
              <a:rPr lang="en-US" smtClean="0"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A3A-FA55-4424-ADCB-96E7D6CF9DB8}" type="datetime1">
              <a:rPr lang="en-US" smtClean="0"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EA79-B52E-43DD-86EE-0ED10B5B4B80}" type="datetime1">
              <a:rPr lang="en-US" smtClean="0"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117-957A-43BF-B205-80749929EB43}" type="datetime1">
              <a:rPr lang="en-US" smtClean="0"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24EB-66A2-4C71-813B-2E9F53CE4994}" type="datetime1">
              <a:rPr lang="en-US" smtClean="0"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A905-CCA9-4B57-8501-B262BCE39A1C}" type="datetime1">
              <a:rPr lang="en-US" smtClean="0"/>
              <a:t>11/16/2009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968F-625A-4D24-8FEB-46E1BF387334}" type="datetime1">
              <a:rPr lang="en-US" smtClean="0"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4D13-5330-429E-AF53-52A4EA14F5D4}" type="datetime1">
              <a:rPr lang="en-US" smtClean="0"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3B58-36CD-4113-87E2-5AAF168F9256}" type="datetime1">
              <a:rPr lang="en-US" smtClean="0"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7479-A85C-4508-8AF7-7263818548A5}" type="datetime1">
              <a:rPr lang="en-US" smtClean="0"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078D-264F-42D2-BE67-503E133F3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 Use and Urban Recharge in the Brushy Creek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</a:t>
            </a:r>
            <a:r>
              <a:rPr lang="en-US" dirty="0" err="1" smtClean="0"/>
              <a:t>Snatic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Uplift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/>
          <a:lstStyle/>
          <a:p>
            <a:r>
              <a:rPr lang="en-US" dirty="0" smtClean="0"/>
              <a:t>Llano River</a:t>
            </a:r>
            <a:endParaRPr lang="en-US" dirty="0"/>
          </a:p>
        </p:txBody>
      </p:sp>
      <p:pic>
        <p:nvPicPr>
          <p:cNvPr id="7" name="Content Placeholder 6" descr="16FLLbrid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019266"/>
            <a:ext cx="4040188" cy="22625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524000"/>
            <a:ext cx="2898775" cy="639762"/>
          </a:xfrm>
        </p:spPr>
        <p:txBody>
          <a:bodyPr/>
          <a:lstStyle/>
          <a:p>
            <a:r>
              <a:rPr lang="en-US" dirty="0" err="1" smtClean="0"/>
              <a:t>Pedernales</a:t>
            </a:r>
            <a:r>
              <a:rPr lang="en-US" dirty="0" smtClean="0"/>
              <a:t> River</a:t>
            </a:r>
            <a:endParaRPr lang="en-US" dirty="0"/>
          </a:p>
        </p:txBody>
      </p:sp>
      <p:pic>
        <p:nvPicPr>
          <p:cNvPr id="8" name="Content Placeholder 7" descr="pedri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7800" y="2438400"/>
            <a:ext cx="2623655" cy="395128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(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Sr/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Sr)</a:t>
            </a:r>
            <a:r>
              <a:rPr lang="en-US" sz="2400" baseline="-25000" dirty="0" smtClean="0"/>
              <a:t>MIX</a:t>
            </a:r>
            <a:r>
              <a:rPr lang="en-US" sz="2400" dirty="0" smtClean="0"/>
              <a:t> = (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Sr/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Sr)</a:t>
            </a:r>
            <a:r>
              <a:rPr lang="en-US" sz="2400" baseline="-25000" dirty="0" smtClean="0"/>
              <a:t>A   </a:t>
            </a:r>
            <a:r>
              <a:rPr lang="en-US" sz="2400" dirty="0" smtClean="0"/>
              <a:t>(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(</a:t>
            </a:r>
            <a:r>
              <a:rPr lang="en-US" sz="2400" dirty="0" err="1" smtClean="0"/>
              <a:t>Sr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/ </a:t>
            </a:r>
            <a:r>
              <a:rPr lang="en-US" sz="2400" dirty="0" err="1" smtClean="0"/>
              <a:t>Sr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) + (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Sr/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Sr)</a:t>
            </a:r>
            <a:r>
              <a:rPr lang="en-US" sz="2400" baseline="-25000" dirty="0" smtClean="0"/>
              <a:t>B  </a:t>
            </a:r>
            <a:r>
              <a:rPr lang="en-US" sz="2400" dirty="0" smtClean="0"/>
              <a:t> (1-f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)  (</a:t>
            </a:r>
            <a:r>
              <a:rPr lang="en-US" sz="2400" dirty="0" err="1" smtClean="0"/>
              <a:t>Sr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/</a:t>
            </a:r>
            <a:r>
              <a:rPr lang="en-US" sz="2400" dirty="0" err="1" smtClean="0"/>
              <a:t>Sr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2"/>
          <a:srcRect b="-34"/>
          <a:stretch>
            <a:fillRect/>
          </a:stretch>
        </p:blipFill>
        <p:spPr bwMode="auto">
          <a:xfrm>
            <a:off x="1143000" y="1524000"/>
            <a:ext cx="6410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Brushy Creek Basin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Lake Creek</a:t>
            </a:r>
            <a:endParaRPr lang="en-US" dirty="0"/>
          </a:p>
        </p:txBody>
      </p:sp>
      <p:pic>
        <p:nvPicPr>
          <p:cNvPr id="6" name="Content Placeholder 5" descr="lak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Mason Creek</a:t>
            </a:r>
            <a:endParaRPr lang="en-US" dirty="0"/>
          </a:p>
        </p:txBody>
      </p:sp>
      <p:pic>
        <p:nvPicPr>
          <p:cNvPr id="7" name="Content Placeholder 6" descr="maso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Can determine the urban </a:t>
            </a:r>
            <a:r>
              <a:rPr lang="en-US" dirty="0" smtClean="0"/>
              <a:t>recharge component to base flow in the Brushy Creek </a:t>
            </a:r>
            <a:r>
              <a:rPr lang="en-US" dirty="0" smtClean="0"/>
              <a:t>Basin.</a:t>
            </a:r>
            <a:endParaRPr lang="en-US" dirty="0" smtClean="0"/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2 component mixing model</a:t>
            </a:r>
          </a:p>
          <a:p>
            <a:endParaRPr lang="en-US" dirty="0" smtClean="0"/>
          </a:p>
          <a:p>
            <a:r>
              <a:rPr lang="en-US" dirty="0" smtClean="0"/>
              <a:t>Is there a correlation between urban recharge and land use in the sampled watersheds?</a:t>
            </a:r>
          </a:p>
          <a:p>
            <a:pPr lvl="1"/>
            <a:r>
              <a:rPr lang="en-US" dirty="0" smtClean="0"/>
              <a:t>Delineate </a:t>
            </a:r>
            <a:r>
              <a:rPr lang="en-US" dirty="0" smtClean="0"/>
              <a:t>sampled watersheds </a:t>
            </a:r>
            <a:endParaRPr lang="en-US" dirty="0" smtClean="0"/>
          </a:p>
          <a:p>
            <a:pPr lvl="1"/>
            <a:r>
              <a:rPr lang="en-US" dirty="0" smtClean="0"/>
              <a:t>Compare land use in </a:t>
            </a:r>
            <a:r>
              <a:rPr lang="en-US" dirty="0" smtClean="0"/>
              <a:t>watersheds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30m DEM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32667" t="22149" r="7923" b="8991"/>
          <a:stretch>
            <a:fillRect/>
          </a:stretch>
        </p:blipFill>
        <p:spPr bwMode="auto">
          <a:xfrm>
            <a:off x="1295400" y="12192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NHD </a:t>
            </a:r>
            <a:r>
              <a:rPr lang="en-US" dirty="0" err="1" smtClean="0"/>
              <a:t>Flowlines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37471" t="24123" r="10807" b="13816"/>
          <a:stretch>
            <a:fillRect/>
          </a:stretch>
        </p:blipFill>
        <p:spPr bwMode="auto">
          <a:xfrm>
            <a:off x="838200" y="1219200"/>
            <a:ext cx="701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Accumulation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29626" t="20614" r="1833" b="7237"/>
          <a:stretch>
            <a:fillRect/>
          </a:stretch>
        </p:blipFill>
        <p:spPr bwMode="auto">
          <a:xfrm>
            <a:off x="1600200" y="1676400"/>
            <a:ext cx="59245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32523" t="21068" r="1968" b="7864"/>
          <a:stretch>
            <a:fillRect/>
          </a:stretch>
        </p:blipFill>
        <p:spPr bwMode="auto">
          <a:xfrm>
            <a:off x="1752600" y="1219200"/>
            <a:ext cx="58959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</a:t>
            </a:r>
            <a:r>
              <a:rPr lang="en-US" dirty="0" smtClean="0"/>
              <a:t>Locations- Point Delineation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rcRect l="29806" t="20614" r="1993" b="7237"/>
          <a:stretch>
            <a:fillRect/>
          </a:stretch>
        </p:blipFill>
        <p:spPr bwMode="auto">
          <a:xfrm>
            <a:off x="1447800" y="1752600"/>
            <a:ext cx="6019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30447" t="21491" r="2314" b="7895"/>
          <a:stretch>
            <a:fillRect/>
          </a:stretch>
        </p:blipFill>
        <p:spPr bwMode="auto">
          <a:xfrm>
            <a:off x="1524000" y="1600200"/>
            <a:ext cx="573214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Recharge</a:t>
            </a:r>
            <a:endParaRPr lang="en-US" dirty="0"/>
          </a:p>
        </p:txBody>
      </p:sp>
      <p:pic>
        <p:nvPicPr>
          <p:cNvPr id="25602" name="Picture 2" descr="http://www.lccd.org/watershed/nps_urb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3200400" cy="2400300"/>
          </a:xfrm>
          <a:prstGeom prst="rect">
            <a:avLst/>
          </a:prstGeom>
          <a:noFill/>
        </p:spPr>
      </p:pic>
      <p:pic>
        <p:nvPicPr>
          <p:cNvPr id="25604" name="Picture 4" descr="urban_runo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47800"/>
            <a:ext cx="3200400" cy="2400301"/>
          </a:xfrm>
          <a:prstGeom prst="rect">
            <a:avLst/>
          </a:prstGeom>
          <a:noFill/>
        </p:spPr>
      </p:pic>
      <p:pic>
        <p:nvPicPr>
          <p:cNvPr id="25606" name="Picture 6" descr="http://www.ogwa-hydrog.ca/files/images/Urban%20Runo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0"/>
            <a:ext cx="3276600" cy="2457450"/>
          </a:xfrm>
          <a:prstGeom prst="rect">
            <a:avLst/>
          </a:prstGeom>
          <a:noFill/>
        </p:spPr>
      </p:pic>
      <p:pic>
        <p:nvPicPr>
          <p:cNvPr id="25608" name="Picture 8" descr="http://www.al.nrcs.usda.gov/technical/photo/urb_rec/Urban/urban_runoff-turbid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3252200" cy="2438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8519" t="24481" r="2546" b="11276"/>
          <a:stretch>
            <a:fillRect/>
          </a:stretch>
        </p:blipFill>
        <p:spPr bwMode="auto">
          <a:xfrm>
            <a:off x="914400" y="1366837"/>
            <a:ext cx="6905625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vs. Rural Land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Urban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100-  Single Family Res.</a:t>
            </a:r>
          </a:p>
          <a:p>
            <a:endParaRPr lang="en-US" dirty="0" smtClean="0"/>
          </a:p>
          <a:p>
            <a:r>
              <a:rPr lang="en-US" dirty="0" smtClean="0"/>
              <a:t>300-  Commercial</a:t>
            </a:r>
          </a:p>
          <a:p>
            <a:endParaRPr lang="en-US" dirty="0" smtClean="0"/>
          </a:p>
          <a:p>
            <a:r>
              <a:rPr lang="en-US" dirty="0" smtClean="0"/>
              <a:t>400-  Office</a:t>
            </a:r>
          </a:p>
          <a:p>
            <a:endParaRPr lang="en-US" dirty="0" smtClean="0"/>
          </a:p>
          <a:p>
            <a:r>
              <a:rPr lang="en-US" dirty="0" smtClean="0"/>
              <a:t>530-  Misc. Industrial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Rural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900-  Undeveloped</a:t>
            </a:r>
          </a:p>
          <a:p>
            <a:endParaRPr lang="en-US" dirty="0" smtClean="0"/>
          </a:p>
          <a:p>
            <a:r>
              <a:rPr lang="en-US" dirty="0" smtClean="0"/>
              <a:t>160-  Large Lot Single Family</a:t>
            </a:r>
          </a:p>
          <a:p>
            <a:endParaRPr lang="en-US" dirty="0" smtClean="0"/>
          </a:p>
          <a:p>
            <a:r>
              <a:rPr lang="en-US" dirty="0" smtClean="0"/>
              <a:t>910-  Agricultural</a:t>
            </a:r>
          </a:p>
          <a:p>
            <a:endParaRPr lang="en-US" dirty="0" smtClean="0"/>
          </a:p>
          <a:p>
            <a:r>
              <a:rPr lang="en-US" dirty="0" smtClean="0"/>
              <a:t>710-  Parks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88" y="228600"/>
            <a:ext cx="81117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762000" y="304800"/>
          <a:ext cx="7620000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Recharge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Leaking water mains and sewers</a:t>
            </a:r>
            <a:endParaRPr lang="en-US" dirty="0"/>
          </a:p>
        </p:txBody>
      </p:sp>
      <p:pic>
        <p:nvPicPr>
          <p:cNvPr id="7" name="Content Placeholder 6" descr="Irrigation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3124200"/>
            <a:ext cx="3895587" cy="2590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209800"/>
            <a:ext cx="4041775" cy="639762"/>
          </a:xfrm>
        </p:spPr>
        <p:txBody>
          <a:bodyPr/>
          <a:lstStyle/>
          <a:p>
            <a:r>
              <a:rPr lang="en-US" dirty="0" smtClean="0"/>
              <a:t>Infiltration of excess irrigation</a:t>
            </a:r>
            <a:endParaRPr lang="en-US" dirty="0"/>
          </a:p>
        </p:txBody>
      </p:sp>
      <p:pic>
        <p:nvPicPr>
          <p:cNvPr id="8" name="Content Placeholder 7" descr="SewerSpill-5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62000" y="2286000"/>
            <a:ext cx="2963466" cy="395128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Brushy Creek Basin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rcRect l="32523" t="21217" r="1852" b="7418"/>
          <a:stretch>
            <a:fillRect/>
          </a:stretch>
        </p:blipFill>
        <p:spPr bwMode="auto">
          <a:xfrm>
            <a:off x="1295400" y="1295400"/>
            <a:ext cx="62817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1992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32523" t="21068" r="1852" b="7567"/>
          <a:stretch>
            <a:fillRect/>
          </a:stretch>
        </p:blipFill>
        <p:spPr bwMode="auto">
          <a:xfrm>
            <a:off x="1828800" y="1752600"/>
            <a:ext cx="5400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2001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32407" t="21068" r="1852" b="7715"/>
          <a:stretch>
            <a:fillRect/>
          </a:stretch>
        </p:blipFill>
        <p:spPr bwMode="auto">
          <a:xfrm>
            <a:off x="1828800" y="14478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Zone </a:t>
            </a:r>
            <a:endParaRPr lang="en-US" dirty="0"/>
          </a:p>
        </p:txBody>
      </p:sp>
      <p:pic>
        <p:nvPicPr>
          <p:cNvPr id="19458" name="Picture 2" descr="http://www.tceq.state.tx.us/assets/public/gis/metadata/images/edward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88298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LCRA- </a:t>
            </a:r>
            <a:r>
              <a:rPr lang="en-US" smtClean="0"/>
              <a:t>municipal supply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8356" t="28165" r="1042" b="10601"/>
          <a:stretch>
            <a:fillRect/>
          </a:stretch>
        </p:blipFill>
        <p:spPr bwMode="auto">
          <a:xfrm>
            <a:off x="4572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Uplift</a:t>
            </a:r>
            <a:endParaRPr lang="en-US" dirty="0"/>
          </a:p>
        </p:txBody>
      </p:sp>
      <p:pic>
        <p:nvPicPr>
          <p:cNvPr id="4" name="Content Placeholder 3" descr="texasmap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4000"/>
            <a:ext cx="5486400" cy="522579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78D-264F-42D2-BE67-503E133F3C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290</Words>
  <Application>Microsoft Office PowerPoint</Application>
  <PresentationFormat>On-screen Show (4:3)</PresentationFormat>
  <Paragraphs>96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Land Use and Urban Recharge in the Brushy Creek Watershed</vt:lpstr>
      <vt:lpstr>Urban Recharge</vt:lpstr>
      <vt:lpstr>Urban Recharge</vt:lpstr>
      <vt:lpstr>Brushy Creek Basin</vt:lpstr>
      <vt:lpstr>Land Use 1992</vt:lpstr>
      <vt:lpstr>Land Use 2001</vt:lpstr>
      <vt:lpstr>Contributing Zone </vt:lpstr>
      <vt:lpstr>LCRA- municipal supply</vt:lpstr>
      <vt:lpstr>Llano Uplift</vt:lpstr>
      <vt:lpstr>Llano Uplift</vt:lpstr>
      <vt:lpstr>(87Sr/86Sr)MIX = (87Sr/86Sr)A   ( fA)  (SrA/ SrM) + (87Sr/86Sr)B   (1-fA)  (SrB/SrA)</vt:lpstr>
      <vt:lpstr>Brushy Creek Basin</vt:lpstr>
      <vt:lpstr>Slide 13</vt:lpstr>
      <vt:lpstr>30m DEM</vt:lpstr>
      <vt:lpstr>NHD Flowlines</vt:lpstr>
      <vt:lpstr>Flow Accumulation</vt:lpstr>
      <vt:lpstr>World Map</vt:lpstr>
      <vt:lpstr>Sample Locations- Point Delineation</vt:lpstr>
      <vt:lpstr>Watersheds</vt:lpstr>
      <vt:lpstr>Land Use</vt:lpstr>
      <vt:lpstr>Urban vs. Rural Land Use</vt:lpstr>
      <vt:lpstr>Slide 22</vt:lpstr>
      <vt:lpstr>Slide 23</vt:lpstr>
      <vt:lpstr>Questions?</vt:lpstr>
    </vt:vector>
  </TitlesOfParts>
  <Company>USGS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jwsnatic</dc:creator>
  <cp:lastModifiedBy>jwsnatic</cp:lastModifiedBy>
  <cp:revision>197</cp:revision>
  <dcterms:created xsi:type="dcterms:W3CDTF">2009-11-13T04:26:46Z</dcterms:created>
  <dcterms:modified xsi:type="dcterms:W3CDTF">2009-11-17T06:14:59Z</dcterms:modified>
</cp:coreProperties>
</file>