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0" r:id="rId6"/>
    <p:sldId id="264" r:id="rId7"/>
    <p:sldId id="277" r:id="rId8"/>
    <p:sldId id="261" r:id="rId9"/>
    <p:sldId id="278" r:id="rId10"/>
    <p:sldId id="270" r:id="rId11"/>
    <p:sldId id="269" r:id="rId12"/>
    <p:sldId id="268" r:id="rId13"/>
    <p:sldId id="279" r:id="rId14"/>
    <p:sldId id="276" r:id="rId15"/>
    <p:sldId id="273" r:id="rId16"/>
    <p:sldId id="272" r:id="rId17"/>
    <p:sldId id="274" r:id="rId18"/>
    <p:sldId id="280" r:id="rId19"/>
    <p:sldId id="259" r:id="rId20"/>
    <p:sldId id="267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 autoAdjust="0"/>
    <p:restoredTop sz="94709" autoAdjust="0"/>
  </p:normalViewPr>
  <p:slideViewPr>
    <p:cSldViewPr>
      <p:cViewPr varScale="1">
        <p:scale>
          <a:sx n="60" d="100"/>
          <a:sy n="60" d="100"/>
        </p:scale>
        <p:origin x="-9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n\My%20Documents\Coursework\Ce%20GIS\GISFinalProje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n\My%20Documents\Coursework\Ce%20GIS\GISFinalProj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title>
      <c:tx>
        <c:rich>
          <a:bodyPr/>
          <a:lstStyle/>
          <a:p>
            <a:pPr>
              <a:defRPr/>
            </a:pPr>
            <a:r>
              <a:rPr lang="en-US" dirty="0"/>
              <a:t>Observed vs. Modeled Discharge</a:t>
            </a:r>
          </a:p>
        </c:rich>
      </c:tx>
      <c:layout/>
    </c:title>
    <c:plotArea>
      <c:layout/>
      <c:scatterChart>
        <c:scatterStyle val="lineMarker"/>
        <c:axId val="79763328"/>
        <c:axId val="80085376"/>
      </c:scatterChart>
      <c:valAx>
        <c:axId val="79763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Observed Discharge (m3/s)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0085376"/>
        <c:crosses val="autoZero"/>
        <c:crossBetween val="midCat"/>
      </c:valAx>
      <c:valAx>
        <c:axId val="80085376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Modeled discharge (m3/s)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9763328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title>
      <c:tx>
        <c:rich>
          <a:bodyPr/>
          <a:lstStyle/>
          <a:p>
            <a:pPr>
              <a:defRPr/>
            </a:pPr>
            <a:r>
              <a:rPr lang="en-US" dirty="0"/>
              <a:t>Observed vs. Modeled Discharge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8.460355460839801E-2"/>
                  <c:y val="0.329912510936133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baseline="0"/>
                      <a:t>y = 1.112x - 0.082
R² = 0.999</a:t>
                    </a:r>
                    <a:endParaRPr lang="en-US" sz="1200" b="1"/>
                  </a:p>
                </c:rich>
              </c:tx>
              <c:numFmt formatCode="General" sourceLinked="0"/>
            </c:trendlineLbl>
          </c:trendline>
          <c:xVal>
            <c:numRef>
              <c:f>GISFinalProject!$C$2:$C$8</c:f>
              <c:numCache>
                <c:formatCode>General</c:formatCode>
                <c:ptCount val="7"/>
                <c:pt idx="0">
                  <c:v>50.592520512662801</c:v>
                </c:pt>
                <c:pt idx="1">
                  <c:v>2.0020010546200003E-2</c:v>
                </c:pt>
                <c:pt idx="2">
                  <c:v>0.35979385289959992</c:v>
                </c:pt>
                <c:pt idx="3">
                  <c:v>1.3717246829971996</c:v>
                </c:pt>
                <c:pt idx="4">
                  <c:v>4.3479951617367991</c:v>
                </c:pt>
                <c:pt idx="5">
                  <c:v>7.3850335932800021E-2</c:v>
                </c:pt>
                <c:pt idx="6">
                  <c:v>17.2159914453282</c:v>
                </c:pt>
              </c:numCache>
            </c:numRef>
          </c:xVal>
          <c:yVal>
            <c:numRef>
              <c:f>GISFinalProject!$D$2:$D$8</c:f>
              <c:numCache>
                <c:formatCode>General</c:formatCode>
                <c:ptCount val="7"/>
                <c:pt idx="0">
                  <c:v>55.839999999999996</c:v>
                </c:pt>
                <c:pt idx="1">
                  <c:v>5.3999999999999999E-2</c:v>
                </c:pt>
                <c:pt idx="2">
                  <c:v>0.53200000000000003</c:v>
                </c:pt>
                <c:pt idx="3">
                  <c:v>1.25</c:v>
                </c:pt>
                <c:pt idx="4">
                  <c:v>4.1899999999999995</c:v>
                </c:pt>
                <c:pt idx="5">
                  <c:v>0.19900000000000001</c:v>
                </c:pt>
                <c:pt idx="6">
                  <c:v>20.21</c:v>
                </c:pt>
              </c:numCache>
            </c:numRef>
          </c:yVal>
        </c:ser>
        <c:axId val="80128640"/>
        <c:axId val="80130816"/>
      </c:scatterChart>
      <c:valAx>
        <c:axId val="80128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Observed Discharge (m3/s)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0130816"/>
        <c:crosses val="autoZero"/>
        <c:crossBetween val="midCat"/>
      </c:valAx>
      <c:valAx>
        <c:axId val="80130816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Modeled discharge (m3/s)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0128640"/>
        <c:crosses val="autoZero"/>
        <c:crossBetween val="midCat"/>
      </c:valAx>
    </c:plotArea>
    <c:plotVisOnly val="1"/>
  </c:chart>
  <c:spPr>
    <a:ln>
      <a:solidFill>
        <a:schemeClr val="accent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3BCD-5B4C-41B4-95AE-478CDBBB1103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7D427-7F8C-4F90-AAA8-1D9B8D276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7D427-7F8C-4F90-AAA8-1D9B8D27629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3A5238-52FF-46D6-8FC8-12426BE364D6}" type="datetimeFigureOut">
              <a:rPr lang="en-US" smtClean="0"/>
              <a:pPr/>
              <a:t>11/18/2009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95838B-FA0B-408D-9575-725E61303B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763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Verdana" pitchFamily="34" charset="0"/>
              </a:rPr>
              <a:t>Climate Change and Runoff in </a:t>
            </a:r>
            <a:r>
              <a:rPr lang="en-US" sz="50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Western</a:t>
            </a:r>
            <a:r>
              <a:rPr lang="en-US" sz="5000" dirty="0" smtClean="0">
                <a:solidFill>
                  <a:schemeClr val="tx1"/>
                </a:solidFill>
                <a:latin typeface="Verdana" pitchFamily="34" charset="0"/>
              </a:rPr>
              <a:t> Wisconsin</a:t>
            </a:r>
            <a:endParaRPr lang="en-US" sz="5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9342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John Nowinski, Department of Geological Sciences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Accuracy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905000"/>
          <a:ext cx="5419725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752600" y="1600200"/>
          <a:ext cx="5419725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867400"/>
            <a:ext cx="515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slightly overestimates observed discharge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dirty="0" smtClean="0"/>
              <a:t>Emissions  </a:t>
            </a:r>
            <a:r>
              <a:rPr lang="en-US" sz="2400" dirty="0" smtClean="0"/>
              <a:t>(HadCM3+PCM)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6660" b="51145"/>
          <a:stretch>
            <a:fillRect/>
          </a:stretch>
        </p:blipFill>
        <p:spPr bwMode="auto">
          <a:xfrm>
            <a:off x="685800" y="1066800"/>
            <a:ext cx="762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6617" b="49753"/>
          <a:stretch>
            <a:fillRect/>
          </a:stretch>
        </p:blipFill>
        <p:spPr bwMode="auto">
          <a:xfrm>
            <a:off x="609601" y="3733800"/>
            <a:ext cx="77723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9" y="6223419"/>
            <a:ext cx="2214561" cy="6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49344" y="1258669"/>
            <a:ext cx="146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Winter Precip</a:t>
            </a:r>
          </a:p>
          <a:p>
            <a:r>
              <a:rPr lang="en-US" b="1" dirty="0" smtClean="0"/>
              <a:t>+5%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258669"/>
            <a:ext cx="1609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Precip</a:t>
            </a:r>
          </a:p>
          <a:p>
            <a:r>
              <a:rPr lang="en-US" b="1" dirty="0" smtClean="0"/>
              <a:t>+15%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1370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Winter Temp</a:t>
            </a:r>
          </a:p>
          <a:p>
            <a:r>
              <a:rPr lang="en-US" b="1" dirty="0" smtClean="0"/>
              <a:t>+4 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9605" y="3925669"/>
            <a:ext cx="15427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Temp</a:t>
            </a:r>
          </a:p>
          <a:p>
            <a:r>
              <a:rPr lang="en-US" b="1" dirty="0" smtClean="0"/>
              <a:t>+4 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Emissions  </a:t>
            </a:r>
            <a:r>
              <a:rPr lang="en-US" sz="2400" dirty="0" smtClean="0"/>
              <a:t>(HadCM3+PCM)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56026"/>
          <a:stretch>
            <a:fillRect/>
          </a:stretch>
        </p:blipFill>
        <p:spPr bwMode="auto">
          <a:xfrm>
            <a:off x="457201" y="3991612"/>
            <a:ext cx="8077200" cy="279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56527"/>
          <a:stretch>
            <a:fillRect/>
          </a:stretch>
        </p:blipFill>
        <p:spPr bwMode="auto">
          <a:xfrm>
            <a:off x="533400" y="1295400"/>
            <a:ext cx="80682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49344" y="1563469"/>
            <a:ext cx="146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Winter Precip</a:t>
            </a:r>
          </a:p>
          <a:p>
            <a:r>
              <a:rPr lang="en-US" b="1" dirty="0" smtClean="0"/>
              <a:t>-</a:t>
            </a:r>
            <a:r>
              <a:rPr lang="en-US" b="1" dirty="0" smtClean="0"/>
              <a:t>5%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600200"/>
            <a:ext cx="1609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Precip</a:t>
            </a:r>
          </a:p>
          <a:p>
            <a:r>
              <a:rPr lang="en-US" b="1" dirty="0" smtClean="0"/>
              <a:t>+15%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191000"/>
            <a:ext cx="1370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Winter Temp</a:t>
            </a:r>
          </a:p>
          <a:p>
            <a:r>
              <a:rPr lang="en-US" b="1" dirty="0" smtClean="0"/>
              <a:t>+8 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267200"/>
            <a:ext cx="15427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Temp</a:t>
            </a:r>
          </a:p>
          <a:p>
            <a:r>
              <a:rPr lang="en-US" b="1" dirty="0" smtClean="0"/>
              <a:t>+7 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Evapotranspiration: empirical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6248400"/>
            <a:ext cx="3505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(Malmstrom, 1969), (Pike, 1964)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" y="3882774"/>
            <a:ext cx="3398520" cy="15274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52600"/>
            <a:ext cx="3581401" cy="504652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514600"/>
            <a:ext cx="4724400" cy="783121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5908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PET and W in mm/month, </a:t>
            </a:r>
          </a:p>
          <a:p>
            <a:endParaRPr lang="en-US" sz="2400" dirty="0" smtClean="0"/>
          </a:p>
          <a:p>
            <a:r>
              <a:rPr lang="en-US" sz="2400" dirty="0" smtClean="0"/>
              <a:t>ea* in kPa, </a:t>
            </a:r>
          </a:p>
          <a:p>
            <a:endParaRPr lang="en-US" sz="2400" dirty="0" smtClean="0"/>
          </a:p>
          <a:p>
            <a:r>
              <a:rPr lang="en-US" sz="2400" dirty="0" smtClean="0"/>
              <a:t>Ta in C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124200" y="2971800"/>
            <a:ext cx="533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91000" y="2514600"/>
            <a:ext cx="533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0" y="3810000"/>
            <a:ext cx="457200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GIS\Final_Project\lowemissiondisch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"/>
            <a:ext cx="494608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3080"/>
            <a:ext cx="81534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GIS\Final_Project\lowemissionpercent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946073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5" name="Picture 3" descr="C:\GIS\Final_Project\highemissiondisch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946073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GIS\Final_Project\highemissionpercent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946073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Discharge decrease for both low emission and high emission scenarios (ET beats precip)</a:t>
            </a:r>
          </a:p>
          <a:p>
            <a:pPr lvl="1"/>
            <a:r>
              <a:rPr lang="en-US" dirty="0" smtClean="0"/>
              <a:t>High scenario is much more severe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</a:t>
            </a:r>
            <a:r>
              <a:rPr lang="en-US" dirty="0" smtClean="0"/>
              <a:t>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Empirical Equations have limited accuracy</a:t>
            </a:r>
          </a:p>
          <a:p>
            <a:r>
              <a:rPr lang="en-US" dirty="0" smtClean="0"/>
              <a:t>Model overestimates q</a:t>
            </a:r>
          </a:p>
          <a:p>
            <a:endParaRPr lang="en-US" dirty="0" smtClean="0"/>
          </a:p>
          <a:p>
            <a:r>
              <a:rPr lang="en-US" dirty="0" smtClean="0"/>
              <a:t>Monthly </a:t>
            </a:r>
            <a:r>
              <a:rPr lang="en-US" dirty="0" smtClean="0"/>
              <a:t>Discharge </a:t>
            </a:r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Need for dams?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will stream discharge in western Wisconsin be influenced by future climate perturbations</a:t>
            </a:r>
            <a:r>
              <a:rPr lang="en-US" sz="3600" dirty="0" smtClean="0"/>
              <a:t>?</a:t>
            </a:r>
            <a:endParaRPr lang="en-US" dirty="0" smtClean="0"/>
          </a:p>
          <a:p>
            <a:pPr lvl="1"/>
            <a:r>
              <a:rPr lang="en-US" sz="3200" dirty="0" smtClean="0"/>
              <a:t>Best case vs. Worst case scenarios</a:t>
            </a:r>
            <a:endParaRPr lang="en-US" sz="3200" dirty="0" smtClean="0"/>
          </a:p>
          <a:p>
            <a:pPr lvl="1"/>
            <a:r>
              <a:rPr lang="en-US" sz="3200" dirty="0" smtClean="0"/>
              <a:t>Precip</a:t>
            </a:r>
            <a:r>
              <a:rPr lang="en-US" sz="3200" dirty="0" smtClean="0"/>
              <a:t>itation vs. Evapotranspiration</a:t>
            </a:r>
            <a:endParaRPr lang="en-US" sz="3200" dirty="0" smtClean="0"/>
          </a:p>
          <a:p>
            <a:pPr lvl="1"/>
            <a:r>
              <a:rPr lang="en-US" sz="3200" dirty="0" smtClean="0"/>
              <a:t>How </a:t>
            </a:r>
            <a:r>
              <a:rPr lang="en-US" sz="3200" dirty="0" smtClean="0"/>
              <a:t>can a GIS help</a:t>
            </a:r>
            <a:r>
              <a:rPr lang="en-US" sz="3200" dirty="0" smtClean="0"/>
              <a:t>?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\\disk.austin.utexas.edu\jdn555$\My Documents\Downloads\IMG_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19800" cy="451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3" name="Picture 2" descr="\\disk.austin.utexas.edu\jdn555$\My Documents\Downloads\IMG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15913" cy="503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GIS\Final_Project\wiscmap.jpg"/>
          <p:cNvPicPr>
            <a:picLocks noChangeAspect="1" noChangeArrowheads="1"/>
          </p:cNvPicPr>
          <p:nvPr/>
        </p:nvPicPr>
        <p:blipFill>
          <a:blip r:embed="rId2"/>
          <a:srcRect l="6011" t="17031" r="7832" b="14845"/>
          <a:stretch>
            <a:fillRect/>
          </a:stretch>
        </p:blipFill>
        <p:spPr bwMode="auto">
          <a:xfrm>
            <a:off x="2057400" y="1600199"/>
            <a:ext cx="4495800" cy="460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3434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Drainage Area: 5757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km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endParaRPr lang="en-US" sz="2800" baseline="300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Stream Length: 4480 km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GIS\Final_Project\brwatershed.jpg"/>
          <p:cNvPicPr>
            <a:picLocks noChangeAspect="1" noChangeArrowheads="1"/>
          </p:cNvPicPr>
          <p:nvPr/>
        </p:nvPicPr>
        <p:blipFill>
          <a:blip r:embed="rId2"/>
          <a:srcRect t="12879" r="17647" b="8333"/>
          <a:stretch>
            <a:fillRect/>
          </a:stretch>
        </p:blipFill>
        <p:spPr bwMode="auto">
          <a:xfrm>
            <a:off x="4648200" y="1611086"/>
            <a:ext cx="4114800" cy="509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Discharge=Precipitation-Evapotranspiration</a:t>
            </a:r>
          </a:p>
          <a:p>
            <a:pPr lvl="1"/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Assumes ∆</a:t>
            </a:r>
            <a:r>
              <a:rPr lang="en-US" dirty="0" smtClean="0"/>
              <a:t>Storage=0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Current Discharge Accurately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mild and severe </a:t>
            </a:r>
            <a:r>
              <a:rPr lang="en-US" dirty="0" smtClean="0"/>
              <a:t>climate </a:t>
            </a:r>
            <a:r>
              <a:rPr lang="en-US" dirty="0" smtClean="0"/>
              <a:t>projections to predict future conditions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267200" y="30480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Precip </a:t>
            </a:r>
            <a:r>
              <a:rPr lang="en-US" sz="2400" dirty="0" smtClean="0"/>
              <a:t>(+ Temp)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3657600" cy="4572000"/>
          </a:xfrm>
        </p:spPr>
        <p:txBody>
          <a:bodyPr/>
          <a:lstStyle/>
          <a:p>
            <a:r>
              <a:rPr lang="en-US" dirty="0" smtClean="0"/>
              <a:t>~Uniform Distribution</a:t>
            </a:r>
          </a:p>
          <a:p>
            <a:r>
              <a:rPr lang="en-US" dirty="0" smtClean="0"/>
              <a:t>M</a:t>
            </a:r>
            <a:r>
              <a:rPr lang="en-US" dirty="0" smtClean="0"/>
              <a:t>onthly data from1 station for simplicity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GIS\Final_Project\prismprec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"/>
            <a:ext cx="4946073" cy="640080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60198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Evapotranspiration: empirical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6248400"/>
            <a:ext cx="3505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(Malmstrom, 1969), (Pike, 1964)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" y="3882774"/>
            <a:ext cx="3398520" cy="15274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52600"/>
            <a:ext cx="3581401" cy="504652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514600"/>
            <a:ext cx="4724400" cy="783121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5908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PET and W in mm/month, </a:t>
            </a:r>
          </a:p>
          <a:p>
            <a:endParaRPr lang="en-US" sz="2400" dirty="0" smtClean="0"/>
          </a:p>
          <a:p>
            <a:r>
              <a:rPr lang="en-US" sz="2400" dirty="0" smtClean="0"/>
              <a:t>ea* in kPa, </a:t>
            </a:r>
          </a:p>
          <a:p>
            <a:endParaRPr lang="en-US" sz="2400" dirty="0" smtClean="0"/>
          </a:p>
          <a:p>
            <a:r>
              <a:rPr lang="en-US" sz="2400" dirty="0" smtClean="0"/>
              <a:t>Ta in C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124200" y="2971800"/>
            <a:ext cx="533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91000" y="2514600"/>
            <a:ext cx="533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0" y="3810000"/>
            <a:ext cx="457200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cell</a:t>
            </a:r>
            <a:r>
              <a:rPr lang="en-US" baseline="-25000" dirty="0" smtClean="0"/>
              <a:t> </a:t>
            </a:r>
            <a:r>
              <a:rPr lang="en-US" dirty="0" smtClean="0"/>
              <a:t>=Flow Accumulation*(W-ET)*Cell Area</a:t>
            </a:r>
          </a:p>
          <a:p>
            <a:pPr lvl="1"/>
            <a:r>
              <a:rPr lang="en-US" dirty="0" smtClean="0"/>
              <a:t>NHD FAC grid</a:t>
            </a:r>
          </a:p>
          <a:p>
            <a:pPr lvl="1"/>
            <a:r>
              <a:rPr lang="en-US" dirty="0" smtClean="0"/>
              <a:t>Raster Calculator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Comparisons for 7 </a:t>
            </a:r>
            <a:r>
              <a:rPr lang="en-US" dirty="0" smtClean="0"/>
              <a:t>USGS NWIS Sites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GIS\Final_Project\modeledavgdisch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328" y="228600"/>
            <a:ext cx="494607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1294</TotalTime>
  <Words>308</Words>
  <Application>Microsoft Office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Climate Change and Runoff in Western Wisconsin</vt:lpstr>
      <vt:lpstr>Project Question:</vt:lpstr>
      <vt:lpstr>Study Area</vt:lpstr>
      <vt:lpstr>Study Area</vt:lpstr>
      <vt:lpstr>Basic Methodology</vt:lpstr>
      <vt:lpstr>Precip (+ Temp) </vt:lpstr>
      <vt:lpstr>Evapotranspiration: empirical approach</vt:lpstr>
      <vt:lpstr>Discharge Calculation</vt:lpstr>
      <vt:lpstr>Slide 9</vt:lpstr>
      <vt:lpstr>Model Accuracy</vt:lpstr>
      <vt:lpstr>Low Emissions  (HadCM3+PCM)</vt:lpstr>
      <vt:lpstr>High Emissions  (HadCM3+PCM)</vt:lpstr>
      <vt:lpstr>Evapotranspiration: empirical approach</vt:lpstr>
      <vt:lpstr>Slide 14</vt:lpstr>
      <vt:lpstr>Slide 15</vt:lpstr>
      <vt:lpstr>Slide 16</vt:lpstr>
      <vt:lpstr>Slide 17</vt:lpstr>
      <vt:lpstr>Conclusion</vt:lpstr>
      <vt:lpstr>Limitations and Future Work</vt:lpstr>
      <vt:lpstr>Questions?</vt:lpstr>
      <vt:lpstr>Thanks!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Runoff in Western Wisconsin</dc:title>
  <dc:creator>Nowinski, John D</dc:creator>
  <cp:lastModifiedBy>Nowinski, John D</cp:lastModifiedBy>
  <cp:revision>75</cp:revision>
  <dcterms:created xsi:type="dcterms:W3CDTF">2009-11-16T19:37:39Z</dcterms:created>
  <dcterms:modified xsi:type="dcterms:W3CDTF">2009-11-19T05:22:07Z</dcterms:modified>
</cp:coreProperties>
</file>