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7" r:id="rId2"/>
    <p:sldId id="260" r:id="rId3"/>
    <p:sldId id="267" r:id="rId4"/>
    <p:sldId id="268" r:id="rId5"/>
    <p:sldId id="269" r:id="rId6"/>
    <p:sldId id="271" r:id="rId7"/>
    <p:sldId id="261" r:id="rId8"/>
    <p:sldId id="266" r:id="rId9"/>
    <p:sldId id="274" r:id="rId10"/>
    <p:sldId id="273" r:id="rId11"/>
    <p:sldId id="279" r:id="rId12"/>
    <p:sldId id="259" r:id="rId13"/>
    <p:sldId id="278" r:id="rId14"/>
    <p:sldId id="272" r:id="rId15"/>
    <p:sldId id="262" r:id="rId16"/>
    <p:sldId id="263" r:id="rId17"/>
    <p:sldId id="264" r:id="rId18"/>
    <p:sldId id="275" r:id="rId19"/>
    <p:sldId id="277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2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0651-B070-4241-8105-9BA587491A68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E6426-8553-4551-B1BE-B9F879213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E6426-8553-4551-B1BE-B9F8792138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Impact of Hurricanes Katrina and Rita on the Water Quality in Lake Pontchartrain and New Orleans</a:t>
            </a:r>
            <a:endParaRPr lang="en-US" sz="4000" dirty="0"/>
          </a:p>
        </p:txBody>
      </p:sp>
      <p:pic>
        <p:nvPicPr>
          <p:cNvPr id="4" name="Picture 3" descr="Katrina Infr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4400550" cy="3200400"/>
          </a:xfrm>
          <a:prstGeom prst="rect">
            <a:avLst/>
          </a:prstGeom>
        </p:spPr>
      </p:pic>
      <p:pic>
        <p:nvPicPr>
          <p:cNvPr id="5" name="Picture 4" descr="Rita_AMO_2005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667000"/>
            <a:ext cx="2876550" cy="3696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1497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Cameron </a:t>
            </a:r>
            <a:r>
              <a:rPr lang="en-US" sz="1000" dirty="0" err="1" smtClean="0"/>
              <a:t>Faxon</a:t>
            </a:r>
            <a:endParaRPr lang="en-US" sz="1000" dirty="0" smtClean="0"/>
          </a:p>
          <a:p>
            <a:r>
              <a:rPr lang="en-US" sz="1000" dirty="0" smtClean="0"/>
              <a:t>GIS in Water Resources</a:t>
            </a:r>
          </a:p>
          <a:p>
            <a:r>
              <a:rPr lang="en-US" sz="1000" dirty="0" smtClean="0"/>
              <a:t>11/16/2010</a:t>
            </a:r>
            <a:endParaRPr lang="en-US" sz="1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from </a:t>
            </a:r>
            <a:r>
              <a:rPr lang="en-US" dirty="0" err="1" smtClean="0"/>
              <a:t>Rigolets</a:t>
            </a:r>
            <a:r>
              <a:rPr lang="en-US" dirty="0" smtClean="0"/>
              <a:t> Site (2004-2010)</a:t>
            </a:r>
            <a:endParaRPr lang="en-US" dirty="0"/>
          </a:p>
        </p:txBody>
      </p:sp>
      <p:pic>
        <p:nvPicPr>
          <p:cNvPr id="8" name="Picture 7" descr="Temp @ Rigol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0"/>
            <a:ext cx="4427219" cy="2590800"/>
          </a:xfrm>
          <a:prstGeom prst="rect">
            <a:avLst/>
          </a:prstGeom>
        </p:spPr>
      </p:pic>
      <p:pic>
        <p:nvPicPr>
          <p:cNvPr id="9" name="Picture 8" descr="Gage Height @ Rigol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343400" cy="2590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5105400"/>
            <a:ext cx="8001000" cy="1524000"/>
          </a:xfrm>
        </p:spPr>
        <p:txBody>
          <a:bodyPr/>
          <a:lstStyle/>
          <a:p>
            <a:r>
              <a:rPr lang="en-US" dirty="0" smtClean="0"/>
              <a:t>Average gage height </a:t>
            </a:r>
            <a:r>
              <a:rPr lang="en-US" dirty="0" smtClean="0"/>
              <a:t>increase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438400"/>
            <a:ext cx="50440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Quality at </a:t>
            </a:r>
            <a:r>
              <a:rPr lang="en-US" dirty="0" err="1" smtClean="0"/>
              <a:t>Rigolets</a:t>
            </a:r>
            <a:r>
              <a:rPr lang="en-US" dirty="0" smtClean="0"/>
              <a:t> (2004-2010)</a:t>
            </a:r>
            <a:endParaRPr lang="en-US" dirty="0"/>
          </a:p>
        </p:txBody>
      </p:sp>
      <p:pic>
        <p:nvPicPr>
          <p:cNvPr id="7" name="Content Placeholder 6" descr="Conductance @ Rigol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6583" cy="2362200"/>
          </a:xfrm>
        </p:spPr>
      </p:pic>
      <p:pic>
        <p:nvPicPr>
          <p:cNvPr id="10" name="Picture 9" descr="Salinity @ Rigol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4036582" cy="2362200"/>
          </a:xfrm>
          <a:prstGeom prst="rect">
            <a:avLst/>
          </a:prstGeom>
        </p:spPr>
      </p:pic>
      <p:pic>
        <p:nvPicPr>
          <p:cNvPr id="11" name="Picture 10" descr="Salinity @ Rigolets (are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343400"/>
            <a:ext cx="4038600" cy="234947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4343400"/>
            <a:ext cx="381000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/>
              <a:t>Slight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elevation of salinity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specific conductance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dirty="0" smtClean="0"/>
              <a:t>≈</a:t>
            </a:r>
            <a:r>
              <a:rPr lang="en-US" sz="2800" noProof="0" dirty="0" smtClean="0"/>
              <a:t>Oct 2005-Jan 2008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Coliform</a:t>
            </a:r>
            <a:r>
              <a:rPr lang="en-US" dirty="0" smtClean="0"/>
              <a:t> Bacteria</a:t>
            </a:r>
            <a:endParaRPr lang="en-US" dirty="0"/>
          </a:p>
        </p:txBody>
      </p:sp>
      <p:pic>
        <p:nvPicPr>
          <p:cNvPr id="4" name="Content Placeholder 3" descr="Citrobac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2057400" cy="2043775"/>
          </a:xfrm>
        </p:spPr>
      </p:pic>
      <p:pic>
        <p:nvPicPr>
          <p:cNvPr id="6" name="Picture 5" descr="Enterobac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267200"/>
            <a:ext cx="1905000" cy="2012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6324600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Enterobacter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6324600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Citrobacter</a:t>
            </a:r>
            <a:endParaRPr lang="en-US" i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8288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 of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Enterobacteriaceae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family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Gram-</a:t>
            </a:r>
            <a:r>
              <a:rPr lang="en-US" sz="2600" dirty="0" smtClean="0">
                <a:solidFill>
                  <a:srgbClr val="FF0000"/>
                </a:solidFill>
              </a:rPr>
              <a:t>negative</a:t>
            </a:r>
            <a:r>
              <a:rPr lang="en-US" sz="2600" dirty="0" smtClean="0"/>
              <a:t>, non-spore forming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 shaped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morphology</a:t>
            </a: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Presence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indicates pathogen</a:t>
            </a:r>
            <a:r>
              <a:rPr lang="en-US" sz="2600" dirty="0" smtClean="0"/>
              <a:t> presence is possible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Bacterial, viral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parasitic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Fecal </a:t>
            </a:r>
            <a:r>
              <a:rPr lang="en-US" dirty="0" err="1" smtClean="0"/>
              <a:t>Coliform</a:t>
            </a:r>
            <a:r>
              <a:rPr lang="en-US" dirty="0" smtClean="0"/>
              <a:t> Bacteria Contamination</a:t>
            </a:r>
            <a:endParaRPr lang="en-US" dirty="0"/>
          </a:p>
        </p:txBody>
      </p:sp>
      <p:pic>
        <p:nvPicPr>
          <p:cNvPr id="5" name="Picture 4" descr="E-C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219200"/>
            <a:ext cx="2133600" cy="2133600"/>
          </a:xfrm>
          <a:prstGeom prst="rect">
            <a:avLst/>
          </a:prstGeom>
        </p:spPr>
      </p:pic>
      <p:pic>
        <p:nvPicPr>
          <p:cNvPr id="7" name="Picture 6" descr="Klebsie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733800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400" y="3352800"/>
            <a:ext cx="7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E. coli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648866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Klebsiella</a:t>
            </a:r>
            <a:endParaRPr lang="en-US" i="1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8288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W.H.O. designates </a:t>
            </a:r>
            <a:r>
              <a:rPr lang="en-US" sz="2600" i="1" dirty="0" smtClean="0"/>
              <a:t> </a:t>
            </a:r>
            <a:r>
              <a:rPr lang="en-US" sz="2600" i="1" dirty="0" smtClean="0">
                <a:solidFill>
                  <a:srgbClr val="FF0000"/>
                </a:solidFill>
              </a:rPr>
              <a:t>E. coli </a:t>
            </a:r>
            <a:r>
              <a:rPr lang="en-US" sz="2600" dirty="0" smtClean="0"/>
              <a:t>as primary fecal contamination </a:t>
            </a:r>
            <a:r>
              <a:rPr lang="en-US" sz="2600" dirty="0" smtClean="0">
                <a:solidFill>
                  <a:srgbClr val="FFC000"/>
                </a:solidFill>
              </a:rPr>
              <a:t>indicator bacteria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USEPA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Recommended Levels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Recreational use: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200 </a:t>
            </a:r>
            <a:r>
              <a:rPr lang="en-US" sz="2600" dirty="0" err="1" smtClean="0">
                <a:solidFill>
                  <a:schemeClr val="bg2">
                    <a:lumMod val="25000"/>
                  </a:schemeClr>
                </a:solidFill>
              </a:rPr>
              <a:t>cfu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/100ml</a:t>
            </a:r>
            <a:endParaRPr lang="en-US" sz="2600" noProof="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Fishing/Boating: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cfu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/100ml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baseline="0" dirty="0" smtClean="0"/>
              <a:t>Drinking water: 1 </a:t>
            </a:r>
            <a:r>
              <a:rPr lang="en-US" sz="2600" baseline="0" dirty="0" err="1" smtClean="0"/>
              <a:t>cfu</a:t>
            </a:r>
            <a:r>
              <a:rPr lang="en-US" sz="2600" baseline="0" dirty="0" smtClean="0"/>
              <a:t>/100ml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err="1" smtClean="0"/>
              <a:t>Biosolids</a:t>
            </a:r>
            <a:r>
              <a:rPr lang="en-US" sz="2600" dirty="0" smtClean="0"/>
              <a:t> (residential): </a:t>
            </a:r>
            <a:r>
              <a:rPr lang="en-US" sz="2600" dirty="0" smtClean="0">
                <a:solidFill>
                  <a:srgbClr val="FC6204"/>
                </a:solidFill>
              </a:rPr>
              <a:t>1000 </a:t>
            </a:r>
            <a:r>
              <a:rPr lang="en-US" sz="2600" dirty="0" err="1" smtClean="0">
                <a:solidFill>
                  <a:srgbClr val="FC6204"/>
                </a:solidFill>
              </a:rPr>
              <a:t>cfu</a:t>
            </a:r>
            <a:r>
              <a:rPr lang="en-US" sz="2600" dirty="0" smtClean="0">
                <a:solidFill>
                  <a:srgbClr val="FC6204"/>
                </a:solidFill>
              </a:rPr>
              <a:t>/g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</a:t>
            </a:r>
            <a:r>
              <a:rPr lang="en-US" dirty="0" err="1" smtClean="0"/>
              <a:t>Coliform</a:t>
            </a:r>
            <a:r>
              <a:rPr lang="en-US" dirty="0" smtClean="0"/>
              <a:t> Contamination at Pontchartrain Beach</a:t>
            </a:r>
            <a:endParaRPr lang="en-US" dirty="0"/>
          </a:p>
        </p:txBody>
      </p:sp>
      <p:pic>
        <p:nvPicPr>
          <p:cNvPr id="11" name="Content Placeholder 10" descr="PBeach Coliform 2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1676400"/>
            <a:ext cx="4430486" cy="2514600"/>
          </a:xfrm>
        </p:spPr>
      </p:pic>
      <p:pic>
        <p:nvPicPr>
          <p:cNvPr id="12" name="Picture 11" descr="PBeach Coliform 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4419600" cy="2438400"/>
          </a:xfrm>
          <a:prstGeom prst="rect">
            <a:avLst/>
          </a:prstGeom>
        </p:spPr>
      </p:pic>
      <p:pic>
        <p:nvPicPr>
          <p:cNvPr id="13" name="Picture 12" descr="PBeach Coliform 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76400"/>
            <a:ext cx="4183929" cy="2514600"/>
          </a:xfrm>
          <a:prstGeom prst="rect">
            <a:avLst/>
          </a:prstGeom>
        </p:spPr>
      </p:pic>
      <p:pic>
        <p:nvPicPr>
          <p:cNvPr id="14" name="Picture 13" descr="PBeach Coliform 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267200"/>
            <a:ext cx="4191450" cy="24384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124200" y="2971800"/>
            <a:ext cx="3048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observed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fecal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coliforms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cfu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/100ml):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(2004/2007)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170 (2008)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540 (2009)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6 Katrina Emergency Monitoring Data</a:t>
            </a:r>
            <a:endParaRPr lang="en-US" dirty="0"/>
          </a:p>
        </p:txBody>
      </p:sp>
      <p:pic>
        <p:nvPicPr>
          <p:cNvPr id="4" name="Content Placeholder 3" descr="Katrina So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1200"/>
            <a:ext cx="4468877" cy="2895600"/>
          </a:xfrm>
        </p:spPr>
      </p:pic>
      <p:sp>
        <p:nvSpPr>
          <p:cNvPr id="9" name="TextBox 8"/>
          <p:cNvSpPr txBox="1"/>
          <p:nvPr/>
        </p:nvSpPr>
        <p:spPr>
          <a:xfrm>
            <a:off x="4495800" y="5105400"/>
            <a:ext cx="389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Average: 101,778</a:t>
            </a:r>
            <a:r>
              <a:rPr lang="en-US" dirty="0" smtClean="0"/>
              <a:t> </a:t>
            </a:r>
            <a:r>
              <a:rPr lang="en-US" dirty="0" err="1" smtClean="0"/>
              <a:t>cfu</a:t>
            </a:r>
            <a:r>
              <a:rPr lang="en-US" dirty="0" smtClean="0"/>
              <a:t>/(g-sediment)</a:t>
            </a:r>
          </a:p>
          <a:p>
            <a:r>
              <a:rPr lang="en-US" dirty="0" smtClean="0"/>
              <a:t>Maximum: 1,115,800 </a:t>
            </a:r>
            <a:r>
              <a:rPr lang="en-US" dirty="0" err="1" smtClean="0"/>
              <a:t>cfu</a:t>
            </a:r>
            <a:r>
              <a:rPr lang="en-US" dirty="0" smtClean="0"/>
              <a:t>/(g-sediment)</a:t>
            </a:r>
            <a:endParaRPr lang="en-US" dirty="0"/>
          </a:p>
        </p:txBody>
      </p:sp>
      <p:pic>
        <p:nvPicPr>
          <p:cNvPr id="10" name="Picture 9" descr="EPA soil coliform @ Northshore (by dat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267200"/>
            <a:ext cx="3733800" cy="2172159"/>
          </a:xfrm>
          <a:prstGeom prst="rect">
            <a:avLst/>
          </a:prstGeom>
        </p:spPr>
      </p:pic>
      <p:pic>
        <p:nvPicPr>
          <p:cNvPr id="11" name="Picture 10" descr="EPA soil coliform @ Northsh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9" y="1981200"/>
            <a:ext cx="3733801" cy="2209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</a:t>
            </a:r>
            <a:r>
              <a:rPr lang="en-US" dirty="0" smtClean="0"/>
              <a:t>Post-Rita Sediment Sampling</a:t>
            </a:r>
            <a:endParaRPr lang="en-US" dirty="0"/>
          </a:p>
        </p:txBody>
      </p:sp>
      <p:pic>
        <p:nvPicPr>
          <p:cNvPr id="7" name="Picture 6" descr="Rita Soil Si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28800"/>
            <a:ext cx="4419600" cy="2827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5800" y="4953000"/>
            <a:ext cx="303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Average: 86335 </a:t>
            </a:r>
            <a:r>
              <a:rPr lang="en-US" dirty="0" err="1" smtClean="0"/>
              <a:t>cfu</a:t>
            </a:r>
            <a:r>
              <a:rPr lang="en-US" dirty="0" smtClean="0"/>
              <a:t>/100ml</a:t>
            </a:r>
          </a:p>
          <a:p>
            <a:r>
              <a:rPr lang="en-US" dirty="0" smtClean="0"/>
              <a:t>Maximum: 529140 </a:t>
            </a:r>
            <a:r>
              <a:rPr lang="en-US" dirty="0" err="1" smtClean="0"/>
              <a:t>cfu</a:t>
            </a:r>
            <a:r>
              <a:rPr lang="en-US" dirty="0" smtClean="0"/>
              <a:t>/100ml</a:t>
            </a:r>
            <a:endParaRPr lang="en-US" dirty="0"/>
          </a:p>
        </p:txBody>
      </p:sp>
      <p:pic>
        <p:nvPicPr>
          <p:cNvPr id="12" name="Picture 11" descr="EPA soil coliform @ Northshore (Rit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1828800"/>
            <a:ext cx="4060469" cy="2362200"/>
          </a:xfrm>
          <a:prstGeom prst="rect">
            <a:avLst/>
          </a:prstGeom>
        </p:spPr>
      </p:pic>
      <p:pic>
        <p:nvPicPr>
          <p:cNvPr id="14" name="Picture 13" descr="EPA soil coliform by date @ Northshore (Rit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200"/>
            <a:ext cx="4038600" cy="23494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</a:t>
            </a:r>
            <a:r>
              <a:rPr lang="en-US" dirty="0" smtClean="0"/>
              <a:t>Post-Rita </a:t>
            </a:r>
            <a:r>
              <a:rPr lang="en-US" dirty="0" smtClean="0"/>
              <a:t>Sampling </a:t>
            </a:r>
            <a:r>
              <a:rPr lang="en-US" dirty="0" smtClean="0"/>
              <a:t>Water Sampling</a:t>
            </a:r>
            <a:endParaRPr lang="en-US" dirty="0"/>
          </a:p>
        </p:txBody>
      </p:sp>
      <p:pic>
        <p:nvPicPr>
          <p:cNvPr id="4" name="Content Placeholder 3" descr="Rita Water Si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828800"/>
            <a:ext cx="4616196" cy="2971800"/>
          </a:xfrm>
        </p:spPr>
      </p:pic>
      <p:sp>
        <p:nvSpPr>
          <p:cNvPr id="8" name="TextBox 7"/>
          <p:cNvSpPr txBox="1"/>
          <p:nvPr/>
        </p:nvSpPr>
        <p:spPr>
          <a:xfrm>
            <a:off x="4343400" y="5105400"/>
            <a:ext cx="2981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Average: 7443</a:t>
            </a:r>
            <a:r>
              <a:rPr lang="en-US" dirty="0" smtClean="0"/>
              <a:t> </a:t>
            </a:r>
            <a:r>
              <a:rPr lang="en-US" dirty="0" err="1" smtClean="0"/>
              <a:t>cfu</a:t>
            </a:r>
            <a:r>
              <a:rPr lang="en-US" dirty="0" smtClean="0"/>
              <a:t>/100ml</a:t>
            </a:r>
          </a:p>
          <a:p>
            <a:r>
              <a:rPr lang="en-US" dirty="0" smtClean="0"/>
              <a:t>Maximum: 76000 </a:t>
            </a:r>
            <a:r>
              <a:rPr lang="en-US" dirty="0" err="1" smtClean="0"/>
              <a:t>cfu</a:t>
            </a:r>
            <a:r>
              <a:rPr lang="en-US" dirty="0" smtClean="0"/>
              <a:t>/100ml</a:t>
            </a:r>
            <a:endParaRPr lang="en-US" dirty="0"/>
          </a:p>
        </p:txBody>
      </p:sp>
      <p:pic>
        <p:nvPicPr>
          <p:cNvPr id="9" name="Picture 8" descr="EPA water coliform @ Northshore by date (Rit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343400"/>
            <a:ext cx="3886200" cy="2260819"/>
          </a:xfrm>
          <a:prstGeom prst="rect">
            <a:avLst/>
          </a:prstGeom>
        </p:spPr>
      </p:pic>
      <p:pic>
        <p:nvPicPr>
          <p:cNvPr id="10" name="Picture 9" descr="EPA water coliform @ Northshore (Rita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3886200" cy="22608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Significantly elevated fecal </a:t>
            </a:r>
            <a:r>
              <a:rPr lang="en-US" dirty="0" err="1" smtClean="0"/>
              <a:t>coliform</a:t>
            </a:r>
            <a:r>
              <a:rPr lang="en-US" dirty="0" smtClean="0"/>
              <a:t> levels in sediment and water </a:t>
            </a:r>
            <a:r>
              <a:rPr lang="en-US" dirty="0" smtClean="0">
                <a:solidFill>
                  <a:srgbClr val="C00000"/>
                </a:solidFill>
              </a:rPr>
              <a:t>near populated </a:t>
            </a:r>
            <a:r>
              <a:rPr lang="en-US" dirty="0" smtClean="0">
                <a:solidFill>
                  <a:srgbClr val="C00000"/>
                </a:solidFill>
              </a:rPr>
              <a:t>areas</a:t>
            </a:r>
          </a:p>
          <a:p>
            <a:r>
              <a:rPr lang="en-US" dirty="0" smtClean="0"/>
              <a:t>Extremely high fecal </a:t>
            </a:r>
            <a:r>
              <a:rPr lang="en-US" dirty="0" err="1" smtClean="0"/>
              <a:t>coliform</a:t>
            </a:r>
            <a:r>
              <a:rPr lang="en-US" dirty="0" smtClean="0"/>
              <a:t> levels in areas that </a:t>
            </a:r>
            <a:r>
              <a:rPr lang="en-US" dirty="0" smtClean="0">
                <a:solidFill>
                  <a:srgbClr val="0070C0"/>
                </a:solidFill>
              </a:rPr>
              <a:t>drain into lake Pontchartrain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Before flooding:</a:t>
            </a:r>
          </a:p>
          <a:p>
            <a:pPr lvl="1"/>
            <a:r>
              <a:rPr lang="en-US" dirty="0" smtClean="0"/>
              <a:t>Highest observed levels were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8 times EPA recommended </a:t>
            </a:r>
            <a:r>
              <a:rPr lang="en-US" dirty="0" smtClean="0"/>
              <a:t>maximums for body-contact water use (Pontchartrain Beach).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After flooding: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Average water samples </a:t>
            </a:r>
            <a:r>
              <a:rPr lang="en-US" dirty="0" smtClean="0"/>
              <a:t>had were &gt; </a:t>
            </a:r>
            <a:r>
              <a:rPr lang="en-US" dirty="0" smtClean="0">
                <a:solidFill>
                  <a:srgbClr val="FF0000"/>
                </a:solidFill>
              </a:rPr>
              <a:t>37 times EPA recommended</a:t>
            </a:r>
            <a:r>
              <a:rPr lang="en-US" dirty="0" smtClean="0"/>
              <a:t> maximums (body contact)</a:t>
            </a:r>
          </a:p>
          <a:p>
            <a:pPr lvl="1"/>
            <a:r>
              <a:rPr lang="en-US" dirty="0" smtClean="0">
                <a:solidFill>
                  <a:srgbClr val="FC6204"/>
                </a:solidFill>
              </a:rPr>
              <a:t>Average sediment samples </a:t>
            </a:r>
            <a:r>
              <a:rPr lang="en-US" dirty="0" smtClean="0"/>
              <a:t> after Katrina were &gt; </a:t>
            </a:r>
            <a:r>
              <a:rPr lang="en-US" dirty="0" smtClean="0">
                <a:solidFill>
                  <a:srgbClr val="FC6204"/>
                </a:solidFill>
              </a:rPr>
              <a:t>86 times EPA recommended </a:t>
            </a:r>
            <a:r>
              <a:rPr lang="en-US" dirty="0" smtClean="0"/>
              <a:t>maximums (</a:t>
            </a:r>
            <a:r>
              <a:rPr lang="en-US" dirty="0" err="1" smtClean="0"/>
              <a:t>biosolids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salinity measurements</a:t>
            </a:r>
          </a:p>
          <a:p>
            <a:r>
              <a:rPr lang="en-US" dirty="0" smtClean="0"/>
              <a:t>Include dissolved oxygen levels</a:t>
            </a:r>
          </a:p>
          <a:p>
            <a:r>
              <a:rPr lang="en-US" dirty="0" smtClean="0"/>
              <a:t>Analyze </a:t>
            </a:r>
            <a:r>
              <a:rPr lang="en-US" dirty="0" smtClean="0"/>
              <a:t>these parameters </a:t>
            </a:r>
            <a:r>
              <a:rPr lang="en-US" dirty="0" smtClean="0"/>
              <a:t>to find correlation between </a:t>
            </a:r>
            <a:r>
              <a:rPr lang="en-US" dirty="0" smtClean="0"/>
              <a:t>data and storm surge/flooding.</a:t>
            </a:r>
            <a:endParaRPr lang="en-US" dirty="0" smtClean="0"/>
          </a:p>
          <a:p>
            <a:r>
              <a:rPr lang="en-US" dirty="0" smtClean="0"/>
              <a:t>Estimate total volume increase in lake from storm surge.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Katrina (category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of Landfall: August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Point of Landfall: Buras, LA</a:t>
            </a:r>
          </a:p>
          <a:p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1200 deaths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10-20 feet over </a:t>
            </a:r>
            <a:r>
              <a:rPr lang="en-US" dirty="0" smtClean="0"/>
              <a:t>normal tide levels</a:t>
            </a:r>
            <a:endParaRPr lang="en-US" dirty="0"/>
          </a:p>
        </p:txBody>
      </p:sp>
      <p:pic>
        <p:nvPicPr>
          <p:cNvPr id="4" name="Picture 3" descr="Kat_superd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038600"/>
            <a:ext cx="2438400" cy="2438400"/>
          </a:xfrm>
          <a:prstGeom prst="rect">
            <a:avLst/>
          </a:prstGeom>
        </p:spPr>
      </p:pic>
      <p:pic>
        <p:nvPicPr>
          <p:cNvPr id="5" name="Picture 4" descr="Kat_17th_Bre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191000"/>
            <a:ext cx="3048000" cy="2286000"/>
          </a:xfrm>
          <a:prstGeom prst="rect">
            <a:avLst/>
          </a:prstGeom>
        </p:spPr>
      </p:pic>
      <p:pic>
        <p:nvPicPr>
          <p:cNvPr id="6" name="Picture 5" descr="Kat_Biloxi_bef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133600"/>
            <a:ext cx="2775098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Works Cited</a:t>
            </a:r>
          </a:p>
          <a:p>
            <a:r>
              <a:rPr lang="en-US" dirty="0" err="1" smtClean="0"/>
              <a:t>Brandys</a:t>
            </a:r>
            <a:r>
              <a:rPr lang="en-US" dirty="0" smtClean="0"/>
              <a:t>, Dr. Bob. </a:t>
            </a:r>
            <a:r>
              <a:rPr lang="en-US" u="sng" dirty="0" smtClean="0"/>
              <a:t>H. Quantifying Bacteria Levels in Water Categories 1-3.</a:t>
            </a:r>
            <a:r>
              <a:rPr lang="en-US" dirty="0" smtClean="0"/>
              <a:t> Hinsdale, Illinois: Occupational and Environmental Health Consulting Services Inc., 2007.</a:t>
            </a:r>
          </a:p>
          <a:p>
            <a:r>
              <a:rPr lang="en-US" dirty="0" err="1" smtClean="0"/>
              <a:t>Campanella</a:t>
            </a:r>
            <a:r>
              <a:rPr lang="en-US" dirty="0" smtClean="0"/>
              <a:t>, Catherine. "New Orleans History~~Lake Pontchartrain." 15 January 2000. 29 September 2010 &lt;http://www.stphilipneri.org/teacher/pontchartrain/section.php?id=79&gt;.</a:t>
            </a:r>
          </a:p>
          <a:p>
            <a:r>
              <a:rPr lang="en-US" dirty="0" err="1" smtClean="0"/>
              <a:t>Cobos-Roa</a:t>
            </a:r>
            <a:r>
              <a:rPr lang="en-US" dirty="0" smtClean="0"/>
              <a:t>, Robert Bea and Diego. "Failure of the I-Wall Flood Protection Structures at the New Orleans Lower 9th Ward During Hurricane Katrina." </a:t>
            </a:r>
            <a:r>
              <a:rPr lang="en-US" u="sng" dirty="0" smtClean="0"/>
              <a:t>Electronic Journal of Geotechnical Engineering, Vol. 13</a:t>
            </a:r>
            <a:r>
              <a:rPr lang="en-US" dirty="0" smtClean="0"/>
              <a:t> (2008): 1-43.</a:t>
            </a:r>
          </a:p>
          <a:p>
            <a:r>
              <a:rPr lang="en-US" dirty="0" err="1" smtClean="0"/>
              <a:t>Furey</a:t>
            </a:r>
            <a:r>
              <a:rPr lang="en-US" dirty="0" smtClean="0"/>
              <a:t>, John S. "Post-Katrina Fecal Contamination in Violet Marsh near New Orleans." </a:t>
            </a:r>
            <a:r>
              <a:rPr lang="en-US" u="sng" dirty="0" smtClean="0"/>
              <a:t>International Journal of Environmental Research and Public Health, 4(2)</a:t>
            </a:r>
            <a:r>
              <a:rPr lang="en-US" dirty="0" smtClean="0"/>
              <a:t> (2007): 84-92.</a:t>
            </a:r>
          </a:p>
          <a:p>
            <a:r>
              <a:rPr lang="en-US" dirty="0" smtClean="0"/>
              <a:t>"How could </a:t>
            </a:r>
            <a:r>
              <a:rPr lang="en-US" dirty="0" err="1" smtClean="0"/>
              <a:t>coliform</a:t>
            </a:r>
            <a:r>
              <a:rPr lang="en-US" dirty="0" smtClean="0"/>
              <a:t> bacteria affect water quality?" 2010. </a:t>
            </a:r>
            <a:r>
              <a:rPr lang="en-US" u="sng" dirty="0" smtClean="0"/>
              <a:t>APEC presents: Free Drinking Water.com.</a:t>
            </a:r>
            <a:r>
              <a:rPr lang="en-US" dirty="0" smtClean="0"/>
              <a:t> 15 November 2010 &lt;http://www.freedrinkingwater.com/water_quality/quality1/1-how-coliform-bacteria-affect-water-quality.htm&gt;.</a:t>
            </a:r>
          </a:p>
          <a:p>
            <a:r>
              <a:rPr lang="en-US" dirty="0" smtClean="0"/>
              <a:t>Jeff Schmaltz, MODIS Rapid Response Team at NASA GSFC. </a:t>
            </a:r>
            <a:r>
              <a:rPr lang="en-US" u="sng" dirty="0" smtClean="0"/>
              <a:t>Visible Earth: A catalog of NASA images and animations of our home planet.</a:t>
            </a:r>
            <a:r>
              <a:rPr lang="en-US" dirty="0" smtClean="0"/>
              <a:t> 24 August 2005. 15 November 2010 &lt;http://visibleearth.nasa.gov/view_rec.php?id=17314&gt;.</a:t>
            </a:r>
          </a:p>
          <a:p>
            <a:r>
              <a:rPr lang="en-US" u="sng" dirty="0" smtClean="0"/>
              <a:t>Light Rail Now! News Log.</a:t>
            </a:r>
            <a:r>
              <a:rPr lang="en-US" dirty="0" smtClean="0"/>
              <a:t> 21 September 2005. 15th November 2010 &lt;http://www.lightrailnow.org/news/n_newslog004.htm&gt;.</a:t>
            </a:r>
          </a:p>
          <a:p>
            <a:r>
              <a:rPr lang="en-US" dirty="0" smtClean="0"/>
              <a:t>NASA. "NASA Facilities Weather Hurricane Rita." 27 September 2005. </a:t>
            </a:r>
            <a:r>
              <a:rPr lang="en-US" u="sng" dirty="0" smtClean="0"/>
              <a:t>NASA Official Web Site.</a:t>
            </a:r>
            <a:r>
              <a:rPr lang="en-US" dirty="0" smtClean="0"/>
              <a:t> 15 November 2010 &lt;http://www.nasa.gov/vision/earth/lookingatearth/rita_main.html&gt;.</a:t>
            </a:r>
          </a:p>
          <a:p>
            <a:r>
              <a:rPr lang="en-US" dirty="0" smtClean="0"/>
              <a:t>NOAA. </a:t>
            </a:r>
            <a:r>
              <a:rPr lang="en-US" u="sng" dirty="0" smtClean="0"/>
              <a:t>Hurricane Preparedness: Hurricane History.</a:t>
            </a:r>
            <a:r>
              <a:rPr lang="en-US" dirty="0" smtClean="0"/>
              <a:t> 2010. 15 November 2010 &lt;http://www.nhc.noaa.gov/HAW2/english/history.shtml&gt;.</a:t>
            </a:r>
          </a:p>
          <a:p>
            <a:r>
              <a:rPr lang="en-US" dirty="0" err="1" smtClean="0"/>
              <a:t>Oram</a:t>
            </a:r>
            <a:r>
              <a:rPr lang="en-US" dirty="0" smtClean="0"/>
              <a:t>, Brian. "Fecal </a:t>
            </a:r>
            <a:r>
              <a:rPr lang="en-US" dirty="0" err="1" smtClean="0"/>
              <a:t>Coliform</a:t>
            </a:r>
            <a:r>
              <a:rPr lang="en-US" dirty="0" smtClean="0"/>
              <a:t> Bacteria in Water." </a:t>
            </a:r>
            <a:r>
              <a:rPr lang="en-US" u="sng" dirty="0" smtClean="0"/>
              <a:t>Water Research Center.</a:t>
            </a:r>
            <a:r>
              <a:rPr lang="en-US" dirty="0" smtClean="0"/>
              <a:t> 15 November 2010 &lt;http://www.water-research.net/Watershed/fecalbacteria.htm&gt;.</a:t>
            </a:r>
          </a:p>
          <a:p>
            <a:r>
              <a:rPr lang="en-US" dirty="0" err="1" smtClean="0"/>
              <a:t>Pesce</a:t>
            </a:r>
            <a:r>
              <a:rPr lang="en-US" dirty="0" smtClean="0"/>
              <a:t>, Katie. "Hurricane Katrina: Levee Breaches." 2010. </a:t>
            </a:r>
            <a:r>
              <a:rPr lang="en-US" u="sng" dirty="0" smtClean="0"/>
              <a:t>Mission 2010: New Orleans.</a:t>
            </a:r>
            <a:r>
              <a:rPr lang="en-US" dirty="0" smtClean="0"/>
              <a:t> 9 November 2010 &lt;http://web.mit.edu/12.000/www/m2010/finalwebsite/katrina/damage/damage-leveebreach.html&gt;.</a:t>
            </a:r>
          </a:p>
          <a:p>
            <a:r>
              <a:rPr lang="en-US" dirty="0" err="1" smtClean="0"/>
              <a:t>Punsalan</a:t>
            </a:r>
            <a:r>
              <a:rPr lang="en-US" dirty="0" smtClean="0"/>
              <a:t>, Derek. </a:t>
            </a:r>
            <a:r>
              <a:rPr lang="en-US" u="sng" dirty="0" smtClean="0"/>
              <a:t>{saltwater intrusion} lake </a:t>
            </a:r>
            <a:r>
              <a:rPr lang="en-US" u="sng" dirty="0" err="1" smtClean="0"/>
              <a:t>pontchartrain</a:t>
            </a:r>
            <a:r>
              <a:rPr lang="en-US" u="sng" dirty="0" smtClean="0"/>
              <a:t>.</a:t>
            </a:r>
            <a:r>
              <a:rPr lang="en-US" dirty="0" smtClean="0"/>
              <a:t> 2 February 2010.</a:t>
            </a:r>
          </a:p>
          <a:p>
            <a:r>
              <a:rPr lang="en-US" dirty="0" smtClean="0"/>
              <a:t>Wikipedia. "Mississippi River - Gulf Outlet Canal." 23 September 2010. </a:t>
            </a:r>
            <a:r>
              <a:rPr lang="en-US" u="sng" dirty="0" smtClean="0"/>
              <a:t>Wikipedia.</a:t>
            </a:r>
            <a:r>
              <a:rPr lang="en-US" dirty="0" smtClean="0"/>
              <a:t> 29 September 2010 &lt;http://en.wikipedia.org/wiki/Mississippi_River_%E2%80%93_Gulf_Outlet_Canal&gt;.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Waterways </a:t>
            </a:r>
            <a:endParaRPr lang="en-US" dirty="0"/>
          </a:p>
        </p:txBody>
      </p:sp>
      <p:pic>
        <p:nvPicPr>
          <p:cNvPr id="6" name="Content Placeholder 5" descr="Artificial Waterway Highligh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809" y="1935163"/>
            <a:ext cx="6826382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Surge</a:t>
            </a:r>
            <a:endParaRPr lang="en-US" dirty="0"/>
          </a:p>
        </p:txBody>
      </p:sp>
      <p:pic>
        <p:nvPicPr>
          <p:cNvPr id="10" name="Content Placeholder 9" descr="Storm_surge_f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851" y="1935163"/>
            <a:ext cx="8162298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Levee Breaches</a:t>
            </a:r>
            <a:endParaRPr lang="en-US" dirty="0"/>
          </a:p>
        </p:txBody>
      </p:sp>
      <p:pic>
        <p:nvPicPr>
          <p:cNvPr id="5" name="Content Placeholder 4" descr="Storm_surge_Breachpts+flow_d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368" y="1935163"/>
            <a:ext cx="8217263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Extent of Flooding</a:t>
            </a:r>
            <a:endParaRPr lang="en-US" dirty="0"/>
          </a:p>
        </p:txBody>
      </p:sp>
      <p:pic>
        <p:nvPicPr>
          <p:cNvPr id="6" name="Content Placeholder 5" descr="NO_Flooding_Ext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27" y="1935163"/>
            <a:ext cx="8158146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Rita (category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of Landfall: September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Point of Landfall: Sabine Pass/Johnson’s Bayou</a:t>
            </a:r>
          </a:p>
          <a:p>
            <a:r>
              <a:rPr lang="en-US" dirty="0" smtClean="0">
                <a:solidFill>
                  <a:srgbClr val="FC6204"/>
                </a:solidFill>
              </a:rPr>
              <a:t>90 tornadoes</a:t>
            </a:r>
          </a:p>
          <a:p>
            <a:r>
              <a:rPr lang="en-US" dirty="0" smtClean="0"/>
              <a:t>Up to </a:t>
            </a:r>
            <a:r>
              <a:rPr lang="en-US" dirty="0" smtClean="0">
                <a:solidFill>
                  <a:srgbClr val="FF0000"/>
                </a:solidFill>
              </a:rPr>
              <a:t>10-15 inches of rain</a:t>
            </a:r>
          </a:p>
          <a:p>
            <a:endParaRPr lang="en-US" dirty="0"/>
          </a:p>
        </p:txBody>
      </p:sp>
      <p:pic>
        <p:nvPicPr>
          <p:cNvPr id="5" name="Picture 4" descr="cameron_IKO_2005268_sml_r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886200"/>
            <a:ext cx="2819400" cy="2819400"/>
          </a:xfrm>
          <a:prstGeom prst="rect">
            <a:avLst/>
          </a:prstGeom>
        </p:spPr>
      </p:pic>
      <p:pic>
        <p:nvPicPr>
          <p:cNvPr id="6" name="Picture 5" descr="Rita Lan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048000"/>
            <a:ext cx="2743200" cy="35204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Sediment/Water Monitoring and Sampling Locations</a:t>
            </a:r>
            <a:endParaRPr lang="en-US" dirty="0"/>
          </a:p>
        </p:txBody>
      </p:sp>
      <p:pic>
        <p:nvPicPr>
          <p:cNvPr id="4" name="Content Placeholder 3" descr="All Coliform Sites + Rigolets-PBeach lab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7249" y="1935163"/>
            <a:ext cx="6729502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 Flow at New Orleans-Lake Pontchartrain Interface</a:t>
            </a:r>
            <a:endParaRPr lang="en-US" dirty="0"/>
          </a:p>
        </p:txBody>
      </p:sp>
      <p:pic>
        <p:nvPicPr>
          <p:cNvPr id="12" name="Picture 11" descr="Hydro_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7315200" cy="4702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732</Words>
  <Application>Microsoft Office PowerPoint</Application>
  <PresentationFormat>On-screen Show (4:3)</PresentationFormat>
  <Paragraphs>88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Impact of Hurricanes Katrina and Rita on the Water Quality in Lake Pontchartrain and New Orleans</vt:lpstr>
      <vt:lpstr>Hurricane Katrina (category 3)</vt:lpstr>
      <vt:lpstr>Important Waterways </vt:lpstr>
      <vt:lpstr>Storm Surge</vt:lpstr>
      <vt:lpstr>Levee Breaches</vt:lpstr>
      <vt:lpstr>Extent of Flooding</vt:lpstr>
      <vt:lpstr>Hurricane Rita (category 3)</vt:lpstr>
      <vt:lpstr>Sediment/Water Monitoring and Sampling Locations</vt:lpstr>
      <vt:lpstr>Stream Flow at New Orleans-Lake Pontchartrain Interface</vt:lpstr>
      <vt:lpstr>Observations from Rigolets Site (2004-2010)</vt:lpstr>
      <vt:lpstr>Water Quality at Rigolets (2004-2010)</vt:lpstr>
      <vt:lpstr>Coliform Bacteria</vt:lpstr>
      <vt:lpstr>Fecal Coliform Bacteria Contamination</vt:lpstr>
      <vt:lpstr>History of Coliform Contamination at Pontchartrain Beach</vt:lpstr>
      <vt:lpstr>Region 6 Katrina Emergency Monitoring Data</vt:lpstr>
      <vt:lpstr>Results of Post-Rita Sediment Sampling</vt:lpstr>
      <vt:lpstr>Results of Post-Rita Sampling Water Sampling</vt:lpstr>
      <vt:lpstr>Conclusions</vt:lpstr>
      <vt:lpstr>Further work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StudentLap2</dc:creator>
  <cp:lastModifiedBy>StudentLap2</cp:lastModifiedBy>
  <cp:revision>72</cp:revision>
  <dcterms:created xsi:type="dcterms:W3CDTF">2006-08-16T00:00:00Z</dcterms:created>
  <dcterms:modified xsi:type="dcterms:W3CDTF">2010-11-16T16:03:30Z</dcterms:modified>
</cp:coreProperties>
</file>