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17"/>
  </p:notesMasterIdLst>
  <p:sldIdLst>
    <p:sldId id="256" r:id="rId2"/>
    <p:sldId id="258" r:id="rId3"/>
    <p:sldId id="270" r:id="rId4"/>
    <p:sldId id="259" r:id="rId5"/>
    <p:sldId id="260" r:id="rId6"/>
    <p:sldId id="271" r:id="rId7"/>
    <p:sldId id="257" r:id="rId8"/>
    <p:sldId id="272" r:id="rId9"/>
    <p:sldId id="273" r:id="rId10"/>
    <p:sldId id="267" r:id="rId11"/>
    <p:sldId id="274" r:id="rId12"/>
    <p:sldId id="265" r:id="rId13"/>
    <p:sldId id="261" r:id="rId14"/>
    <p:sldId id="263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" pitchFamily="84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0960" autoAdjust="0"/>
  </p:normalViewPr>
  <p:slideViewPr>
    <p:cSldViewPr>
      <p:cViewPr varScale="1">
        <p:scale>
          <a:sx n="67" d="100"/>
          <a:sy n="67" d="100"/>
        </p:scale>
        <p:origin x="-7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26F3C2-039A-4169-9124-27259ABC26F3}" type="datetimeFigureOut">
              <a:rPr lang="en-US"/>
              <a:pPr/>
              <a:t>11/16/2010</a:t>
            </a:fld>
            <a:endParaRPr lang="en-US"/>
          </a:p>
        </p:txBody>
      </p:sp>
      <p:sp>
        <p:nvSpPr>
          <p:cNvPr id="174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058B68-F98B-47AB-8953-B1B2D9302D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483-34F1-4631-BE28-CFE834A692C4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087B-B0F4-4512-B130-15CF85C5F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B509-DC03-4AD0-B96A-9EDD6A8E680F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8F59-B4B0-4B27-93F6-12C244AC1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64BF-2E15-4FCA-A56E-8C0CF78CE75A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D3FE-07BD-4AB8-8C53-519AC7BF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C4307-5E7E-460D-A426-7EEC5167B841}" type="datetimeFigureOut">
              <a:rPr lang="en-US"/>
              <a:pPr/>
              <a:t>11/16/2010</a:t>
            </a:fld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8E806-71DC-4004-8D2D-7385D109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8A960-8406-4AFF-9E7A-F288416522CB}" type="datetimeFigureOut">
              <a:rPr lang="en-US"/>
              <a:pPr/>
              <a:t>11/16/2010</a:t>
            </a:fld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6E166-408D-476D-A9F7-5BEBF3176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509F9-7ACA-4F0D-A592-7A74FEB2F33F}" type="datetimeFigureOut">
              <a:rPr lang="en-US"/>
              <a:pPr/>
              <a:t>11/16/2010</a:t>
            </a:fld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3A9E9-EA91-4A76-B3E6-278C20BD2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0C42-FCA1-40D9-9468-F60373167643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E215-F18D-49D5-8DAB-752A88C2C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F84A-2CF6-4A9D-A754-74E733F8598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0542-AACC-42EE-8191-29A9B056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F28E-3E6F-4E56-B8B7-B3ACEDB1F021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25FB-8531-4BC4-AE3F-312283B8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DCC-BACB-434A-83F4-5456B8672CC2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A120-5902-49C1-BCE7-F13CAF6FC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3B0-D8AF-46E5-B693-FFC7050AD15B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CB1-F45C-47D2-9961-EDE04D41C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B0E-3DB4-44F6-80D4-0BD371E541CA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DFF-BE4C-4E06-9D65-9AEB7BBD1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529E-D7F8-432A-8843-083ED5DF93B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522-30CB-46D4-A6E6-6F8471109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8741-C788-4844-A0BA-2EDE2050862B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ED9C1F-C276-4EC4-9DD3-C1BC898F09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E703E-7F6F-4B7B-861E-F764FDB9BA46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54EC90-6504-49CF-AC54-D74210B498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2133600"/>
            <a:ext cx="5029200" cy="213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cap="none" dirty="0" smtClean="0">
                <a:solidFill>
                  <a:schemeClr val="tx1"/>
                </a:solidFill>
                <a:latin typeface="Georgia" pitchFamily="84" charset="0"/>
              </a:rPr>
              <a:t>An Overview of Water Management and Planning in Nevada</a:t>
            </a:r>
            <a:endParaRPr lang="en-US" sz="4800" cap="non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876800"/>
            <a:ext cx="3810000" cy="914400"/>
          </a:xfrm>
        </p:spPr>
        <p:txBody>
          <a:bodyPr/>
          <a:lstStyle/>
          <a:p>
            <a:pPr marL="0" indent="0" algn="ctr" eaLnBrk="1" hangingPunct="1">
              <a:buFont typeface="Monotype Sorts" pitchFamily="84" charset="2"/>
              <a:buNone/>
            </a:pPr>
            <a:r>
              <a:rPr lang="en-US" sz="2400" dirty="0" smtClean="0">
                <a:solidFill>
                  <a:srgbClr val="177FE0"/>
                </a:solidFill>
                <a:latin typeface="Georgia" pitchFamily="84" charset="0"/>
              </a:rPr>
              <a:t>Maria E. </a:t>
            </a:r>
            <a:r>
              <a:rPr lang="en-US" sz="2400" dirty="0" err="1" smtClean="0">
                <a:solidFill>
                  <a:srgbClr val="177FE0"/>
                </a:solidFill>
                <a:latin typeface="Georgia" pitchFamily="84" charset="0"/>
              </a:rPr>
              <a:t>Jauregui</a:t>
            </a:r>
            <a:endParaRPr lang="en-US" sz="2400" dirty="0" smtClean="0">
              <a:solidFill>
                <a:srgbClr val="177FE0"/>
              </a:solidFill>
              <a:latin typeface="Georgia" pitchFamily="84" charset="0"/>
            </a:endParaRPr>
          </a:p>
          <a:p>
            <a:pPr marL="0" indent="0" algn="ctr" eaLnBrk="1" hangingPunct="1">
              <a:buFont typeface="Monotype Sorts" pitchFamily="84" charset="2"/>
              <a:buNone/>
            </a:pPr>
            <a:r>
              <a:rPr lang="en-US" sz="2400" dirty="0" smtClean="0">
                <a:solidFill>
                  <a:srgbClr val="177FE0"/>
                </a:solidFill>
                <a:latin typeface="Georgia" pitchFamily="84" charset="0"/>
              </a:rPr>
              <a:t>November 16, 2010</a:t>
            </a:r>
            <a:endParaRPr lang="en-US" dirty="0" smtClean="0">
              <a:solidFill>
                <a:srgbClr val="177FE0"/>
              </a:solidFill>
            </a:endParaRPr>
          </a:p>
        </p:txBody>
      </p:sp>
      <p:pic>
        <p:nvPicPr>
          <p:cNvPr id="7" name="Picture 6" descr="re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9391" y="1600200"/>
            <a:ext cx="3844609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Georgia" pitchFamily="84" charset="0"/>
              </a:rPr>
              <a:t>Pipe Dreams</a:t>
            </a: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84" charset="0"/>
              </a:rPr>
              <a:t>Spring Valley &amp; Snake Valley claims could deliver up to 90,000 </a:t>
            </a:r>
            <a:r>
              <a:rPr lang="en-US" sz="2000" dirty="0" err="1" smtClean="0">
                <a:latin typeface="Georgia" pitchFamily="84" charset="0"/>
              </a:rPr>
              <a:t>af</a:t>
            </a:r>
            <a:r>
              <a:rPr lang="en-US" sz="2000" dirty="0" smtClean="0">
                <a:latin typeface="Georgia" pitchFamily="84" charset="0"/>
              </a:rPr>
              <a:t>/year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84" charset="0"/>
              </a:rPr>
              <a:t>Opponents </a:t>
            </a:r>
            <a:r>
              <a:rPr lang="en-US" sz="2000" dirty="0" smtClean="0">
                <a:latin typeface="Georgia" pitchFamily="84" charset="0"/>
              </a:rPr>
              <a:t>include residents, </a:t>
            </a:r>
            <a:r>
              <a:rPr lang="en-US" sz="2000" dirty="0" smtClean="0">
                <a:latin typeface="Georgia" pitchFamily="84" charset="0"/>
              </a:rPr>
              <a:t>Great Basin Water Network, Sierra Club, The Church of Latter Day Saints, The State of Utah, U.S. Parks and Wildlife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latin typeface="Georgia" pitchFamily="84" charset="0"/>
              </a:rPr>
              <a:t>Hydrological studies show conflicting projections of </a:t>
            </a:r>
            <a:r>
              <a:rPr lang="en-US" sz="2000" dirty="0" smtClean="0">
                <a:latin typeface="Georgia" pitchFamily="84" charset="0"/>
              </a:rPr>
              <a:t>availability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84" charset="0"/>
              </a:rPr>
              <a:t>Reservoirs, “banked”  water only augment supply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Monotype Sorts" pitchFamily="84" charset="2"/>
              <a:buNone/>
            </a:pPr>
            <a:endParaRPr lang="en-US" sz="2400" dirty="0" smtClean="0"/>
          </a:p>
        </p:txBody>
      </p:sp>
      <p:pic>
        <p:nvPicPr>
          <p:cNvPr id="48133" name="Picture 5" descr="Owens_River_from_tableland-750p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810000" cy="2509838"/>
          </a:xfrm>
        </p:spPr>
      </p:pic>
      <p:pic>
        <p:nvPicPr>
          <p:cNvPr id="15365" name="Picture 13" descr="3550_whee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1060450" y="6207125"/>
            <a:ext cx="306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Sources: Forestry Images,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National problem?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r>
              <a:rPr lang="en-US" dirty="0" smtClean="0"/>
              <a:t>Lake Mead at lowest levels since 1937</a:t>
            </a:r>
          </a:p>
          <a:p>
            <a:r>
              <a:rPr lang="en-US" dirty="0" smtClean="0"/>
              <a:t>Shortages not limited to arid West</a:t>
            </a:r>
          </a:p>
          <a:p>
            <a:r>
              <a:rPr lang="en-US" dirty="0" smtClean="0"/>
              <a:t>Top 10 Cities Impacted: Los Angeles, Houston, Fort Worth, Orlando, Atlanta, SF Bay Area</a:t>
            </a:r>
          </a:p>
        </p:txBody>
      </p:sp>
      <p:pic>
        <p:nvPicPr>
          <p:cNvPr id="5" name="Content Placeholder 4" descr="scaled.0629_met_water05_t3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828800"/>
            <a:ext cx="3508082" cy="456672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48038" y="692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248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177FE0"/>
                </a:solidFill>
                <a:latin typeface="Georgia" pitchFamily="84" charset="0"/>
              </a:rPr>
              <a:t>Water Quality</a:t>
            </a:r>
            <a:endParaRPr lang="en-US" sz="4000" dirty="0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467600" cy="3886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Georgia" pitchFamily="84" charset="0"/>
              </a:rPr>
              <a:t>SNWA, TMWA </a:t>
            </a:r>
            <a:r>
              <a:rPr lang="en-US" sz="2800" dirty="0" smtClean="0">
                <a:latin typeface="Georgia" pitchFamily="84" charset="0"/>
              </a:rPr>
              <a:t>annual report </a:t>
            </a:r>
            <a:r>
              <a:rPr lang="en-US" sz="2800" dirty="0" smtClean="0">
                <a:latin typeface="Georgia" pitchFamily="84" charset="0"/>
              </a:rPr>
              <a:t>indicate </a:t>
            </a:r>
            <a:r>
              <a:rPr lang="en-US" sz="2800" dirty="0" smtClean="0">
                <a:latin typeface="Georgia" pitchFamily="84" charset="0"/>
              </a:rPr>
              <a:t>water meets or exceeds federal guidelines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84" charset="0"/>
              </a:rPr>
              <a:t>Chlorination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84" charset="0"/>
              </a:rPr>
              <a:t>Contaminants include: Arsenic, cryptosporidium, fluoride, </a:t>
            </a:r>
            <a:r>
              <a:rPr lang="en-US" sz="2800" dirty="0" err="1" smtClean="0">
                <a:latin typeface="Georgia" pitchFamily="84" charset="0"/>
              </a:rPr>
              <a:t>giardia</a:t>
            </a:r>
            <a:r>
              <a:rPr lang="en-US" sz="2800" dirty="0" smtClean="0">
                <a:latin typeface="Georgia" pitchFamily="84" charset="0"/>
              </a:rPr>
              <a:t>, pharmaceuticals, radon, sulfate, and </a:t>
            </a:r>
            <a:r>
              <a:rPr lang="en-US" sz="2800" dirty="0" err="1" smtClean="0">
                <a:latin typeface="Georgia" pitchFamily="84" charset="0"/>
              </a:rPr>
              <a:t>perchlorate</a:t>
            </a:r>
            <a:r>
              <a:rPr lang="en-US" sz="2800" dirty="0" smtClean="0">
                <a:latin typeface="Georgia" pitchFamily="84" charset="0"/>
              </a:rPr>
              <a:t> (rocket fuel!)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84" charset="0"/>
              </a:rPr>
              <a:t>Urban runoff, </a:t>
            </a:r>
            <a:r>
              <a:rPr lang="en-US" sz="2800" dirty="0" err="1" smtClean="0">
                <a:latin typeface="Georgia" pitchFamily="84" charset="0"/>
              </a:rPr>
              <a:t>ag</a:t>
            </a:r>
            <a:r>
              <a:rPr lang="en-US" sz="2800" dirty="0" smtClean="0">
                <a:latin typeface="Georgia" pitchFamily="84" charset="0"/>
              </a:rPr>
              <a:t> contaminants, suspended solids from returned flows</a:t>
            </a:r>
            <a:endParaRPr lang="en-US" sz="2800" dirty="0" smtClean="0">
              <a:latin typeface="Georgia" pitchFamily="8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066800" y="6096000"/>
            <a:ext cx="372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Source: Las Vegas Valley Water District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Georgia" pitchFamily="84" charset="0"/>
                <a:ea typeface="ＭＳ Ｐゴシック" pitchFamily="84" charset="-128"/>
              </a:rPr>
              <a:t>Nevada Test Site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eorgia" pitchFamily="84" charset="0"/>
              </a:rPr>
              <a:t>From 1951-1962 approximately 100 above ground tests conducted</a:t>
            </a:r>
          </a:p>
          <a:p>
            <a:pPr eaLnBrk="1" hangingPunct="1"/>
            <a:r>
              <a:rPr lang="en-US" sz="2400" smtClean="0">
                <a:latin typeface="Georgia" pitchFamily="84" charset="0"/>
              </a:rPr>
              <a:t> From 1962-1992 over 800 subsurface tests conducted, several in aquifers or within 1000 feet of water table</a:t>
            </a: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24586" name="Picture 10" descr="28-firstabo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600200"/>
            <a:ext cx="38100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smtClean="0">
                <a:solidFill>
                  <a:srgbClr val="177FE0"/>
                </a:solidFill>
                <a:latin typeface="Georgia" pitchFamily="84" charset="0"/>
                <a:ea typeface="ＭＳ Ｐゴシック" pitchFamily="84" charset="-128"/>
              </a:rPr>
              <a:t>Nuclear Fallout</a:t>
            </a:r>
            <a:endParaRPr lang="en-US" sz="4800" smtClean="0">
              <a:solidFill>
                <a:schemeClr val="tx1"/>
              </a:solidFill>
              <a:latin typeface="Georgia" pitchFamily="84" charset="0"/>
              <a:ea typeface="ＭＳ Ｐゴシック" pitchFamily="84" charset="-128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49580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Georgia" pitchFamily="84" charset="0"/>
              </a:rPr>
              <a:t>Dept. of Energy “monitors” migration of radioactive particles with wells</a:t>
            </a:r>
          </a:p>
          <a:p>
            <a:pPr eaLnBrk="1" hangingPunct="1"/>
            <a:r>
              <a:rPr lang="en-US" sz="1800" smtClean="0">
                <a:latin typeface="Georgia" pitchFamily="84" charset="0"/>
              </a:rPr>
              <a:t> NTS not considered a “top priority” despite potential magnitude of contamination</a:t>
            </a:r>
          </a:p>
          <a:p>
            <a:pPr eaLnBrk="1" hangingPunct="1"/>
            <a:r>
              <a:rPr lang="en-US" sz="1800" smtClean="0">
                <a:latin typeface="Georgia" pitchFamily="84" charset="0"/>
              </a:rPr>
              <a:t>1992, 2000 Radiation Exposure Compensation Act (RECA): Provides pre-determined lump sum to uranium miners/ mill workers/ transporters, “onsite participants,” “downwinders” </a:t>
            </a:r>
          </a:p>
          <a:p>
            <a:pPr eaLnBrk="1" hangingPunct="1"/>
            <a:r>
              <a:rPr lang="en-US" sz="1800" smtClean="0">
                <a:latin typeface="Georgia" pitchFamily="84" charset="0"/>
              </a:rPr>
              <a:t>Clark, Nye, Lincoln, White Pine Counties included in affected area </a:t>
            </a:r>
            <a:endParaRPr lang="en-US" sz="1800" smtClean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267199" y="1371600"/>
          <a:ext cx="4726129" cy="4038600"/>
        </p:xfrm>
        <a:graphic>
          <a:graphicData uri="http://schemas.openxmlformats.org/presentationml/2006/ole">
            <p:oleObj spid="_x0000_s1026" name="Document" r:id="rId4" imgW="5678424" imgH="420928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77FE0"/>
                </a:solidFill>
                <a:latin typeface="Georgia" pitchFamily="84" charset="0"/>
              </a:rPr>
              <a:t>Conclusions</a:t>
            </a:r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84" charset="0"/>
              </a:rPr>
              <a:t>Unforeseen growth and lack of deep hydrologic knowledge have greatly contributed to current crisis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84" charset="0"/>
              </a:rPr>
              <a:t>Water managers across the state and region are obligated to pursue various courses of action to secure water for their customers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84" charset="0"/>
              </a:rPr>
              <a:t>Thorough environmental studies should be conducted to assess water quality and threats posed by projects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84" charset="0"/>
              </a:rPr>
              <a:t>Rural/Urban interests must be balanced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84" charset="0"/>
              </a:rPr>
              <a:t>Conservation, cooperation with local and state government to control growth must be firmly implemented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dirty="0" smtClean="0">
                <a:solidFill>
                  <a:srgbClr val="177FE0"/>
                </a:solidFill>
                <a:latin typeface="Georgia" pitchFamily="84" charset="0"/>
              </a:rPr>
              <a:t>Overview</a:t>
            </a:r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5410200" cy="1524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Georgia" pitchFamily="84" charset="0"/>
              </a:rPr>
              <a:t> </a:t>
            </a:r>
            <a:r>
              <a:rPr lang="en-US" sz="2800" dirty="0" smtClean="0">
                <a:latin typeface="Georgia" pitchFamily="84" charset="0"/>
              </a:rPr>
              <a:t>History 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84" charset="0"/>
              </a:rPr>
              <a:t>Population Characteristics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84" charset="0"/>
              </a:rPr>
              <a:t>Environmental Considerations </a:t>
            </a:r>
          </a:p>
          <a:p>
            <a:pPr eaLnBrk="1" hangingPunct="1">
              <a:defRPr/>
            </a:pPr>
            <a:endParaRPr lang="en-US" dirty="0" smtClean="0">
              <a:latin typeface="Georgia" pitchFamily="84" charset="0"/>
            </a:endParaRPr>
          </a:p>
        </p:txBody>
      </p:sp>
      <p:pic>
        <p:nvPicPr>
          <p:cNvPr id="4" name="Picture 3" descr="19-welcome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2914650" cy="3689947"/>
          </a:xfrm>
          <a:prstGeom prst="rect">
            <a:avLst/>
          </a:prstGeom>
        </p:spPr>
      </p:pic>
      <p:pic>
        <p:nvPicPr>
          <p:cNvPr id="5" name="Picture 4" descr="Reno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143000" y="3200400"/>
            <a:ext cx="42418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77FE0"/>
                </a:solidFill>
                <a:latin typeface="Georgia" pitchFamily="84" charset="0"/>
              </a:rPr>
              <a:t>Early History</a:t>
            </a:r>
            <a:endParaRPr lang="en-US" dirty="0" smtClean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84" charset="0"/>
              </a:rPr>
              <a:t>Las </a:t>
            </a:r>
            <a:r>
              <a:rPr lang="en-US" sz="2800" dirty="0" smtClean="0">
                <a:latin typeface="Georgia" pitchFamily="84" charset="0"/>
              </a:rPr>
              <a:t>Vegas first visited by Spanish in 1830s</a:t>
            </a:r>
          </a:p>
          <a:p>
            <a:r>
              <a:rPr lang="en-US" sz="2800" dirty="0" smtClean="0">
                <a:latin typeface="Georgia" pitchFamily="84" charset="0"/>
              </a:rPr>
              <a:t>Deposits of silver, gold attract </a:t>
            </a:r>
            <a:r>
              <a:rPr lang="en-US" sz="2800" dirty="0" smtClean="0">
                <a:latin typeface="Georgia" pitchFamily="84" charset="0"/>
              </a:rPr>
              <a:t>miners 1859</a:t>
            </a:r>
            <a:endParaRPr lang="en-US" sz="2800" dirty="0" smtClean="0">
              <a:latin typeface="Georgia" pitchFamily="84" charset="0"/>
            </a:endParaRPr>
          </a:p>
          <a:p>
            <a:pPr eaLnBrk="1" hangingPunct="1"/>
            <a:r>
              <a:rPr lang="en-US" sz="2800" dirty="0" smtClean="0">
                <a:latin typeface="Georgia" pitchFamily="84" charset="0"/>
              </a:rPr>
              <a:t>Admitted </a:t>
            </a:r>
            <a:r>
              <a:rPr lang="en-US" sz="2800" dirty="0" smtClean="0">
                <a:latin typeface="Georgia" pitchFamily="84" charset="0"/>
              </a:rPr>
              <a:t>as 36</a:t>
            </a:r>
            <a:r>
              <a:rPr lang="en-US" sz="2800" baseline="30000" dirty="0" smtClean="0">
                <a:latin typeface="Georgia" pitchFamily="84" charset="0"/>
              </a:rPr>
              <a:t>th</a:t>
            </a:r>
            <a:r>
              <a:rPr lang="en-US" sz="2800" dirty="0" smtClean="0">
                <a:latin typeface="Georgia" pitchFamily="84" charset="0"/>
              </a:rPr>
              <a:t> state in 1863</a:t>
            </a:r>
          </a:p>
          <a:p>
            <a:pPr eaLnBrk="1" hangingPunct="1"/>
            <a:r>
              <a:rPr lang="en-US" sz="2800" dirty="0" smtClean="0">
                <a:latin typeface="Georgia" pitchFamily="84" charset="0"/>
              </a:rPr>
              <a:t> Became outpost of railroad in 1905</a:t>
            </a:r>
          </a:p>
          <a:p>
            <a:pPr eaLnBrk="1" hangingPunct="1"/>
            <a:endParaRPr lang="en-US" sz="2800" dirty="0" smtClean="0">
              <a:latin typeface="Georgia" pitchFamily="84" charset="0"/>
            </a:endParaRPr>
          </a:p>
        </p:txBody>
      </p:sp>
      <p:pic>
        <p:nvPicPr>
          <p:cNvPr id="4" name="Picture 3" descr="tn_TRUCKE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066800" y="609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>
              <a:solidFill>
                <a:srgbClr val="177FE0"/>
              </a:solidFill>
              <a:ea typeface="ヒラギノ角ゴ Pro W3" pitchFamily="8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177FE0"/>
                </a:solidFill>
                <a:latin typeface="Georgia" pitchFamily="84" charset="0"/>
              </a:rPr>
              <a:t>Where does the water come from?</a:t>
            </a:r>
          </a:p>
        </p:txBody>
      </p:sp>
      <p:pic>
        <p:nvPicPr>
          <p:cNvPr id="1031" name="Picture 7" descr="4-lvsprin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752600"/>
            <a:ext cx="7772400" cy="2209800"/>
          </a:xfrm>
        </p:spPr>
      </p:pic>
      <p:sp>
        <p:nvSpPr>
          <p:cNvPr id="103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4114800"/>
            <a:ext cx="7391400" cy="2286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Las Vegas valley served by artesian </a:t>
            </a: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springs until 1962</a:t>
            </a:r>
            <a:endParaRPr lang="en-US" sz="2400" dirty="0" smtClean="0">
              <a:latin typeface="Georgia" pitchFamily="84" charset="0"/>
              <a:ea typeface="ＭＳ Ｐゴシック" pitchFamily="84" charset="-128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Unexpected growth and ignorance of region’s hydrology lead to </a:t>
            </a: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subsidence</a:t>
            </a:r>
          </a:p>
          <a:p>
            <a:pPr eaLnBrk="1" hangingPunct="1">
              <a:defRPr/>
            </a:pP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Need for reliable, accessible source</a:t>
            </a:r>
          </a:p>
          <a:p>
            <a:pPr eaLnBrk="1" hangingPunct="1">
              <a:defRPr/>
            </a:pPr>
            <a:endParaRPr lang="en-US" sz="2400" dirty="0" smtClean="0">
              <a:latin typeface="Georgia" pitchFamily="84" charset="0"/>
              <a:ea typeface="ＭＳ Ｐゴシック" pitchFamily="84" charset="-128"/>
            </a:endParaRPr>
          </a:p>
          <a:p>
            <a:pPr eaLnBrk="1" hangingPunct="1">
              <a:buNone/>
              <a:defRPr/>
            </a:pPr>
            <a:endParaRPr lang="en-US" sz="2400" dirty="0" smtClean="0">
              <a:latin typeface="Georgia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77FE0"/>
                </a:solidFill>
                <a:latin typeface="Georgia" pitchFamily="84" charset="0"/>
              </a:rPr>
              <a:t>The “Law of the River”</a:t>
            </a:r>
            <a:endParaRPr lang="en-US" smtClean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Georgia" pitchFamily="84" charset="0"/>
                <a:ea typeface="ＭＳ Ｐゴシック" pitchFamily="84" charset="-128"/>
              </a:rPr>
              <a:t>1922: Colorado River Compact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Georgia" pitchFamily="84" charset="0"/>
                <a:ea typeface="ＭＳ Ｐゴシック" pitchFamily="84" charset="-128"/>
              </a:rPr>
              <a:t>1928: Boulder Canyon Project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Georgia" pitchFamily="84" charset="0"/>
                <a:ea typeface="ＭＳ Ｐゴシック" pitchFamily="84" charset="-128"/>
              </a:rPr>
              <a:t>Nevada receives 300,000 acre feet/yr (less than 3%)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Georgia" pitchFamily="84" charset="0"/>
              </a:rPr>
              <a:t>California received 4.4 million a year, Arizona 2.8 million</a:t>
            </a:r>
            <a:r>
              <a:rPr lang="en-US" sz="2400" smtClean="0">
                <a:latin typeface="Calibri" pitchFamily="34" charset="0"/>
              </a:rPr>
              <a:t> </a:t>
            </a:r>
            <a:endParaRPr lang="en-US" sz="2400" smtClean="0">
              <a:latin typeface="Georgia" pitchFamily="84" charset="0"/>
              <a:ea typeface="ＭＳ Ｐゴシック" pitchFamily="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Georgia" pitchFamily="84" charset="0"/>
              <a:ea typeface="ＭＳ Ｐゴシック" pitchFamily="8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sz="2400" smtClean="0"/>
          </a:p>
        </p:txBody>
      </p:sp>
      <p:pic>
        <p:nvPicPr>
          <p:cNvPr id="23557" name="Picture 5" descr="20-dam-1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93670"/>
            <a:ext cx="3810000" cy="2689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177FE0"/>
                </a:solidFill>
                <a:latin typeface="Georgia" pitchFamily="84" charset="0"/>
              </a:rPr>
              <a:t>Where does the water come </a:t>
            </a:r>
            <a:r>
              <a:rPr lang="en-US" sz="4000" dirty="0" smtClean="0">
                <a:solidFill>
                  <a:srgbClr val="177FE0"/>
                </a:solidFill>
                <a:latin typeface="Georgia" pitchFamily="84" charset="0"/>
              </a:rPr>
              <a:t>from in Northern Nevada?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7772400" cy="1981200"/>
          </a:xfrm>
        </p:spPr>
        <p:txBody>
          <a:bodyPr/>
          <a:lstStyle/>
          <a:p>
            <a:r>
              <a:rPr lang="en-US" dirty="0" smtClean="0"/>
              <a:t>Truckee River  provides 40-80 million gallons/day</a:t>
            </a:r>
          </a:p>
          <a:p>
            <a:r>
              <a:rPr lang="en-US" dirty="0" smtClean="0"/>
              <a:t>Fed by Sierra Nevada, low </a:t>
            </a:r>
            <a:r>
              <a:rPr lang="en-US" dirty="0" err="1" smtClean="0"/>
              <a:t>evapotranspiration</a:t>
            </a:r>
            <a:endParaRPr lang="en-US" dirty="0" smtClean="0"/>
          </a:p>
          <a:p>
            <a:r>
              <a:rPr lang="en-US" dirty="0" smtClean="0"/>
              <a:t>85% from Truckee, 15% groundwater  wells</a:t>
            </a:r>
          </a:p>
          <a:p>
            <a:endParaRPr lang="en-US" dirty="0"/>
          </a:p>
        </p:txBody>
      </p:sp>
      <p:pic>
        <p:nvPicPr>
          <p:cNvPr id="5" name="Picture 4" descr="tn_TRUCKEE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657600"/>
            <a:ext cx="3200400" cy="2400300"/>
          </a:xfrm>
          <a:prstGeom prst="rect">
            <a:avLst/>
          </a:prstGeom>
        </p:spPr>
      </p:pic>
      <p:pic>
        <p:nvPicPr>
          <p:cNvPr id="8" name="Picture 7" descr="300px-Truckeeriver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2004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177FE0"/>
                </a:solidFill>
                <a:latin typeface="Georgia" pitchFamily="84" charset="0"/>
              </a:rPr>
              <a:t> </a:t>
            </a:r>
            <a:r>
              <a:rPr lang="en-US" sz="3600" dirty="0" smtClean="0">
                <a:solidFill>
                  <a:srgbClr val="177FE0"/>
                </a:solidFill>
                <a:latin typeface="Georgia" pitchFamily="84" charset="0"/>
              </a:rPr>
              <a:t>Who uses </a:t>
            </a:r>
            <a:r>
              <a:rPr lang="en-US" sz="3600" dirty="0" smtClean="0">
                <a:solidFill>
                  <a:srgbClr val="177FE0"/>
                </a:solidFill>
                <a:latin typeface="Georgia" pitchFamily="84" charset="0"/>
              </a:rPr>
              <a:t>the water</a:t>
            </a:r>
            <a:r>
              <a:rPr lang="en-US" sz="3600" dirty="0" smtClean="0">
                <a:solidFill>
                  <a:srgbClr val="177FE0"/>
                </a:solidFill>
                <a:latin typeface="Georgia" pitchFamily="84" charset="0"/>
              </a:rPr>
              <a:t>?</a:t>
            </a:r>
            <a:endParaRPr lang="en-US" sz="3600" dirty="0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Nearly 90% of Southern Nevada’s water is drawn from Colorado River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 Agricultural users account for nearly 70% of all consumptive use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84" charset="0"/>
                <a:ea typeface="ＭＳ Ｐゴシック" pitchFamily="84" charset="-128"/>
              </a:rPr>
              <a:t> In Southern Nevada outdoor uses account for 70% of municipal consumption</a:t>
            </a:r>
            <a:endParaRPr lang="en-US" sz="2400" dirty="0" smtClean="0">
              <a:solidFill>
                <a:srgbClr val="177FE0"/>
              </a:solidFill>
              <a:latin typeface="Georgia" pitchFamily="84" charset="0"/>
              <a:ea typeface="ＭＳ Ｐゴシック" pitchFamily="8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sz="2400" dirty="0" smtClean="0"/>
          </a:p>
        </p:txBody>
      </p:sp>
      <p:pic>
        <p:nvPicPr>
          <p:cNvPr id="4104" name="Picture 4" descr="crbsn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7153" y="1981200"/>
            <a:ext cx="3052093" cy="4114800"/>
          </a:xfrm>
        </p:spPr>
      </p:pic>
      <p:sp>
        <p:nvSpPr>
          <p:cNvPr id="6" name="TextBox 5"/>
          <p:cNvSpPr txBox="1"/>
          <p:nvPr/>
        </p:nvSpPr>
        <p:spPr>
          <a:xfrm>
            <a:off x="457200" y="1219200"/>
            <a:ext cx="3733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 flipH="1">
            <a:off x="762000" y="1295400"/>
            <a:ext cx="7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Population Changes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3581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Washoe Co. (Reno):</a:t>
            </a:r>
          </a:p>
          <a:p>
            <a:pPr>
              <a:buNone/>
            </a:pPr>
            <a:r>
              <a:rPr lang="en-US" dirty="0" smtClean="0"/>
              <a:t>1900- 9,000 </a:t>
            </a:r>
          </a:p>
          <a:p>
            <a:pPr>
              <a:buNone/>
            </a:pPr>
            <a:r>
              <a:rPr lang="en-US" dirty="0" smtClean="0"/>
              <a:t>1950- 50,000</a:t>
            </a:r>
          </a:p>
          <a:p>
            <a:pPr>
              <a:buNone/>
            </a:pPr>
            <a:r>
              <a:rPr lang="en-US" dirty="0" smtClean="0"/>
              <a:t>2008- 400,000</a:t>
            </a:r>
          </a:p>
          <a:p>
            <a:r>
              <a:rPr lang="en-US" dirty="0" smtClean="0"/>
              <a:t>Southern NV:</a:t>
            </a:r>
          </a:p>
          <a:p>
            <a:pPr>
              <a:buNone/>
            </a:pPr>
            <a:r>
              <a:rPr lang="en-US" dirty="0" smtClean="0"/>
              <a:t>1900-&lt; 20</a:t>
            </a:r>
          </a:p>
          <a:p>
            <a:pPr>
              <a:buNone/>
            </a:pPr>
            <a:r>
              <a:rPr lang="en-US" dirty="0" smtClean="0"/>
              <a:t>1950- &lt; 48,000</a:t>
            </a:r>
          </a:p>
          <a:p>
            <a:pPr>
              <a:buNone/>
            </a:pPr>
            <a:r>
              <a:rPr lang="en-US" dirty="0" smtClean="0"/>
              <a:t>2008- 1.8 million</a:t>
            </a:r>
            <a:endParaRPr lang="en-US" dirty="0"/>
          </a:p>
        </p:txBody>
      </p:sp>
      <p:pic>
        <p:nvPicPr>
          <p:cNvPr id="5" name="Content Placeholder 4" descr="400px-Nevadapopulationdensit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82377" y="1676400"/>
            <a:ext cx="5142331" cy="4191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Population Projections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3581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Georgia" pitchFamily="18" charset="0"/>
              </a:rPr>
              <a:t>Northern NV: Up to 20,000/year</a:t>
            </a:r>
          </a:p>
          <a:p>
            <a:r>
              <a:rPr lang="en-US" sz="3200" dirty="0" smtClean="0">
                <a:latin typeface="Georgia" pitchFamily="18" charset="0"/>
              </a:rPr>
              <a:t>400 acre ft surplus, plus banked supply</a:t>
            </a:r>
          </a:p>
          <a:p>
            <a:r>
              <a:rPr lang="en-US" sz="3200" dirty="0" smtClean="0">
                <a:latin typeface="Georgia" pitchFamily="18" charset="0"/>
              </a:rPr>
              <a:t>Southern NV: Between 20,000-60,000/year</a:t>
            </a:r>
          </a:p>
          <a:p>
            <a:r>
              <a:rPr lang="en-US" sz="3200" dirty="0" smtClean="0">
                <a:latin typeface="Georgia" pitchFamily="18" charset="0"/>
              </a:rPr>
              <a:t>Lake Mead dry by 2021!</a:t>
            </a:r>
          </a:p>
          <a:p>
            <a:pPr>
              <a:buNone/>
            </a:pPr>
            <a:endParaRPr lang="en-US" sz="3200" dirty="0">
              <a:latin typeface="Georgia" pitchFamily="18" charset="0"/>
            </a:endParaRPr>
          </a:p>
        </p:txBody>
      </p:sp>
      <p:pic>
        <p:nvPicPr>
          <p:cNvPr id="9" name="Content Placeholder 8" descr="080212-lake-mead-hmed11a.hmediu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905000"/>
            <a:ext cx="4114800" cy="34963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1089</TotalTime>
  <Words>585</Words>
  <Application>Microsoft Office PowerPoint</Application>
  <PresentationFormat>On-screen Show (4:3)</PresentationFormat>
  <Paragraphs>73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Document</vt:lpstr>
      <vt:lpstr>An Overview of Water Management and Planning in Nevada</vt:lpstr>
      <vt:lpstr>Overview</vt:lpstr>
      <vt:lpstr>Early History</vt:lpstr>
      <vt:lpstr>Where does the water come from?</vt:lpstr>
      <vt:lpstr>The “Law of the River”</vt:lpstr>
      <vt:lpstr>Where does the water come from in Northern Nevada?</vt:lpstr>
      <vt:lpstr> Who uses the water?</vt:lpstr>
      <vt:lpstr>Population Changes</vt:lpstr>
      <vt:lpstr>Population Projections</vt:lpstr>
      <vt:lpstr>Pipe Dreams</vt:lpstr>
      <vt:lpstr>National problem?</vt:lpstr>
      <vt:lpstr>Water Quality</vt:lpstr>
      <vt:lpstr>Nevada Test Site</vt:lpstr>
      <vt:lpstr>Nuclear Fallout</vt:lpstr>
      <vt:lpstr>Conclusions</vt:lpstr>
    </vt:vector>
  </TitlesOfParts>
  <Company>Maria Jauregui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Management and Planning in Nevada: Past, Present, Future</dc:title>
  <dc:creator>Maria Jauregui</dc:creator>
  <cp:lastModifiedBy>gps</cp:lastModifiedBy>
  <cp:revision>187</cp:revision>
  <dcterms:created xsi:type="dcterms:W3CDTF">2010-05-03T20:27:32Z</dcterms:created>
  <dcterms:modified xsi:type="dcterms:W3CDTF">2010-11-16T11:42:14Z</dcterms:modified>
</cp:coreProperties>
</file>