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F5E5-F9A1-46DE-A16D-671E7E60DE02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73BF-3CEA-4C6F-9789-D79021011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F5E5-F9A1-46DE-A16D-671E7E60DE02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73BF-3CEA-4C6F-9789-D79021011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F5E5-F9A1-46DE-A16D-671E7E60DE02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73BF-3CEA-4C6F-9789-D79021011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F5E5-F9A1-46DE-A16D-671E7E60DE02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73BF-3CEA-4C6F-9789-D79021011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F5E5-F9A1-46DE-A16D-671E7E60DE02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73BF-3CEA-4C6F-9789-D79021011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F5E5-F9A1-46DE-A16D-671E7E60DE02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73BF-3CEA-4C6F-9789-D79021011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F5E5-F9A1-46DE-A16D-671E7E60DE02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73BF-3CEA-4C6F-9789-D79021011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F5E5-F9A1-46DE-A16D-671E7E60DE02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73BF-3CEA-4C6F-9789-D79021011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F5E5-F9A1-46DE-A16D-671E7E60DE02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73BF-3CEA-4C6F-9789-D79021011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F5E5-F9A1-46DE-A16D-671E7E60DE02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73BF-3CEA-4C6F-9789-D79021011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F5E5-F9A1-46DE-A16D-671E7E60DE02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73BF-3CEA-4C6F-9789-D79021011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F5E5-F9A1-46DE-A16D-671E7E60DE02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973BF-3CEA-4C6F-9789-D790210115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ydrosheds.cr.usgs.gov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5043" y="0"/>
            <a:ext cx="51189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403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/>
              <a:t>Identifying the Source Storm Events for Closures of the St. Lawrence Seaway</a:t>
            </a:r>
            <a:endParaRPr lang="en-US" sz="4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42564" y="4191000"/>
            <a:ext cx="35534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Itay</a:t>
            </a:r>
            <a:r>
              <a:rPr lang="en-US" sz="2800" dirty="0" smtClean="0"/>
              <a:t> </a:t>
            </a:r>
            <a:r>
              <a:rPr lang="en-US" sz="2800" dirty="0" err="1" smtClean="0"/>
              <a:t>Rosenzweig</a:t>
            </a:r>
            <a:endParaRPr lang="en-US" sz="2800" dirty="0" smtClean="0"/>
          </a:p>
          <a:p>
            <a:pPr algn="ctr"/>
            <a:r>
              <a:rPr lang="en-US" sz="2800" dirty="0" smtClean="0"/>
              <a:t>GIS in Water Resources</a:t>
            </a:r>
          </a:p>
          <a:p>
            <a:pPr algn="ctr"/>
            <a:r>
              <a:rPr lang="en-US" sz="2800" dirty="0" smtClean="0"/>
              <a:t>Fall 2010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93467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Courtesy of St. Lawrence Seaway System Directory 2009-10  -  The Eisenhower Locks , Massena, NY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all in-season </a:t>
            </a:r>
            <a:r>
              <a:rPr lang="en-US" dirty="0"/>
              <a:t>c</a:t>
            </a:r>
            <a:r>
              <a:rPr lang="en-US" dirty="0" smtClean="0"/>
              <a:t>losures of the St. Lawrence Seaway since 2000</a:t>
            </a:r>
          </a:p>
          <a:p>
            <a:r>
              <a:rPr lang="en-US" dirty="0" smtClean="0"/>
              <a:t>Filter the closures caused by hydrologic conditions in the river for study</a:t>
            </a:r>
          </a:p>
          <a:p>
            <a:r>
              <a:rPr lang="en-US" dirty="0" smtClean="0"/>
              <a:t>Trace river peak flows to their Source </a:t>
            </a:r>
            <a:r>
              <a:rPr lang="en-US" dirty="0"/>
              <a:t>S</a:t>
            </a:r>
            <a:r>
              <a:rPr lang="en-US" dirty="0" smtClean="0"/>
              <a:t>torm Events</a:t>
            </a:r>
          </a:p>
          <a:p>
            <a:r>
              <a:rPr lang="en-US" dirty="0" smtClean="0"/>
              <a:t>Identify patterns in storm events causing Seaway Closure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St. Lawrence Seaway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r>
              <a:rPr lang="en-US" dirty="0" smtClean="0"/>
              <a:t>Opened in 1959</a:t>
            </a:r>
          </a:p>
          <a:p>
            <a:r>
              <a:rPr lang="en-US" dirty="0" smtClean="0"/>
              <a:t>Combined tonnage shipped through: 160 million metric </a:t>
            </a:r>
            <a:r>
              <a:rPr lang="en-US" dirty="0" err="1" smtClean="0"/>
              <a:t>tonnes</a:t>
            </a:r>
            <a:endParaRPr lang="en-US" dirty="0" smtClean="0"/>
          </a:p>
          <a:p>
            <a:r>
              <a:rPr lang="en-US" dirty="0" smtClean="0"/>
              <a:t>3,700 km long</a:t>
            </a:r>
          </a:p>
          <a:p>
            <a:r>
              <a:rPr lang="en-US" dirty="0" smtClean="0"/>
              <a:t>15 locks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4038600" cy="280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1" y="4569419"/>
            <a:ext cx="6019799" cy="228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667" t="31111" r="8889" b="10222"/>
          <a:stretch>
            <a:fillRect/>
          </a:stretch>
        </p:blipFill>
        <p:spPr bwMode="auto">
          <a:xfrm>
            <a:off x="0" y="653142"/>
            <a:ext cx="9141692" cy="56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-Point Star 2"/>
          <p:cNvSpPr/>
          <p:nvPr/>
        </p:nvSpPr>
        <p:spPr>
          <a:xfrm>
            <a:off x="7554686" y="2373086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33800" y="4495800"/>
            <a:ext cx="103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Lake Eire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83630" y="3581398"/>
            <a:ext cx="139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Lake Ontario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4800600" y="3962400"/>
            <a:ext cx="381000" cy="381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9339605">
            <a:off x="6264320" y="2827764"/>
            <a:ext cx="1500559" cy="42964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85657" y="4288972"/>
            <a:ext cx="2313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Welland</a:t>
            </a:r>
            <a:r>
              <a:rPr lang="en-US" b="1" dirty="0" smtClean="0"/>
              <a:t> Canal Section</a:t>
            </a:r>
          </a:p>
          <a:p>
            <a:r>
              <a:rPr lang="en-US" b="1" dirty="0" smtClean="0"/>
              <a:t>8 locks</a:t>
            </a:r>
          </a:p>
          <a:p>
            <a:r>
              <a:rPr lang="en-US" b="1" dirty="0" smtClean="0"/>
              <a:t>42 km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94353" y="1785260"/>
            <a:ext cx="2698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St. Lawrence River Section</a:t>
            </a:r>
          </a:p>
          <a:p>
            <a:pPr algn="r"/>
            <a:r>
              <a:rPr lang="en-US" b="1" dirty="0" smtClean="0"/>
              <a:t>8 locks</a:t>
            </a:r>
          </a:p>
          <a:p>
            <a:pPr algn="r"/>
            <a:r>
              <a:rPr lang="en-US" b="1" dirty="0" smtClean="0"/>
              <a:t>42 km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94172" y="2351315"/>
            <a:ext cx="107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Montreal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3298371" y="4071257"/>
            <a:ext cx="413658" cy="4245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9800" y="4125686"/>
            <a:ext cx="111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Soo</a:t>
            </a:r>
            <a:r>
              <a:rPr lang="en-US" b="1" dirty="0" smtClean="0"/>
              <a:t> Locks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6"/>
            <a:ext cx="8229600" cy="797145"/>
          </a:xfrm>
        </p:spPr>
        <p:txBody>
          <a:bodyPr/>
          <a:lstStyle/>
          <a:p>
            <a:r>
              <a:rPr lang="en-US" dirty="0" err="1" smtClean="0"/>
              <a:t>HydroSHEDS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3657" y="620468"/>
            <a:ext cx="70966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Hydro</a:t>
            </a:r>
            <a:r>
              <a:rPr lang="en-US" sz="2800" dirty="0" smtClean="0"/>
              <a:t>logical data and maps based on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b="1" dirty="0" err="1" smtClean="0"/>
              <a:t>SH</a:t>
            </a:r>
            <a:r>
              <a:rPr lang="en-US" sz="2800" dirty="0" err="1" smtClean="0"/>
              <a:t>uttle</a:t>
            </a:r>
            <a:r>
              <a:rPr lang="en-US" sz="2800" dirty="0" smtClean="0"/>
              <a:t> </a:t>
            </a:r>
            <a:r>
              <a:rPr lang="en-US" sz="2800" b="1" dirty="0" smtClean="0"/>
              <a:t>E</a:t>
            </a:r>
            <a:r>
              <a:rPr lang="en-US" sz="2800" dirty="0" smtClean="0"/>
              <a:t>levation </a:t>
            </a:r>
            <a:r>
              <a:rPr lang="en-US" sz="2800" b="1" dirty="0" smtClean="0"/>
              <a:t>D</a:t>
            </a:r>
            <a:r>
              <a:rPr lang="en-US" sz="2800" dirty="0" smtClean="0"/>
              <a:t>erivatives at multiple </a:t>
            </a:r>
            <a:r>
              <a:rPr lang="en-US" sz="2800" b="1" dirty="0" smtClean="0"/>
              <a:t>S</a:t>
            </a:r>
            <a:r>
              <a:rPr lang="en-US" sz="2800" dirty="0" smtClean="0"/>
              <a:t>cales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8730" t="6349" r="27236" b="25841"/>
          <a:stretch>
            <a:fillRect/>
          </a:stretch>
        </p:blipFill>
        <p:spPr bwMode="auto">
          <a:xfrm>
            <a:off x="849086" y="1548967"/>
            <a:ext cx="7445829" cy="492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1380" y="6488668"/>
            <a:ext cx="892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Available Through </a:t>
            </a:r>
            <a:r>
              <a:rPr lang="en-US" dirty="0" smtClean="0">
                <a:hlinkClick r:id="rId3"/>
              </a:rPr>
              <a:t>http://hydrosheds.cr.usgs.gov/</a:t>
            </a:r>
            <a:r>
              <a:rPr lang="en-US" dirty="0" smtClean="0"/>
              <a:t> or from Add Data from </a:t>
            </a:r>
            <a:r>
              <a:rPr lang="en-US" dirty="0" err="1" smtClean="0"/>
              <a:t>ArcGIS</a:t>
            </a:r>
            <a:r>
              <a:rPr lang="en-US" dirty="0" smtClean="0"/>
              <a:t> Online…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98"/>
            <a:ext cx="8229600" cy="1143000"/>
          </a:xfrm>
        </p:spPr>
        <p:txBody>
          <a:bodyPr/>
          <a:lstStyle/>
          <a:p>
            <a:r>
              <a:rPr lang="en-US" dirty="0" smtClean="0"/>
              <a:t>The St. Lawrence River Watershed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6179" t="14179" r="2114" b="9724"/>
          <a:stretch>
            <a:fillRect/>
          </a:stretch>
        </p:blipFill>
        <p:spPr bwMode="auto">
          <a:xfrm>
            <a:off x="930729" y="1123278"/>
            <a:ext cx="7282543" cy="483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00601" y="1295399"/>
            <a:ext cx="3271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Drainage Area: 1,050,000 sq.km 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 American Regional Reanalysis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 “Reanalysis” model of climate conditions in North America</a:t>
            </a:r>
          </a:p>
          <a:p>
            <a:r>
              <a:rPr lang="en-US" dirty="0" smtClean="0"/>
              <a:t>Data from 1979 to present (through mid2009)</a:t>
            </a:r>
          </a:p>
          <a:p>
            <a:r>
              <a:rPr lang="en-US" dirty="0" smtClean="0"/>
              <a:t>Precipitation, Atmospheric Pressure, Soil Conditions, Groundwater flow, Air Temp, Surface </a:t>
            </a:r>
            <a:r>
              <a:rPr lang="en-US" dirty="0" err="1" smtClean="0"/>
              <a:t>Albedo</a:t>
            </a:r>
            <a:endParaRPr lang="en-US" dirty="0" smtClean="0"/>
          </a:p>
          <a:p>
            <a:r>
              <a:rPr lang="en-US" dirty="0" err="1" smtClean="0"/>
              <a:t>Appx</a:t>
            </a:r>
            <a:r>
              <a:rPr lang="en-US" dirty="0" smtClean="0"/>
              <a:t>. 32km grid resolution</a:t>
            </a:r>
          </a:p>
          <a:p>
            <a:r>
              <a:rPr lang="en-US" dirty="0" smtClean="0"/>
              <a:t>3-hr temporal resolution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01521" y="6488668"/>
            <a:ext cx="554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HUGE Thanks to Glenn Rutledge and Dan Swank at NOAA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Closures of the Seaway since 2000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34886" y="1625600"/>
          <a:ext cx="6096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 of Closure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Section Closed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08/12/2000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Welland</a:t>
                      </a:r>
                      <a:r>
                        <a:rPr lang="en-US" dirty="0" smtClean="0"/>
                        <a:t> Canal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08/21/2001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Welland</a:t>
                      </a:r>
                      <a:r>
                        <a:rPr lang="en-US" dirty="0" smtClean="0"/>
                        <a:t> Canal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09/15/2001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Welland</a:t>
                      </a:r>
                      <a:r>
                        <a:rPr lang="en-US" dirty="0" smtClean="0"/>
                        <a:t> Canal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09/08/2003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Soo</a:t>
                      </a:r>
                      <a:r>
                        <a:rPr lang="en-US" dirty="0" smtClean="0"/>
                        <a:t> Locks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09/12/2003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Welland</a:t>
                      </a:r>
                      <a:r>
                        <a:rPr lang="en-US" dirty="0" smtClean="0"/>
                        <a:t> Canal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08/30/2004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Welland</a:t>
                      </a:r>
                      <a:r>
                        <a:rPr lang="en-US" dirty="0" smtClean="0"/>
                        <a:t> Canal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10/03/2005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Welland</a:t>
                      </a:r>
                      <a:r>
                        <a:rPr lang="en-US" dirty="0" smtClean="0"/>
                        <a:t> Canal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09/22/2007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Welland</a:t>
                      </a:r>
                      <a:r>
                        <a:rPr lang="en-US" dirty="0" smtClean="0"/>
                        <a:t> Canal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08/04/2008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St. Lawrence River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08/18/2008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Welland</a:t>
                      </a:r>
                      <a:r>
                        <a:rPr lang="en-US" dirty="0" smtClean="0"/>
                        <a:t> Canal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09/19/2009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Welland</a:t>
                      </a:r>
                      <a:r>
                        <a:rPr lang="en-US" dirty="0" smtClean="0"/>
                        <a:t> Canal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NARR to get rainfall data in the basin for the week preceding each closure</a:t>
            </a:r>
          </a:p>
          <a:p>
            <a:r>
              <a:rPr lang="en-US" dirty="0" smtClean="0"/>
              <a:t>Identify patterns in the storm events</a:t>
            </a:r>
          </a:p>
          <a:p>
            <a:r>
              <a:rPr lang="en-US" dirty="0" smtClean="0"/>
              <a:t>Currently waiting on reply from St. Lawrence Seaway Development Corporation – Objective Criteria for closing the Seaway?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313</Words>
  <Application>Microsoft Office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Objectives</vt:lpstr>
      <vt:lpstr>The St. Lawrence Seaway</vt:lpstr>
      <vt:lpstr>Slide 4</vt:lpstr>
      <vt:lpstr>HydroSHEDS</vt:lpstr>
      <vt:lpstr>The St. Lawrence River Watershed</vt:lpstr>
      <vt:lpstr>North American Regional Reanalysis</vt:lpstr>
      <vt:lpstr>Closures of the Seaway since 2000</vt:lpstr>
      <vt:lpstr>What’s Next?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Etay Rosenzweig</dc:creator>
  <cp:lastModifiedBy>Etay Rosenzweig</cp:lastModifiedBy>
  <cp:revision>15</cp:revision>
  <dcterms:created xsi:type="dcterms:W3CDTF">2010-11-16T15:33:10Z</dcterms:created>
  <dcterms:modified xsi:type="dcterms:W3CDTF">2010-11-16T17:59:37Z</dcterms:modified>
</cp:coreProperties>
</file>