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9" r:id="rId2"/>
    <p:sldId id="260" r:id="rId3"/>
    <p:sldId id="264" r:id="rId4"/>
    <p:sldId id="257" r:id="rId5"/>
    <p:sldId id="258" r:id="rId6"/>
    <p:sldId id="263" r:id="rId7"/>
    <p:sldId id="256" r:id="rId8"/>
    <p:sldId id="261" r:id="rId9"/>
    <p:sldId id="262"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4" d="100"/>
          <a:sy n="124"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7311190-7B15-4C3F-91E7-AB3DEC87E014}" type="datetimeFigureOut">
              <a:rPr lang="en-US" smtClean="0"/>
              <a:pPr/>
              <a:t>11/18/2010</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790D6649-76AD-4AB4-A3F5-6D3FE076563D}"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311190-7B15-4C3F-91E7-AB3DEC87E014}" type="datetimeFigureOut">
              <a:rPr lang="en-US" smtClean="0"/>
              <a:pPr/>
              <a:t>11/18/2010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90D6649-76AD-4AB4-A3F5-6D3FE076563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311190-7B15-4C3F-91E7-AB3DEC87E014}" type="datetimeFigureOut">
              <a:rPr lang="en-US" smtClean="0"/>
              <a:pPr/>
              <a:t>11/18/2010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90D6649-76AD-4AB4-A3F5-6D3FE076563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311190-7B15-4C3F-91E7-AB3DEC87E014}" type="datetimeFigureOut">
              <a:rPr lang="en-US" smtClean="0"/>
              <a:pPr/>
              <a:t>11/18/2010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90D6649-76AD-4AB4-A3F5-6D3FE076563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7311190-7B15-4C3F-91E7-AB3DEC87E014}" type="datetimeFigureOut">
              <a:rPr lang="en-US" smtClean="0"/>
              <a:pPr/>
              <a:t>11/18/2010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90D6649-76AD-4AB4-A3F5-6D3FE076563D}"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311190-7B15-4C3F-91E7-AB3DEC87E014}" type="datetimeFigureOut">
              <a:rPr lang="en-US" smtClean="0"/>
              <a:pPr/>
              <a:t>11/18/2010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90D6649-76AD-4AB4-A3F5-6D3FE076563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7311190-7B15-4C3F-91E7-AB3DEC87E014}" type="datetimeFigureOut">
              <a:rPr lang="en-US" smtClean="0"/>
              <a:pPr/>
              <a:t>11/18/2010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90D6649-76AD-4AB4-A3F5-6D3FE076563D}"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7311190-7B15-4C3F-91E7-AB3DEC87E014}" type="datetimeFigureOut">
              <a:rPr lang="en-US" smtClean="0"/>
              <a:pPr/>
              <a:t>11/18/2010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90D6649-76AD-4AB4-A3F5-6D3FE076563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7311190-7B15-4C3F-91E7-AB3DEC87E014}" type="datetimeFigureOut">
              <a:rPr lang="en-US" smtClean="0"/>
              <a:pPr/>
              <a:t>11/18/2010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90D6649-76AD-4AB4-A3F5-6D3FE076563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311190-7B15-4C3F-91E7-AB3DEC87E014}" type="datetimeFigureOut">
              <a:rPr lang="en-US" smtClean="0"/>
              <a:pPr/>
              <a:t>11/18/2010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90D6649-76AD-4AB4-A3F5-6D3FE076563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7311190-7B15-4C3F-91E7-AB3DEC87E014}" type="datetimeFigureOut">
              <a:rPr lang="en-US" smtClean="0"/>
              <a:pPr/>
              <a:t>11/18/2010</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790D6649-76AD-4AB4-A3F5-6D3FE076563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7311190-7B15-4C3F-91E7-AB3DEC87E014}" type="datetimeFigureOut">
              <a:rPr lang="en-US" smtClean="0"/>
              <a:pPr/>
              <a:t>11/18/2010</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90D6649-76AD-4AB4-A3F5-6D3FE07656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001000" cy="400110"/>
          </a:xfrm>
          <a:prstGeom prst="rect">
            <a:avLst/>
          </a:prstGeom>
          <a:noFill/>
        </p:spPr>
        <p:txBody>
          <a:bodyPr wrap="square" rtlCol="0">
            <a:spAutoFit/>
          </a:bodyPr>
          <a:lstStyle/>
          <a:p>
            <a:pPr algn="ctr"/>
            <a:r>
              <a:rPr lang="en-US" sz="2000" b="1" dirty="0" smtClean="0"/>
              <a:t>Visualization of Texas Groundwater Water Policy for the Layperson </a:t>
            </a:r>
            <a:endParaRPr lang="en-US" sz="2000" b="1" dirty="0"/>
          </a:p>
        </p:txBody>
      </p:sp>
      <p:pic>
        <p:nvPicPr>
          <p:cNvPr id="16386" name="Picture 2" descr="http://upload.wikimedia.org/wikipedia/commons/a/ad/Hamiltonpool.jpg"/>
          <p:cNvPicPr>
            <a:picLocks noChangeAspect="1" noChangeArrowheads="1"/>
          </p:cNvPicPr>
          <p:nvPr/>
        </p:nvPicPr>
        <p:blipFill>
          <a:blip r:embed="rId2" cstate="print"/>
          <a:srcRect/>
          <a:stretch>
            <a:fillRect/>
          </a:stretch>
        </p:blipFill>
        <p:spPr bwMode="auto">
          <a:xfrm>
            <a:off x="1524000" y="762000"/>
            <a:ext cx="5867400" cy="4400550"/>
          </a:xfrm>
          <a:prstGeom prst="rect">
            <a:avLst/>
          </a:prstGeom>
          <a:noFill/>
        </p:spPr>
      </p:pic>
      <p:sp>
        <p:nvSpPr>
          <p:cNvPr id="4" name="TextBox 3"/>
          <p:cNvSpPr txBox="1"/>
          <p:nvPr/>
        </p:nvSpPr>
        <p:spPr>
          <a:xfrm>
            <a:off x="2209800" y="5257800"/>
            <a:ext cx="4572000" cy="369332"/>
          </a:xfrm>
          <a:prstGeom prst="rect">
            <a:avLst/>
          </a:prstGeom>
          <a:noFill/>
        </p:spPr>
        <p:txBody>
          <a:bodyPr wrap="square" rtlCol="0">
            <a:spAutoFit/>
          </a:bodyPr>
          <a:lstStyle/>
          <a:p>
            <a:pPr algn="ctr"/>
            <a:r>
              <a:rPr lang="en-US" dirty="0" smtClean="0"/>
              <a:t>By Carl Edwards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1600" y="533400"/>
            <a:ext cx="3124200" cy="5078313"/>
          </a:xfrm>
          <a:prstGeom prst="rect">
            <a:avLst/>
          </a:prstGeom>
          <a:noFill/>
        </p:spPr>
        <p:txBody>
          <a:bodyPr wrap="square" rtlCol="0">
            <a:spAutoFit/>
          </a:bodyPr>
          <a:lstStyle/>
          <a:p>
            <a:pPr>
              <a:buFont typeface="Arial" pitchFamily="34" charset="0"/>
              <a:buChar char="•"/>
            </a:pPr>
            <a:r>
              <a:rPr lang="en-US" dirty="0" smtClean="0"/>
              <a:t>GCD’s affected by Priority Groundwater Management Area Designation</a:t>
            </a:r>
          </a:p>
          <a:p>
            <a:pPr>
              <a:buFont typeface="Arial" pitchFamily="34" charset="0"/>
              <a:buChar char="•"/>
            </a:pPr>
            <a:endParaRPr lang="en-US" dirty="0" smtClean="0"/>
          </a:p>
          <a:p>
            <a:pPr>
              <a:buFont typeface="Arial" pitchFamily="34" charset="0"/>
              <a:buChar char="•"/>
            </a:pPr>
            <a:r>
              <a:rPr lang="en-US" dirty="0" smtClean="0"/>
              <a:t>Only the Upper Trinity GCD has set desired future conditions</a:t>
            </a:r>
          </a:p>
          <a:p>
            <a:pPr>
              <a:buFont typeface="Arial" pitchFamily="34" charset="0"/>
              <a:buChar char="•"/>
            </a:pPr>
            <a:endParaRPr lang="en-US" dirty="0" smtClean="0"/>
          </a:p>
          <a:p>
            <a:pPr>
              <a:buFont typeface="Arial" pitchFamily="34" charset="0"/>
              <a:buChar char="•"/>
            </a:pPr>
            <a:r>
              <a:rPr lang="en-US" dirty="0" smtClean="0"/>
              <a:t>90,777 acre ft./yr</a:t>
            </a:r>
          </a:p>
          <a:p>
            <a:pPr>
              <a:buFont typeface="Arial" pitchFamily="34" charset="0"/>
              <a:buChar char="•"/>
            </a:pPr>
            <a:endParaRPr lang="en-US" dirty="0" smtClean="0"/>
          </a:p>
          <a:p>
            <a:pPr>
              <a:buFont typeface="Arial" pitchFamily="34" charset="0"/>
              <a:buChar char="•"/>
            </a:pPr>
            <a:r>
              <a:rPr lang="en-US" dirty="0" smtClean="0"/>
              <a:t>Is this sustainable? Not likely.  The Trinity Aquifer has low recharge rates. </a:t>
            </a:r>
          </a:p>
          <a:p>
            <a:pPr>
              <a:buFont typeface="Arial" pitchFamily="34" charset="0"/>
              <a:buChar char="•"/>
            </a:pPr>
            <a:endParaRPr lang="en-US" dirty="0" smtClean="0"/>
          </a:p>
          <a:p>
            <a:pPr>
              <a:buFont typeface="Arial" pitchFamily="34" charset="0"/>
              <a:buChar char="•"/>
            </a:pPr>
            <a:r>
              <a:rPr lang="en-US" dirty="0" smtClean="0"/>
              <a:t>Annual Recharge = .10 MAF</a:t>
            </a:r>
          </a:p>
          <a:p>
            <a:pPr>
              <a:buFont typeface="Arial" pitchFamily="34" charset="0"/>
              <a:buChar char="•"/>
            </a:pPr>
            <a:r>
              <a:rPr lang="en-US" dirty="0" smtClean="0"/>
              <a:t>Pumping = 0.19 MAF</a:t>
            </a:r>
          </a:p>
          <a:p>
            <a:pPr>
              <a:buFont typeface="Arial" pitchFamily="34" charset="0"/>
              <a:buChar char="•"/>
            </a:pPr>
            <a:endParaRPr lang="en-US" dirty="0" smtClean="0"/>
          </a:p>
          <a:p>
            <a:pPr>
              <a:buFont typeface="Arial" pitchFamily="34" charset="0"/>
              <a:buChar char="•"/>
            </a:pPr>
            <a:endParaRPr lang="en-US" dirty="0"/>
          </a:p>
        </p:txBody>
      </p:sp>
      <p:pic>
        <p:nvPicPr>
          <p:cNvPr id="2050" name="Picture 2" descr="C:\Users\Carl Edwards\Documents\GIS\Basemap1.jpg"/>
          <p:cNvPicPr>
            <a:picLocks noChangeAspect="1" noChangeArrowheads="1"/>
          </p:cNvPicPr>
          <p:nvPr/>
        </p:nvPicPr>
        <p:blipFill>
          <a:blip r:embed="rId2" cstate="print"/>
          <a:srcRect/>
          <a:stretch>
            <a:fillRect/>
          </a:stretch>
        </p:blipFill>
        <p:spPr bwMode="auto">
          <a:xfrm>
            <a:off x="0" y="381000"/>
            <a:ext cx="5077303" cy="5619750"/>
          </a:xfrm>
          <a:prstGeom prst="rect">
            <a:avLst/>
          </a:prstGeom>
          <a:noFill/>
        </p:spPr>
      </p:pic>
      <p:pic>
        <p:nvPicPr>
          <p:cNvPr id="2051" name="Picture 3" descr="C:\Users\Carl Edwards\Documents\GIS\Legend.jpg"/>
          <p:cNvPicPr>
            <a:picLocks noChangeAspect="1" noChangeArrowheads="1"/>
          </p:cNvPicPr>
          <p:nvPr/>
        </p:nvPicPr>
        <p:blipFill>
          <a:blip r:embed="rId3" cstate="print"/>
          <a:srcRect/>
          <a:stretch>
            <a:fillRect/>
          </a:stretch>
        </p:blipFill>
        <p:spPr bwMode="auto">
          <a:xfrm>
            <a:off x="0" y="5029200"/>
            <a:ext cx="1714500" cy="9334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0"/>
            <a:ext cx="7467600" cy="2062103"/>
          </a:xfrm>
          <a:prstGeom prst="rect">
            <a:avLst/>
          </a:prstGeom>
          <a:noFill/>
        </p:spPr>
        <p:txBody>
          <a:bodyPr wrap="square" rtlCol="0">
            <a:spAutoFit/>
          </a:bodyPr>
          <a:lstStyle/>
          <a:p>
            <a:r>
              <a:rPr lang="en-US" sz="2000" b="1" dirty="0" smtClean="0"/>
              <a:t>Future Work</a:t>
            </a:r>
          </a:p>
          <a:p>
            <a:endParaRPr lang="en-US" dirty="0" smtClean="0"/>
          </a:p>
          <a:p>
            <a:pPr>
              <a:buFont typeface="Arial" pitchFamily="34" charset="0"/>
              <a:buChar char="•"/>
            </a:pPr>
            <a:r>
              <a:rPr lang="en-US" dirty="0" smtClean="0"/>
              <a:t>If Groundwater Availability Models determine desired future conditions, how are these models developed?</a:t>
            </a:r>
          </a:p>
          <a:p>
            <a:endParaRPr lang="en-US" dirty="0" smtClean="0"/>
          </a:p>
          <a:p>
            <a:pPr>
              <a:buFont typeface="Arial" pitchFamily="34" charset="0"/>
              <a:buChar char="•"/>
            </a:pPr>
            <a:r>
              <a:rPr lang="en-US" dirty="0" smtClean="0"/>
              <a:t>The saturated thickness varies greatly (Ogallala: 30m-100m).  Is one desired future condition per GMA acceptable?</a:t>
            </a:r>
          </a:p>
        </p:txBody>
      </p:sp>
      <p:pic>
        <p:nvPicPr>
          <p:cNvPr id="3074" name="Picture 2" descr="C:\Users\Carl Edwards\Documents\GIS\GMA9.jpg"/>
          <p:cNvPicPr>
            <a:picLocks noChangeAspect="1" noChangeArrowheads="1"/>
          </p:cNvPicPr>
          <p:nvPr/>
        </p:nvPicPr>
        <p:blipFill>
          <a:blip r:embed="rId2" cstate="print"/>
          <a:srcRect/>
          <a:stretch>
            <a:fillRect/>
          </a:stretch>
        </p:blipFill>
        <p:spPr bwMode="auto">
          <a:xfrm>
            <a:off x="1981200" y="2057399"/>
            <a:ext cx="4343400" cy="480743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162800" cy="4893647"/>
          </a:xfrm>
          <a:prstGeom prst="rect">
            <a:avLst/>
          </a:prstGeom>
          <a:noFill/>
        </p:spPr>
        <p:txBody>
          <a:bodyPr wrap="square" rtlCol="0">
            <a:spAutoFit/>
          </a:bodyPr>
          <a:lstStyle/>
          <a:p>
            <a:r>
              <a:rPr lang="en-US" sz="2400" b="1" dirty="0" smtClean="0"/>
              <a:t>Outline</a:t>
            </a:r>
          </a:p>
          <a:p>
            <a:pPr>
              <a:buFont typeface="Arial" pitchFamily="34" charset="0"/>
              <a:buChar char="•"/>
            </a:pPr>
            <a:r>
              <a:rPr lang="en-US" sz="2400" dirty="0" smtClean="0"/>
              <a:t>Texas groundwater planning since 2001</a:t>
            </a:r>
          </a:p>
          <a:p>
            <a:pPr>
              <a:buFont typeface="Arial" pitchFamily="34" charset="0"/>
              <a:buChar char="•"/>
            </a:pPr>
            <a:endParaRPr lang="en-US" sz="2400" dirty="0" smtClean="0"/>
          </a:p>
          <a:p>
            <a:pPr>
              <a:buFont typeface="Arial" pitchFamily="34" charset="0"/>
              <a:buChar char="•"/>
            </a:pPr>
            <a:r>
              <a:rPr lang="en-US" sz="2400" dirty="0" smtClean="0"/>
              <a:t>Overview of state sanctioned water resource organizations in Texas</a:t>
            </a:r>
          </a:p>
          <a:p>
            <a:pPr>
              <a:buFont typeface="Arial" pitchFamily="34" charset="0"/>
              <a:buChar char="•"/>
            </a:pPr>
            <a:endParaRPr lang="en-US" sz="2400" dirty="0" smtClean="0"/>
          </a:p>
          <a:p>
            <a:pPr>
              <a:buFont typeface="Arial" pitchFamily="34" charset="0"/>
              <a:buChar char="•"/>
            </a:pPr>
            <a:r>
              <a:rPr lang="en-US" sz="2400" dirty="0" smtClean="0"/>
              <a:t>Mapping Desired Future Conditions (DFC) for GMA’s</a:t>
            </a:r>
          </a:p>
          <a:p>
            <a:endParaRPr lang="en-US" sz="2400" dirty="0" smtClean="0"/>
          </a:p>
          <a:p>
            <a:pPr>
              <a:buFont typeface="Arial" pitchFamily="34" charset="0"/>
              <a:buChar char="•"/>
            </a:pPr>
            <a:r>
              <a:rPr lang="en-US" sz="2400" dirty="0" smtClean="0"/>
              <a:t>Desired Future Conditions for GCD’s</a:t>
            </a:r>
          </a:p>
          <a:p>
            <a:pPr>
              <a:buFont typeface="Arial" pitchFamily="34" charset="0"/>
              <a:buChar char="•"/>
            </a:pPr>
            <a:endParaRPr lang="en-US" sz="2400" dirty="0" smtClean="0"/>
          </a:p>
          <a:p>
            <a:pPr>
              <a:buFont typeface="Arial" pitchFamily="34" charset="0"/>
              <a:buChar char="•"/>
            </a:pPr>
            <a:r>
              <a:rPr lang="en-US" sz="2400" dirty="0" smtClean="0"/>
              <a:t>Future Work</a:t>
            </a:r>
          </a:p>
          <a:p>
            <a:pPr>
              <a:buFont typeface="Arial" pitchFamily="34" charset="0"/>
              <a:buChar char="•"/>
            </a:pPr>
            <a:endParaRPr lang="en-US" sz="2400" dirty="0" smtClean="0"/>
          </a:p>
          <a:p>
            <a:pPr>
              <a:buFont typeface="Arial" pitchFamily="34" charset="0"/>
              <a:buChar char="•"/>
            </a:pPr>
            <a:r>
              <a:rPr lang="en-US" sz="2400" dirty="0" smtClean="0"/>
              <a:t>Data: http://www.twdb.state.tx.us/home/index.asp</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543800" cy="4801314"/>
          </a:xfrm>
          <a:prstGeom prst="rect">
            <a:avLst/>
          </a:prstGeom>
          <a:noFill/>
        </p:spPr>
        <p:txBody>
          <a:bodyPr wrap="square" rtlCol="0">
            <a:spAutoFit/>
          </a:bodyPr>
          <a:lstStyle/>
          <a:p>
            <a:r>
              <a:rPr lang="en-US" dirty="0" smtClean="0"/>
              <a:t>2001: Reorganization of Texas Groundwater Policy</a:t>
            </a:r>
          </a:p>
          <a:p>
            <a:endParaRPr lang="en-US" dirty="0" smtClean="0"/>
          </a:p>
          <a:p>
            <a:pPr>
              <a:buFont typeface="Arial" pitchFamily="34" charset="0"/>
              <a:buChar char="•"/>
            </a:pPr>
            <a:r>
              <a:rPr lang="en-US" dirty="0" smtClean="0"/>
              <a:t> Why?  Texas derives 60% of its water wealth from subsurface resources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Purpose from Chapter 36 of the Texas Water Code: to provide for the conservation, preservation, protection, recharging, and prevention of waste of groundwater, and of groundwater reservoirs or their subdivisions, and to control subsidence caused by withdrawal of water from those groundwater reservoirs </a:t>
            </a:r>
          </a:p>
          <a:p>
            <a:endParaRPr lang="en-US" dirty="0" smtClean="0"/>
          </a:p>
          <a:p>
            <a:pPr>
              <a:buFont typeface="Arial" pitchFamily="34" charset="0"/>
              <a:buChar char="•"/>
            </a:pPr>
            <a:endParaRPr lang="en-US" dirty="0" smtClean="0"/>
          </a:p>
          <a:p>
            <a:pPr>
              <a:buFont typeface="Arial" pitchFamily="34" charset="0"/>
              <a:buChar char="•"/>
            </a:pPr>
            <a:r>
              <a:rPr lang="en-US" dirty="0" smtClean="0"/>
              <a:t>Groundwater is subject to the </a:t>
            </a:r>
            <a:r>
              <a:rPr lang="en-US" u="sng" dirty="0" smtClean="0"/>
              <a:t>Rule of Capture</a:t>
            </a:r>
            <a:r>
              <a:rPr lang="en-US" dirty="0" smtClean="0"/>
              <a:t>: landowner may withdraw</a:t>
            </a:r>
          </a:p>
          <a:p>
            <a:r>
              <a:rPr lang="en-US" dirty="0" smtClean="0"/>
              <a:t>groundwater without limitations and without being liable to neighboring landowners for any harmful effects resulting from the withdrawal.</a:t>
            </a:r>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4953000"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GMA</a:t>
            </a:r>
            <a:r>
              <a:rPr lang="en-US" sz="2000" b="1" dirty="0" smtClean="0">
                <a:latin typeface="Times New Roman" pitchFamily="18" charset="0"/>
                <a:cs typeface="Times New Roman" pitchFamily="18" charset="0"/>
              </a:rPr>
              <a:t>: Groundwater Management  Areas</a:t>
            </a:r>
            <a:endParaRPr lang="en-US" sz="2000" b="1" dirty="0">
              <a:latin typeface="Times New Roman" pitchFamily="18" charset="0"/>
              <a:cs typeface="Times New Roman" pitchFamily="18" charset="0"/>
            </a:endParaRPr>
          </a:p>
        </p:txBody>
      </p:sp>
      <p:sp>
        <p:nvSpPr>
          <p:cNvPr id="4" name="TextBox 3"/>
          <p:cNvSpPr txBox="1"/>
          <p:nvPr/>
        </p:nvSpPr>
        <p:spPr>
          <a:xfrm>
            <a:off x="5638800" y="1447800"/>
            <a:ext cx="3048000" cy="4524315"/>
          </a:xfrm>
          <a:prstGeom prst="rect">
            <a:avLst/>
          </a:prstGeom>
          <a:noFill/>
        </p:spPr>
        <p:txBody>
          <a:bodyPr wrap="square" rtlCol="0">
            <a:spAutoFit/>
          </a:bodyPr>
          <a:lstStyle/>
          <a:p>
            <a:pPr>
              <a:buFont typeface="Arial" pitchFamily="34" charset="0"/>
              <a:buChar char="•"/>
            </a:pPr>
            <a:r>
              <a:rPr lang="en-US" dirty="0" smtClean="0"/>
              <a:t>Approved through the Texas Water Development Board (TWDB)</a:t>
            </a:r>
          </a:p>
          <a:p>
            <a:pPr>
              <a:buFont typeface="Arial" pitchFamily="34" charset="0"/>
              <a:buChar char="•"/>
            </a:pPr>
            <a:endParaRPr lang="en-US" dirty="0" smtClean="0"/>
          </a:p>
          <a:p>
            <a:pPr>
              <a:buFont typeface="Arial" pitchFamily="34" charset="0"/>
              <a:buChar char="•"/>
            </a:pPr>
            <a:r>
              <a:rPr lang="en-US" dirty="0" smtClean="0"/>
              <a:t>Management areas generally follow major aquifer boundaries</a:t>
            </a:r>
          </a:p>
          <a:p>
            <a:pPr>
              <a:buFont typeface="Arial" pitchFamily="34" charset="0"/>
              <a:buChar char="•"/>
            </a:pPr>
            <a:endParaRPr lang="en-US" dirty="0"/>
          </a:p>
          <a:p>
            <a:pPr>
              <a:buFont typeface="Arial" pitchFamily="34" charset="0"/>
              <a:buChar char="•"/>
            </a:pPr>
            <a:r>
              <a:rPr lang="en-US" dirty="0" smtClean="0"/>
              <a:t>Some major aquifers are split based on water users, or hydrogeologic parameters</a:t>
            </a:r>
            <a:endParaRPr lang="en-US" dirty="0"/>
          </a:p>
          <a:p>
            <a:pPr>
              <a:buFont typeface="Arial" pitchFamily="34" charset="0"/>
              <a:buChar char="•"/>
            </a:pPr>
            <a:endParaRPr lang="en-US" dirty="0" smtClean="0"/>
          </a:p>
          <a:p>
            <a:pPr>
              <a:buFont typeface="Arial" pitchFamily="34" charset="0"/>
              <a:buChar char="•"/>
            </a:pPr>
            <a:r>
              <a:rPr lang="en-US" dirty="0" smtClean="0"/>
              <a:t>GMA’s provide a forum for water planning amongst the GCD’s</a:t>
            </a:r>
            <a:endParaRPr lang="en-US" dirty="0"/>
          </a:p>
          <a:p>
            <a:pPr>
              <a:buFont typeface="Arial" pitchFamily="34" charset="0"/>
              <a:buChar char="•"/>
            </a:pPr>
            <a:endParaRPr lang="en-US" dirty="0"/>
          </a:p>
        </p:txBody>
      </p:sp>
      <p:pic>
        <p:nvPicPr>
          <p:cNvPr id="2" name="Picture 2" descr="C:\Users\Carl Edwards\Documents\GIS\GMA-Aquifer.jpg"/>
          <p:cNvPicPr>
            <a:picLocks noChangeAspect="1" noChangeArrowheads="1"/>
          </p:cNvPicPr>
          <p:nvPr/>
        </p:nvPicPr>
        <p:blipFill>
          <a:blip r:embed="rId2" cstate="print"/>
          <a:srcRect/>
          <a:stretch>
            <a:fillRect/>
          </a:stretch>
        </p:blipFill>
        <p:spPr bwMode="auto">
          <a:xfrm>
            <a:off x="152400" y="1219200"/>
            <a:ext cx="5181599" cy="4984342"/>
          </a:xfrm>
          <a:prstGeom prst="rect">
            <a:avLst/>
          </a:prstGeom>
          <a:noFill/>
        </p:spPr>
      </p:pic>
      <p:pic>
        <p:nvPicPr>
          <p:cNvPr id="2050" name="Picture 2" descr="C:\Users\Carl Edwards\Documents\GIS\Legend2.jpg"/>
          <p:cNvPicPr>
            <a:picLocks noChangeAspect="1" noChangeArrowheads="1"/>
          </p:cNvPicPr>
          <p:nvPr/>
        </p:nvPicPr>
        <p:blipFill>
          <a:blip r:embed="rId3" cstate="print"/>
          <a:srcRect/>
          <a:stretch>
            <a:fillRect/>
          </a:stretch>
        </p:blipFill>
        <p:spPr bwMode="auto">
          <a:xfrm>
            <a:off x="152400" y="1524000"/>
            <a:ext cx="1304925" cy="17335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990600"/>
            <a:ext cx="4648200" cy="369332"/>
          </a:xfrm>
          <a:prstGeom prst="rect">
            <a:avLst/>
          </a:prstGeom>
          <a:noFill/>
        </p:spPr>
        <p:txBody>
          <a:bodyPr wrap="square" rtlCol="0">
            <a:spAutoFit/>
          </a:bodyPr>
          <a:lstStyle/>
          <a:p>
            <a:pPr algn="ctr"/>
            <a:r>
              <a:rPr lang="en-US" b="1" dirty="0" smtClean="0"/>
              <a:t>GCD: Groundwater Conservation District</a:t>
            </a:r>
          </a:p>
        </p:txBody>
      </p:sp>
      <p:sp>
        <p:nvSpPr>
          <p:cNvPr id="4" name="TextBox 3"/>
          <p:cNvSpPr txBox="1"/>
          <p:nvPr/>
        </p:nvSpPr>
        <p:spPr>
          <a:xfrm>
            <a:off x="5715000" y="1524000"/>
            <a:ext cx="3200400" cy="4524315"/>
          </a:xfrm>
          <a:prstGeom prst="rect">
            <a:avLst/>
          </a:prstGeom>
          <a:noFill/>
        </p:spPr>
        <p:txBody>
          <a:bodyPr wrap="square" rtlCol="0">
            <a:spAutoFit/>
          </a:bodyPr>
          <a:lstStyle/>
          <a:p>
            <a:pPr>
              <a:buFont typeface="Arial" pitchFamily="34" charset="0"/>
              <a:buChar char="•"/>
            </a:pPr>
            <a:r>
              <a:rPr lang="en-US" dirty="0" smtClean="0"/>
              <a:t>Approved by the TWDB</a:t>
            </a:r>
          </a:p>
          <a:p>
            <a:pPr>
              <a:buFont typeface="Arial" pitchFamily="34" charset="0"/>
              <a:buChar char="•"/>
            </a:pPr>
            <a:endParaRPr lang="en-US" dirty="0"/>
          </a:p>
          <a:p>
            <a:pPr>
              <a:buFont typeface="Arial" pitchFamily="34" charset="0"/>
              <a:buChar char="•"/>
            </a:pPr>
            <a:r>
              <a:rPr lang="en-US" dirty="0" smtClean="0"/>
              <a:t>Generally follow county lines</a:t>
            </a:r>
          </a:p>
          <a:p>
            <a:pPr>
              <a:buFont typeface="Arial" pitchFamily="34" charset="0"/>
              <a:buChar char="•"/>
            </a:pPr>
            <a:endParaRPr lang="en-US" dirty="0"/>
          </a:p>
          <a:p>
            <a:pPr>
              <a:buFont typeface="Arial" pitchFamily="34" charset="0"/>
              <a:buChar char="•"/>
            </a:pPr>
            <a:r>
              <a:rPr lang="en-US" dirty="0" smtClean="0"/>
              <a:t>Priority for GCD’s is to determine DFC: Project water needs for 50 years (Developed through groundwater availability models)</a:t>
            </a:r>
          </a:p>
          <a:p>
            <a:pPr>
              <a:buFont typeface="Arial" pitchFamily="34" charset="0"/>
              <a:buChar char="•"/>
            </a:pPr>
            <a:endParaRPr lang="en-US" dirty="0"/>
          </a:p>
          <a:p>
            <a:pPr>
              <a:buFont typeface="Arial" pitchFamily="34" charset="0"/>
              <a:buChar char="•"/>
            </a:pPr>
            <a:r>
              <a:rPr lang="en-US" dirty="0" smtClean="0"/>
              <a:t>Areas in white do not have districts</a:t>
            </a:r>
          </a:p>
          <a:p>
            <a:pPr>
              <a:buFont typeface="Arial" pitchFamily="34" charset="0"/>
              <a:buChar char="•"/>
            </a:pPr>
            <a:endParaRPr lang="en-US" dirty="0"/>
          </a:p>
          <a:p>
            <a:pPr>
              <a:buFont typeface="Arial" pitchFamily="34" charset="0"/>
              <a:buChar char="•"/>
            </a:pPr>
            <a:r>
              <a:rPr lang="en-US" dirty="0" smtClean="0"/>
              <a:t>Incentive for district formation: State Funding for water resource projects</a:t>
            </a:r>
            <a:endParaRPr lang="en-US" dirty="0"/>
          </a:p>
        </p:txBody>
      </p:sp>
      <p:pic>
        <p:nvPicPr>
          <p:cNvPr id="2050" name="Picture 2" descr="C:\Users\Carl Edwards\Documents\GIS\GMA-GCD.jpg"/>
          <p:cNvPicPr>
            <a:picLocks noChangeAspect="1" noChangeArrowheads="1"/>
          </p:cNvPicPr>
          <p:nvPr/>
        </p:nvPicPr>
        <p:blipFill>
          <a:blip r:embed="rId2" cstate="print"/>
          <a:srcRect/>
          <a:stretch>
            <a:fillRect/>
          </a:stretch>
        </p:blipFill>
        <p:spPr bwMode="auto">
          <a:xfrm>
            <a:off x="152400" y="1447799"/>
            <a:ext cx="5181600" cy="498434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arl Edwards\Documents\GIS\RWPG.jpg"/>
          <p:cNvPicPr>
            <a:picLocks noChangeAspect="1" noChangeArrowheads="1"/>
          </p:cNvPicPr>
          <p:nvPr/>
        </p:nvPicPr>
        <p:blipFill>
          <a:blip r:embed="rId2" cstate="print"/>
          <a:srcRect/>
          <a:stretch>
            <a:fillRect/>
          </a:stretch>
        </p:blipFill>
        <p:spPr bwMode="auto">
          <a:xfrm>
            <a:off x="70169" y="1371600"/>
            <a:ext cx="5340031" cy="5136744"/>
          </a:xfrm>
          <a:prstGeom prst="rect">
            <a:avLst/>
          </a:prstGeom>
          <a:noFill/>
        </p:spPr>
      </p:pic>
      <p:sp>
        <p:nvSpPr>
          <p:cNvPr id="3" name="TextBox 2"/>
          <p:cNvSpPr txBox="1"/>
          <p:nvPr/>
        </p:nvSpPr>
        <p:spPr>
          <a:xfrm>
            <a:off x="533400" y="990600"/>
            <a:ext cx="4572000" cy="369332"/>
          </a:xfrm>
          <a:prstGeom prst="rect">
            <a:avLst/>
          </a:prstGeom>
          <a:noFill/>
        </p:spPr>
        <p:txBody>
          <a:bodyPr wrap="square" rtlCol="0">
            <a:spAutoFit/>
          </a:bodyPr>
          <a:lstStyle/>
          <a:p>
            <a:r>
              <a:rPr lang="en-US" b="1" dirty="0" smtClean="0"/>
              <a:t>RWPG: Regional Water Planning Groups</a:t>
            </a:r>
            <a:endParaRPr lang="en-US" b="1" dirty="0"/>
          </a:p>
        </p:txBody>
      </p:sp>
      <p:sp>
        <p:nvSpPr>
          <p:cNvPr id="4" name="TextBox 3"/>
          <p:cNvSpPr txBox="1"/>
          <p:nvPr/>
        </p:nvSpPr>
        <p:spPr>
          <a:xfrm>
            <a:off x="5715000" y="1447800"/>
            <a:ext cx="3200400" cy="5078313"/>
          </a:xfrm>
          <a:prstGeom prst="rect">
            <a:avLst/>
          </a:prstGeom>
          <a:noFill/>
        </p:spPr>
        <p:txBody>
          <a:bodyPr wrap="square" rtlCol="0">
            <a:spAutoFit/>
          </a:bodyPr>
          <a:lstStyle/>
          <a:p>
            <a:pPr>
              <a:buFont typeface="Arial" pitchFamily="34" charset="0"/>
              <a:buChar char="•"/>
            </a:pPr>
            <a:r>
              <a:rPr lang="en-US" dirty="0" smtClean="0"/>
              <a:t>Receive and report data for desired future conditions to the State Water Plan</a:t>
            </a:r>
          </a:p>
          <a:p>
            <a:pPr>
              <a:buFont typeface="Arial" pitchFamily="34" charset="0"/>
              <a:buChar char="•"/>
            </a:pPr>
            <a:endParaRPr lang="en-US" dirty="0" smtClean="0"/>
          </a:p>
          <a:p>
            <a:pPr>
              <a:buFont typeface="Arial" pitchFamily="34" charset="0"/>
              <a:buChar char="•"/>
            </a:pPr>
            <a:r>
              <a:rPr lang="en-US" dirty="0" smtClean="0"/>
              <a:t>Responsible for Surface &amp; Groundwater Planning</a:t>
            </a:r>
          </a:p>
          <a:p>
            <a:endParaRPr lang="en-US" dirty="0" smtClean="0"/>
          </a:p>
          <a:p>
            <a:r>
              <a:rPr lang="en-US" dirty="0" smtClean="0"/>
              <a:t>Boundaries based on: </a:t>
            </a:r>
          </a:p>
          <a:p>
            <a:pPr>
              <a:buFont typeface="Arial" pitchFamily="34" charset="0"/>
              <a:buChar char="•"/>
            </a:pPr>
            <a:r>
              <a:rPr lang="en-US" dirty="0" smtClean="0"/>
              <a:t>cities</a:t>
            </a:r>
          </a:p>
          <a:p>
            <a:pPr>
              <a:buFont typeface="Arial" pitchFamily="34" charset="0"/>
              <a:buChar char="•"/>
            </a:pPr>
            <a:r>
              <a:rPr lang="en-US" dirty="0" smtClean="0"/>
              <a:t>surface water systems</a:t>
            </a:r>
          </a:p>
          <a:p>
            <a:pPr>
              <a:buFont typeface="Arial" pitchFamily="34" charset="0"/>
              <a:buChar char="•"/>
            </a:pPr>
            <a:r>
              <a:rPr lang="en-US" dirty="0" smtClean="0"/>
              <a:t>groundwater systems </a:t>
            </a:r>
          </a:p>
          <a:p>
            <a:pPr>
              <a:buFont typeface="Arial" pitchFamily="34" charset="0"/>
              <a:buChar char="•"/>
            </a:pPr>
            <a:r>
              <a:rPr lang="en-US" dirty="0" smtClean="0"/>
              <a:t>large water service areas</a:t>
            </a:r>
          </a:p>
          <a:p>
            <a:pPr>
              <a:buFont typeface="Arial" pitchFamily="34" charset="0"/>
              <a:buChar char="•"/>
            </a:pPr>
            <a:r>
              <a:rPr lang="en-US" dirty="0" smtClean="0"/>
              <a:t>metropolitan statistical areas</a:t>
            </a:r>
          </a:p>
          <a:p>
            <a:pPr>
              <a:buFont typeface="Arial" pitchFamily="34" charset="0"/>
              <a:buChar char="•"/>
            </a:pPr>
            <a:r>
              <a:rPr lang="en-US" dirty="0" smtClean="0"/>
              <a:t>existing regional water supply studies and areas </a:t>
            </a:r>
          </a:p>
          <a:p>
            <a:pPr>
              <a:buFont typeface="Arial" pitchFamily="34" charset="0"/>
              <a:buChar char="•"/>
            </a:pPr>
            <a:r>
              <a:rPr lang="en-US" dirty="0" smtClean="0"/>
              <a:t>groundwater management districts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685800"/>
            <a:ext cx="1905000" cy="369332"/>
          </a:xfrm>
          <a:prstGeom prst="rect">
            <a:avLst/>
          </a:prstGeom>
          <a:noFill/>
          <a:ln w="15875">
            <a:solidFill>
              <a:srgbClr val="FF0000"/>
            </a:solidFill>
          </a:ln>
        </p:spPr>
        <p:txBody>
          <a:bodyPr wrap="square" rtlCol="0">
            <a:spAutoFit/>
          </a:bodyPr>
          <a:lstStyle/>
          <a:p>
            <a:pPr algn="ctr"/>
            <a:r>
              <a:rPr lang="en-US" b="1" dirty="0" smtClean="0"/>
              <a:t>TWDB</a:t>
            </a:r>
            <a:endParaRPr lang="en-US" b="1" dirty="0"/>
          </a:p>
        </p:txBody>
      </p:sp>
      <p:cxnSp>
        <p:nvCxnSpPr>
          <p:cNvPr id="6" name="Straight Arrow Connector 5"/>
          <p:cNvCxnSpPr>
            <a:stCxn id="4" idx="2"/>
          </p:cNvCxnSpPr>
          <p:nvPr/>
        </p:nvCxnSpPr>
        <p:spPr>
          <a:xfrm rot="5400000">
            <a:off x="3899416" y="1194316"/>
            <a:ext cx="697468"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0" y="2057400"/>
            <a:ext cx="1676400" cy="584775"/>
          </a:xfrm>
          <a:prstGeom prst="rect">
            <a:avLst/>
          </a:prstGeom>
          <a:noFill/>
          <a:ln>
            <a:noFill/>
          </a:ln>
        </p:spPr>
        <p:txBody>
          <a:bodyPr wrap="square" rtlCol="0">
            <a:spAutoFit/>
          </a:bodyPr>
          <a:lstStyle/>
          <a:p>
            <a:pPr algn="ctr"/>
            <a:r>
              <a:rPr lang="en-US" sz="1600" b="1" dirty="0" smtClean="0"/>
              <a:t>GCD (Stakeholders)</a:t>
            </a:r>
            <a:endParaRPr lang="en-US" sz="1600" b="1" dirty="0"/>
          </a:p>
        </p:txBody>
      </p:sp>
      <p:cxnSp>
        <p:nvCxnSpPr>
          <p:cNvPr id="23" name="Straight Arrow Connector 22"/>
          <p:cNvCxnSpPr>
            <a:stCxn id="4" idx="2"/>
          </p:cNvCxnSpPr>
          <p:nvPr/>
        </p:nvCxnSpPr>
        <p:spPr>
          <a:xfrm rot="16200000" flipH="1">
            <a:off x="4356616" y="1156216"/>
            <a:ext cx="697468"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124200" y="1752600"/>
            <a:ext cx="1524000" cy="1219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4648200" y="2209800"/>
            <a:ext cx="1066800" cy="369332"/>
          </a:xfrm>
          <a:prstGeom prst="rect">
            <a:avLst/>
          </a:prstGeom>
          <a:noFill/>
        </p:spPr>
        <p:txBody>
          <a:bodyPr wrap="square" rtlCol="0">
            <a:spAutoFit/>
          </a:bodyPr>
          <a:lstStyle/>
          <a:p>
            <a:pPr algn="ctr"/>
            <a:r>
              <a:rPr lang="en-US" b="1" dirty="0" smtClean="0"/>
              <a:t>GMA</a:t>
            </a:r>
            <a:endParaRPr lang="en-US" b="1" dirty="0"/>
          </a:p>
        </p:txBody>
      </p:sp>
      <p:sp>
        <p:nvSpPr>
          <p:cNvPr id="32" name="Oval 31"/>
          <p:cNvSpPr/>
          <p:nvPr/>
        </p:nvSpPr>
        <p:spPr>
          <a:xfrm>
            <a:off x="4343400" y="1752600"/>
            <a:ext cx="1447800" cy="1219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rot="5400000" flipH="1" flipV="1">
            <a:off x="4077494" y="1561306"/>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V="1">
            <a:off x="2133600" y="1066800"/>
            <a:ext cx="1371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9600" y="1752600"/>
            <a:ext cx="1828800" cy="369332"/>
          </a:xfrm>
          <a:prstGeom prst="rect">
            <a:avLst/>
          </a:prstGeom>
          <a:noFill/>
          <a:ln>
            <a:solidFill>
              <a:schemeClr val="tx1"/>
            </a:solidFill>
          </a:ln>
        </p:spPr>
        <p:txBody>
          <a:bodyPr wrap="square" rtlCol="0">
            <a:spAutoFit/>
          </a:bodyPr>
          <a:lstStyle/>
          <a:p>
            <a:pPr algn="ctr"/>
            <a:r>
              <a:rPr lang="en-US" dirty="0" smtClean="0"/>
              <a:t>RWPG</a:t>
            </a:r>
            <a:endParaRPr lang="en-US" dirty="0"/>
          </a:p>
        </p:txBody>
      </p:sp>
      <p:sp>
        <p:nvSpPr>
          <p:cNvPr id="48" name="TextBox 47"/>
          <p:cNvSpPr txBox="1"/>
          <p:nvPr/>
        </p:nvSpPr>
        <p:spPr>
          <a:xfrm>
            <a:off x="1905000" y="3962400"/>
            <a:ext cx="1600200" cy="381000"/>
          </a:xfrm>
          <a:prstGeom prst="rect">
            <a:avLst/>
          </a:prstGeom>
          <a:noFill/>
          <a:ln w="15875">
            <a:solidFill>
              <a:srgbClr val="FF0000"/>
            </a:solidFill>
          </a:ln>
        </p:spPr>
        <p:txBody>
          <a:bodyPr wrap="square" rtlCol="0">
            <a:spAutoFit/>
          </a:bodyPr>
          <a:lstStyle/>
          <a:p>
            <a:pPr algn="ctr"/>
            <a:r>
              <a:rPr lang="en-US" dirty="0" smtClean="0"/>
              <a:t>TCEQ</a:t>
            </a:r>
            <a:endParaRPr lang="en-US" dirty="0"/>
          </a:p>
        </p:txBody>
      </p:sp>
      <p:sp>
        <p:nvSpPr>
          <p:cNvPr id="51" name="TextBox 50"/>
          <p:cNvSpPr txBox="1"/>
          <p:nvPr/>
        </p:nvSpPr>
        <p:spPr>
          <a:xfrm>
            <a:off x="5791200" y="3962400"/>
            <a:ext cx="2514600" cy="369332"/>
          </a:xfrm>
          <a:prstGeom prst="rect">
            <a:avLst/>
          </a:prstGeom>
          <a:noFill/>
          <a:ln>
            <a:solidFill>
              <a:schemeClr val="tx1"/>
            </a:solidFill>
          </a:ln>
        </p:spPr>
        <p:txBody>
          <a:bodyPr wrap="square" rtlCol="0">
            <a:spAutoFit/>
          </a:bodyPr>
          <a:lstStyle/>
          <a:p>
            <a:pPr algn="ctr"/>
            <a:r>
              <a:rPr lang="en-US" b="1" dirty="0" smtClean="0"/>
              <a:t>Individual Landowners</a:t>
            </a:r>
            <a:endParaRPr lang="en-US" b="1" dirty="0"/>
          </a:p>
        </p:txBody>
      </p:sp>
      <p:sp>
        <p:nvSpPr>
          <p:cNvPr id="52" name="TextBox 51"/>
          <p:cNvSpPr txBox="1"/>
          <p:nvPr/>
        </p:nvSpPr>
        <p:spPr>
          <a:xfrm>
            <a:off x="609600" y="1066800"/>
            <a:ext cx="1676400" cy="646331"/>
          </a:xfrm>
          <a:prstGeom prst="rect">
            <a:avLst/>
          </a:prstGeom>
          <a:noFill/>
        </p:spPr>
        <p:txBody>
          <a:bodyPr wrap="square" rtlCol="0">
            <a:spAutoFit/>
          </a:bodyPr>
          <a:lstStyle/>
          <a:p>
            <a:r>
              <a:rPr lang="en-US" dirty="0" smtClean="0"/>
              <a:t>Surface &amp; Groundwater</a:t>
            </a:r>
            <a:endParaRPr lang="en-US" dirty="0"/>
          </a:p>
        </p:txBody>
      </p:sp>
      <p:cxnSp>
        <p:nvCxnSpPr>
          <p:cNvPr id="55" name="Straight Arrow Connector 54"/>
          <p:cNvCxnSpPr>
            <a:stCxn id="51" idx="0"/>
          </p:cNvCxnSpPr>
          <p:nvPr/>
        </p:nvCxnSpPr>
        <p:spPr>
          <a:xfrm rot="16200000" flipV="1">
            <a:off x="4781550" y="1695450"/>
            <a:ext cx="2895600" cy="163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a:off x="4038600" y="2971800"/>
            <a:ext cx="1752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1" idx="1"/>
          </p:cNvCxnSpPr>
          <p:nvPr/>
        </p:nvCxnSpPr>
        <p:spPr>
          <a:xfrm rot="10800000">
            <a:off x="3505200" y="4114800"/>
            <a:ext cx="22860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8" idx="0"/>
          </p:cNvCxnSpPr>
          <p:nvPr/>
        </p:nvCxnSpPr>
        <p:spPr>
          <a:xfrm rot="5400000" flipH="1" flipV="1">
            <a:off x="2876550" y="2800350"/>
            <a:ext cx="990600"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0"/>
            <a:ext cx="7620000" cy="461665"/>
          </a:xfrm>
          <a:prstGeom prst="rect">
            <a:avLst/>
          </a:prstGeom>
          <a:noFill/>
        </p:spPr>
        <p:txBody>
          <a:bodyPr wrap="square" rtlCol="0">
            <a:spAutoFit/>
          </a:bodyPr>
          <a:lstStyle/>
          <a:p>
            <a:pPr algn="ctr"/>
            <a:r>
              <a:rPr lang="en-US" sz="2400" dirty="0" smtClean="0"/>
              <a:t>Carl’s Flow Chart for Texas Water Policy</a:t>
            </a:r>
            <a:endParaRPr lang="en-US" sz="2400" dirty="0"/>
          </a:p>
        </p:txBody>
      </p:sp>
      <p:sp>
        <p:nvSpPr>
          <p:cNvPr id="20" name="TextBox 19"/>
          <p:cNvSpPr txBox="1"/>
          <p:nvPr/>
        </p:nvSpPr>
        <p:spPr>
          <a:xfrm>
            <a:off x="1600200" y="4876800"/>
            <a:ext cx="5334000" cy="1200329"/>
          </a:xfrm>
          <a:prstGeom prst="rect">
            <a:avLst/>
          </a:prstGeom>
          <a:noFill/>
        </p:spPr>
        <p:txBody>
          <a:bodyPr wrap="square" rtlCol="0">
            <a:spAutoFit/>
          </a:bodyPr>
          <a:lstStyle/>
          <a:p>
            <a:pPr>
              <a:buFont typeface="Arial" pitchFamily="34" charset="0"/>
              <a:buChar char="•"/>
            </a:pPr>
            <a:r>
              <a:rPr lang="en-US" dirty="0" smtClean="0"/>
              <a:t>GMA: Groundwater Management Area </a:t>
            </a:r>
          </a:p>
          <a:p>
            <a:pPr>
              <a:buFont typeface="Arial" pitchFamily="34" charset="0"/>
              <a:buChar char="•"/>
            </a:pPr>
            <a:r>
              <a:rPr lang="en-US" dirty="0" smtClean="0"/>
              <a:t>GCD: Groundwater Conservation District</a:t>
            </a:r>
          </a:p>
          <a:p>
            <a:pPr>
              <a:buFont typeface="Arial" pitchFamily="34" charset="0"/>
              <a:buChar char="•"/>
            </a:pPr>
            <a:r>
              <a:rPr lang="en-US" dirty="0" smtClean="0"/>
              <a:t>RWPG: Regional Water Planning Group</a:t>
            </a:r>
          </a:p>
          <a:p>
            <a:pPr>
              <a:buFont typeface="Arial" pitchFamily="34" charset="0"/>
              <a:buChar char="•"/>
            </a:pPr>
            <a:r>
              <a:rPr lang="en-US" dirty="0" smtClean="0"/>
              <a:t>TCEQ: Texas Commission on Environmental Quality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IS\2010.jpg"/>
          <p:cNvPicPr>
            <a:picLocks noChangeAspect="1" noChangeArrowheads="1"/>
          </p:cNvPicPr>
          <p:nvPr/>
        </p:nvPicPr>
        <p:blipFill>
          <a:blip r:embed="rId2" cstate="print"/>
          <a:srcRect/>
          <a:stretch>
            <a:fillRect/>
          </a:stretch>
        </p:blipFill>
        <p:spPr bwMode="auto">
          <a:xfrm>
            <a:off x="228600" y="1295400"/>
            <a:ext cx="2667000" cy="2096367"/>
          </a:xfrm>
          <a:prstGeom prst="rect">
            <a:avLst/>
          </a:prstGeom>
          <a:noFill/>
        </p:spPr>
      </p:pic>
      <p:pic>
        <p:nvPicPr>
          <p:cNvPr id="1027" name="Picture 3" descr="D:\GIS\2020.jpg"/>
          <p:cNvPicPr>
            <a:picLocks noChangeAspect="1" noChangeArrowheads="1"/>
          </p:cNvPicPr>
          <p:nvPr/>
        </p:nvPicPr>
        <p:blipFill>
          <a:blip r:embed="rId3" cstate="print"/>
          <a:srcRect/>
          <a:stretch>
            <a:fillRect/>
          </a:stretch>
        </p:blipFill>
        <p:spPr bwMode="auto">
          <a:xfrm>
            <a:off x="3200400" y="1219200"/>
            <a:ext cx="2743200" cy="2156263"/>
          </a:xfrm>
          <a:prstGeom prst="rect">
            <a:avLst/>
          </a:prstGeom>
          <a:noFill/>
        </p:spPr>
      </p:pic>
      <p:pic>
        <p:nvPicPr>
          <p:cNvPr id="1028" name="Picture 4" descr="D:\GIS\2030.jpg"/>
          <p:cNvPicPr>
            <a:picLocks noChangeAspect="1" noChangeArrowheads="1"/>
          </p:cNvPicPr>
          <p:nvPr/>
        </p:nvPicPr>
        <p:blipFill>
          <a:blip r:embed="rId4" cstate="print"/>
          <a:srcRect/>
          <a:stretch>
            <a:fillRect/>
          </a:stretch>
        </p:blipFill>
        <p:spPr bwMode="auto">
          <a:xfrm>
            <a:off x="6096000" y="1219200"/>
            <a:ext cx="2714367" cy="2133600"/>
          </a:xfrm>
          <a:prstGeom prst="rect">
            <a:avLst/>
          </a:prstGeom>
          <a:noFill/>
        </p:spPr>
      </p:pic>
      <p:pic>
        <p:nvPicPr>
          <p:cNvPr id="1029" name="Picture 5" descr="D:\GIS\2040.jpg"/>
          <p:cNvPicPr>
            <a:picLocks noChangeAspect="1" noChangeArrowheads="1"/>
          </p:cNvPicPr>
          <p:nvPr/>
        </p:nvPicPr>
        <p:blipFill>
          <a:blip r:embed="rId5" cstate="print"/>
          <a:srcRect/>
          <a:stretch>
            <a:fillRect/>
          </a:stretch>
        </p:blipFill>
        <p:spPr bwMode="auto">
          <a:xfrm>
            <a:off x="228600" y="3962400"/>
            <a:ext cx="2743199" cy="2156262"/>
          </a:xfrm>
          <a:prstGeom prst="rect">
            <a:avLst/>
          </a:prstGeom>
          <a:noFill/>
        </p:spPr>
      </p:pic>
      <p:pic>
        <p:nvPicPr>
          <p:cNvPr id="1030" name="Picture 6" descr="D:\GIS\2050.jpg"/>
          <p:cNvPicPr>
            <a:picLocks noChangeAspect="1" noChangeArrowheads="1"/>
          </p:cNvPicPr>
          <p:nvPr/>
        </p:nvPicPr>
        <p:blipFill>
          <a:blip r:embed="rId5" cstate="print"/>
          <a:srcRect/>
          <a:stretch>
            <a:fillRect/>
          </a:stretch>
        </p:blipFill>
        <p:spPr bwMode="auto">
          <a:xfrm>
            <a:off x="3124201" y="3962400"/>
            <a:ext cx="2743200" cy="2156264"/>
          </a:xfrm>
          <a:prstGeom prst="rect">
            <a:avLst/>
          </a:prstGeom>
          <a:noFill/>
        </p:spPr>
      </p:pic>
      <p:pic>
        <p:nvPicPr>
          <p:cNvPr id="1031" name="Picture 7" descr="D:\GIS\2060.jpg"/>
          <p:cNvPicPr>
            <a:picLocks noChangeAspect="1" noChangeArrowheads="1"/>
          </p:cNvPicPr>
          <p:nvPr/>
        </p:nvPicPr>
        <p:blipFill>
          <a:blip r:embed="rId6" cstate="print"/>
          <a:srcRect/>
          <a:stretch>
            <a:fillRect/>
          </a:stretch>
        </p:blipFill>
        <p:spPr bwMode="auto">
          <a:xfrm>
            <a:off x="6096001" y="3962400"/>
            <a:ext cx="2743200" cy="2156264"/>
          </a:xfrm>
          <a:prstGeom prst="rect">
            <a:avLst/>
          </a:prstGeom>
          <a:noFill/>
        </p:spPr>
      </p:pic>
      <p:sp>
        <p:nvSpPr>
          <p:cNvPr id="8" name="TextBox 7"/>
          <p:cNvSpPr txBox="1"/>
          <p:nvPr/>
        </p:nvSpPr>
        <p:spPr>
          <a:xfrm>
            <a:off x="609600" y="685800"/>
            <a:ext cx="8534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2010                                   2020                              2030</a:t>
            </a:r>
            <a:endParaRPr lang="en-US" sz="2400" dirty="0">
              <a:latin typeface="Times New Roman" pitchFamily="18" charset="0"/>
              <a:cs typeface="Times New Roman" pitchFamily="18" charset="0"/>
            </a:endParaRPr>
          </a:p>
        </p:txBody>
      </p:sp>
      <p:sp>
        <p:nvSpPr>
          <p:cNvPr id="9" name="TextBox 8"/>
          <p:cNvSpPr txBox="1"/>
          <p:nvPr/>
        </p:nvSpPr>
        <p:spPr>
          <a:xfrm>
            <a:off x="914400" y="3505200"/>
            <a:ext cx="7620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2040                                   2050                                2060</a:t>
            </a:r>
            <a:endParaRPr lang="en-US" sz="2400" dirty="0">
              <a:latin typeface="Times New Roman" pitchFamily="18" charset="0"/>
              <a:cs typeface="Times New Roman" pitchFamily="18" charset="0"/>
            </a:endParaRPr>
          </a:p>
        </p:txBody>
      </p:sp>
      <p:sp>
        <p:nvSpPr>
          <p:cNvPr id="10" name="TextBox 9"/>
          <p:cNvSpPr txBox="1"/>
          <p:nvPr/>
        </p:nvSpPr>
        <p:spPr>
          <a:xfrm>
            <a:off x="1371600" y="0"/>
            <a:ext cx="6553200" cy="461665"/>
          </a:xfrm>
          <a:prstGeom prst="rect">
            <a:avLst/>
          </a:prstGeom>
          <a:noFill/>
        </p:spPr>
        <p:txBody>
          <a:bodyPr wrap="square" rtlCol="0">
            <a:spAutoFit/>
          </a:bodyPr>
          <a:lstStyle/>
          <a:p>
            <a:pPr algn="ctr"/>
            <a:r>
              <a:rPr lang="en-US" sz="2400" dirty="0" smtClean="0"/>
              <a:t>Water Demand / Total Groundwater Supply</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rl Edwards\Documents\GIS\Basemap.jpg"/>
          <p:cNvPicPr>
            <a:picLocks noChangeAspect="1" noChangeArrowheads="1"/>
          </p:cNvPicPr>
          <p:nvPr/>
        </p:nvPicPr>
        <p:blipFill>
          <a:blip r:embed="rId2" cstate="print"/>
          <a:srcRect/>
          <a:stretch>
            <a:fillRect/>
          </a:stretch>
        </p:blipFill>
        <p:spPr bwMode="auto">
          <a:xfrm>
            <a:off x="3886200" y="381000"/>
            <a:ext cx="5257800" cy="5819531"/>
          </a:xfrm>
          <a:prstGeom prst="rect">
            <a:avLst/>
          </a:prstGeom>
          <a:noFill/>
        </p:spPr>
      </p:pic>
      <p:pic>
        <p:nvPicPr>
          <p:cNvPr id="1027" name="Picture 3" descr="C:\Users\Carl Edwards\Documents\GIS\Region C-GCD.jpg"/>
          <p:cNvPicPr>
            <a:picLocks noChangeAspect="1" noChangeArrowheads="1"/>
          </p:cNvPicPr>
          <p:nvPr/>
        </p:nvPicPr>
        <p:blipFill>
          <a:blip r:embed="rId3" cstate="print"/>
          <a:srcRect/>
          <a:stretch>
            <a:fillRect/>
          </a:stretch>
        </p:blipFill>
        <p:spPr bwMode="auto">
          <a:xfrm>
            <a:off x="0" y="380999"/>
            <a:ext cx="3886200" cy="4301393"/>
          </a:xfrm>
          <a:prstGeom prst="rect">
            <a:avLst/>
          </a:prstGeom>
          <a:noFill/>
        </p:spPr>
      </p:pic>
      <p:pic>
        <p:nvPicPr>
          <p:cNvPr id="2" name="Picture 4" descr="C:\Users\Carl Edwards\Documents\GIS\Legend.jpg"/>
          <p:cNvPicPr>
            <a:picLocks noChangeAspect="1" noChangeArrowheads="1"/>
          </p:cNvPicPr>
          <p:nvPr/>
        </p:nvPicPr>
        <p:blipFill>
          <a:blip r:embed="rId4" cstate="print"/>
          <a:srcRect/>
          <a:stretch>
            <a:fillRect/>
          </a:stretch>
        </p:blipFill>
        <p:spPr bwMode="auto">
          <a:xfrm>
            <a:off x="2209800" y="4648200"/>
            <a:ext cx="1714500" cy="9334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741</TotalTime>
  <Words>439</Words>
  <Application>Microsoft Office PowerPoint</Application>
  <PresentationFormat>On-screen Show (4:3)</PresentationFormat>
  <Paragraphs>85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Edwards</dc:creator>
  <cp:lastModifiedBy>David Maidment</cp:lastModifiedBy>
  <cp:revision>59</cp:revision>
  <dcterms:created xsi:type="dcterms:W3CDTF">2010-11-11T21:02:46Z</dcterms:created>
  <dcterms:modified xsi:type="dcterms:W3CDTF">2010-11-18T14:34:36Z</dcterms:modified>
</cp:coreProperties>
</file>