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6" r:id="rId7"/>
    <p:sldId id="263" r:id="rId8"/>
    <p:sldId id="268" r:id="rId9"/>
    <p:sldId id="264" r:id="rId10"/>
    <p:sldId id="270" r:id="rId11"/>
    <p:sldId id="271" r:id="rId12"/>
    <p:sldId id="272" r:id="rId13"/>
    <p:sldId id="265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11" d="100"/>
          <a:sy n="111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9FA4-AF4D-4512-A181-159FD43A4D3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B3EF-DED5-413A-8919-84A979DBB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B3EF-DED5-413A-8919-84A979DBB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F752-B864-475C-8581-373270A7E7C5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61A1-6B49-4978-82BE-7A8B391C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gif"/><Relationship Id="rId10" Type="http://schemas.openxmlformats.org/officeDocument/2006/relationships/image" Target="../media/image3.png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Sensitivity to Oil Spills in Gulf Shores, 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by: Matthew </a:t>
            </a:r>
            <a:r>
              <a:rPr lang="en-US" dirty="0" err="1" smtClean="0"/>
              <a:t>Dobbertien</a:t>
            </a:r>
            <a:endParaRPr lang="en-US" dirty="0" smtClean="0"/>
          </a:p>
          <a:p>
            <a:r>
              <a:rPr lang="en-US" dirty="0" smtClean="0"/>
              <a:t>12/01/2011</a:t>
            </a:r>
          </a:p>
          <a:p>
            <a:r>
              <a:rPr lang="en-US" dirty="0" smtClean="0"/>
              <a:t>GIS in Water Resources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743200" cy="19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oil spill cleanup Gulf Shores June 12, 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8398"/>
            <a:ext cx="27432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12" y="248398"/>
            <a:ext cx="2689831" cy="18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1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5621" y="190530"/>
            <a:ext cx="7772400" cy="1470025"/>
          </a:xfrm>
        </p:spPr>
        <p:txBody>
          <a:bodyPr/>
          <a:lstStyle/>
          <a:p>
            <a:r>
              <a:rPr lang="en-US" dirty="0" smtClean="0"/>
              <a:t>ERMA: Extent of Oiling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5840"/>
            <a:ext cx="7863484" cy="43115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14600" y="3124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PAH Concentration, Oiling Photos, and Integrated Chemical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11897" cy="4495799"/>
          </a:xfrm>
        </p:spPr>
      </p:pic>
      <p:sp>
        <p:nvSpPr>
          <p:cNvPr id="5" name="Oval 4"/>
          <p:cNvSpPr/>
          <p:nvPr/>
        </p:nvSpPr>
        <p:spPr>
          <a:xfrm>
            <a:off x="2286000" y="4343400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352658"/>
            <a:ext cx="228600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282511"/>
            <a:ext cx="533400" cy="137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Observation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9816"/>
            <a:ext cx="8229600" cy="4049984"/>
          </a:xfrm>
        </p:spPr>
      </p:pic>
    </p:spTree>
    <p:extLst>
      <p:ext uri="{BB962C8B-B14F-4D97-AF65-F5344CB8AC3E}">
        <p14:creationId xmlns:p14="http://schemas.microsoft.com/office/powerpoint/2010/main" val="1053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Experience- “Big Jim”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8" y="1600200"/>
            <a:ext cx="33147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8923" y="16002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“Water </a:t>
            </a:r>
            <a:r>
              <a:rPr lang="en-US" sz="1600" dirty="0"/>
              <a:t>was beautiful the entire summer, few tar balls some days, no sheen. THE BEST FISHING </a:t>
            </a:r>
            <a:r>
              <a:rPr lang="en-US" sz="1600" dirty="0" smtClean="0"/>
              <a:t>I’VE </a:t>
            </a:r>
            <a:r>
              <a:rPr lang="en-US" sz="1600" dirty="0"/>
              <a:t>EVER SEEN. All fishing was shut down but I did some incredible catch and release on a beach with NO ONE ON IT IN JULY AND AUGUST...amazing. No sores, no dead fish, no dead birds, crabs...it was really pretty wonderful</a:t>
            </a:r>
            <a:r>
              <a:rPr lang="en-US" sz="1600" dirty="0" smtClean="0"/>
              <a:t>.”</a:t>
            </a:r>
          </a:p>
          <a:p>
            <a:endParaRPr lang="en-US" sz="1600" dirty="0" smtClean="0"/>
          </a:p>
          <a:p>
            <a:r>
              <a:rPr lang="en-US" sz="1600" dirty="0" smtClean="0"/>
              <a:t>“Look </a:t>
            </a:r>
            <a:r>
              <a:rPr lang="en-US" sz="1600" dirty="0"/>
              <a:t>for info on the West Beach Pass. Lots of history and one of the most interesting environmental SCREW UPS in the area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38713" y="4400967"/>
            <a:ext cx="4473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SUMMARY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Tar Balls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 Major Problem @ West Beach 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No</a:t>
            </a:r>
            <a:r>
              <a:rPr lang="en-US" dirty="0" smtClean="0"/>
              <a:t> Surface Oil Sheen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Beautiful Beaches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Great Fishing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Crowds</a:t>
            </a:r>
          </a:p>
        </p:txBody>
      </p:sp>
    </p:spTree>
    <p:extLst>
      <p:ext uri="{BB962C8B-B14F-4D97-AF65-F5344CB8AC3E}">
        <p14:creationId xmlns:p14="http://schemas.microsoft.com/office/powerpoint/2010/main" val="20640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&amp; Web-Based GIS (ERMA)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ArcGIS Desktop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Excellent for </a:t>
            </a:r>
            <a:r>
              <a:rPr lang="en-US" u="sng" dirty="0" smtClean="0"/>
              <a:t>General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Possibilities and Scope are HUGE </a:t>
            </a:r>
          </a:p>
          <a:p>
            <a:pPr lvl="1"/>
            <a:r>
              <a:rPr lang="en-US" dirty="0" smtClean="0"/>
              <a:t>Developed for Years 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Obtaining Data</a:t>
            </a:r>
          </a:p>
          <a:p>
            <a:pPr lvl="1"/>
            <a:r>
              <a:rPr lang="en-US" dirty="0" smtClean="0"/>
              <a:t>Integrating Data</a:t>
            </a:r>
          </a:p>
          <a:p>
            <a:pPr lvl="1"/>
            <a:r>
              <a:rPr lang="en-US" dirty="0" smtClean="0"/>
              <a:t>Requires General Software Knowledge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ERMA: A Web- Based GIS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/>
              <a:t>Excellent for </a:t>
            </a:r>
            <a:r>
              <a:rPr lang="en-US" u="sng" dirty="0"/>
              <a:t>Specific</a:t>
            </a:r>
            <a:r>
              <a:rPr lang="en-US" dirty="0"/>
              <a:t> Analyses</a:t>
            </a:r>
          </a:p>
          <a:p>
            <a:pPr lvl="1"/>
            <a:r>
              <a:rPr lang="en-US" dirty="0"/>
              <a:t>Great </a:t>
            </a:r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Seamless Integration of Data</a:t>
            </a:r>
          </a:p>
          <a:p>
            <a:pPr lvl="1"/>
            <a:r>
              <a:rPr lang="en-US" dirty="0" smtClean="0"/>
              <a:t>Public Access</a:t>
            </a:r>
          </a:p>
          <a:p>
            <a:pPr lvl="1"/>
            <a:r>
              <a:rPr lang="en-US" dirty="0" smtClean="0"/>
              <a:t>Easy to Use (Point and Click)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Requires Significant Developer Effort</a:t>
            </a:r>
          </a:p>
          <a:p>
            <a:pPr lvl="1"/>
            <a:r>
              <a:rPr lang="en-US" dirty="0" smtClean="0"/>
              <a:t>Limited in Scope</a:t>
            </a:r>
          </a:p>
          <a:p>
            <a:pPr lvl="2"/>
            <a:r>
              <a:rPr lang="en-US" dirty="0" smtClean="0"/>
              <a:t>Small Toolkit</a:t>
            </a:r>
          </a:p>
        </p:txBody>
      </p:sp>
    </p:spTree>
    <p:extLst>
      <p:ext uri="{BB962C8B-B14F-4D97-AF65-F5344CB8AC3E}">
        <p14:creationId xmlns:p14="http://schemas.microsoft.com/office/powerpoint/2010/main" val="36133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Gulf Shores, AL is an environmentally sensitive area to oil spills</a:t>
            </a:r>
          </a:p>
          <a:p>
            <a:r>
              <a:rPr lang="en-US" dirty="0" smtClean="0"/>
              <a:t>NOAA predictions mesh well with observed data from the Gulf Oil Spill</a:t>
            </a:r>
          </a:p>
          <a:p>
            <a:r>
              <a:rPr lang="en-US" dirty="0" err="1" smtClean="0"/>
              <a:t>Deepwater</a:t>
            </a:r>
            <a:r>
              <a:rPr lang="en-US" dirty="0" smtClean="0"/>
              <a:t> Horizon has had a significant, but not catastrophic effect on the biological and commercial resources in Gulf Shores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48858"/>
            <a:ext cx="8229600" cy="1143000"/>
          </a:xfrm>
        </p:spPr>
        <p:txBody>
          <a:bodyPr/>
          <a:lstStyle/>
          <a:p>
            <a:r>
              <a:rPr lang="en-US" dirty="0" smtClean="0"/>
              <a:t>Why Gulf Shores?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dfish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2667000" cy="10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rpon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5" y="3267935"/>
            <a:ext cx="2924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ue Claw Crab on D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2196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hQSEBUUExQWFRUWFxgXGRgYGBwcGhwaHRgXFxcYGhgYHSYfGBwkHBcUHy8gJCcpLCwsFR4xNTAqNSYrLCkBCQoKDgwOGg8PGiwkHyQsLCwsLCwsLCwsLCwsLCwsLCwsLCwsLCwpLCwsKSwpLCwsLCksLCksLCwsLCwsLCksLP/AABEIAMIBAwMBIgACEQEDEQH/xAAcAAACAgMBAQAAAAAAAAAAAAAFBgMEAAEHAgj/xABAEAABAgQEAwYEBAQGAAcAAAABAhEAAwQhBRIxQQZRYRMicYGRoTKxwdEHQuHwFDNSYhUjcqKy8RdDg5LC0tP/xAAaAQACAwEBAAAAAAAAAAAAAAADBAECBQAG/8QAMBEAAgIBBAEDAwIEBwAAAAAAAQIAAxEEEiExQRMiUTJhkQWBcaHB8BQVIzNS0eH/2gAMAwEAAhEDEQA/AOh44ACSt8jC3UHV0nNG6dKVS095wsFlJukDcOR5MQICyeJJMwBFUDLVssE5T4HbwMTYPgBBARU9pIcqDEZw+1rEXL6QkyndnxLYAHwZLWYEe1QlIKkKfMXSkC1tbG+0WpeOSZITJ7Nik5Ph7rjQAgMTZ2iagppqMyStakuWzI22+En1+UQY1RKMlSZBCV695BZ9yOsVVQpyBLM7PwxlWnxZ5a1FC1lWYCbLQSLflJGivaFXDuPpKcqlzMxZVyXJIBLHxZvSJptTUU0gKnK7FUxwsksAr4XSDYhr84SMYr6CVJSmlVMVPDZ5jWIu7ZrpOl0tBUGeBBuuDkzqa+L6ZUtMyacq1AMhN1HbT7tFlFYcweVOBBdgl/8Ag8cJlcQzEMqWGUC+ctmfm5vz33jzN4jqlgg1EwA6hKlAX8GEGWoiUYgz6GrONqYIVL7QJmZWyr7hva4VAZeJoSMwdY/sGb/jHz5NlElySebx7k5knuqKfAkfWC7Ae5yuU6naazjyXLJHYVKj0lfrAup/FRKdKOpPiMv/AMTHO08S1UoWqJh6KOYeiniRP4g1GixKX4ykg+qGjvST7y3r2faOS/xiUNKGZ5qP/wCcVML44qFqOSjPx5zmUQLl/wCl4h4X4lnTgtRAloSwdOe6uQBU1h8xDBJxGYhZVLUlZUlz2ktClJY6pKklhe8KvZQG2nuMI12MiSSuPp4JCqVAa7CaXv0UgRTxfjKYp1/wxISNAv3HdvG5mHhasylElQvz8f8AqMlkJlFIuGLczs0c21+McQqs6855g7C+N0T3aUpDNckEOdrXglLxJC7ZczlvXTWzRz6om5ZisoKcxJbroYd8BYSQNSG/bQuyBfpEL6rMPcYcpqKWXBGVjyAGxs20HKCmlhOXIlQbMC/eCnZr6bb7QnzKgmcUg6s378zByQsDKQUhRUlzuU3sPIH3iBkHMkgYl2rwemqQuUsJSyCnMEpcBR0BIsXALxzrjDhBcpJqUqzyysoUN5RFkg7FLBLG2oEdPnDKXDByG5u49YXONKJaKWcuWyk5HmJe6hZwRe4+MHUFHWH6bGBAPURtrUjic34fps9Qjkk5z4JBV9IqYhQLM1S16qUSfMxZwDHJUpas+ZJUnLppdzp4CDyZkqaO4tKvA39NYrqL2DYA4l9PQjLknmUMFWEs0HVTwWaBBw8oLpt7g+Ijcupv3g3UXH3EDRVfkGXYsnBEO0soQXpGDAwFo7jukK8Df01gpTKfUeMaFdZXuIvYG6nReH8Wl9mlFknTxMH5NQCI59h8tDpJZmcRflTFJIUlRALvd/SGjQr9GZhtas5EdFrEC8SxJKUm7nkIA1FbMKSXUwF9NfrAyrq3BTr9ekSmnC8kwb2tbxie11jknOz3b9iMgYqUOSvURkNeosp/hzBNRXvYe8CqorR3pCikjUA2PhyivX4siSl1Fjy3PlCpX8STZrhHcT7+Z+gjACT0LPkxm/8AEaqlazTbZy/pEFT+KVesMicpA5jX12hOSgC5uY9CbBAoECTmXKueuavPOmLmKO6lEn1MeAGFg0QdvDJwfwqa1agZgQnKWUGUynDBSXBAIcv06GLZAlcGAcrmPSkNHTKX8KqdCk9rUqXzShAD9Mzkj0gLx3wzIkypZpZc1wSlbhagRrmKtARo1tekV9ZM4k+m3cSCqPaIidtbRiZ0WBkETVabQPMXKmYCIpGKsZZRxOhcFSR/DJ6qUfN2+gh0opABcRzngXFWeUrnmT9R++cPsqvAjz2qBFhmlWNyCEMWwI9kZ0q4AOdN7DmkDbmNoWEVSEnOVF8uh+cO+F4xlAYwm8cYAM3b07lJ/mSxqL3WjmOY28NCabVc7G/YyTWYo4vRrnTAqQhS2KiS1g/Mm0GuGZ01MooUhRKSXIu2li1+sO1LTyuzSJYBQzBv3rFWj4aRLnmcgrGZ86FF0+IGou2u0apGRFS3MXV4skTNbi310ghT4wF2V+78/SLPFeFS1y1ZUPOSMySNwLkdbPCLSYmU7wApiNIdwnQ66sCUJEskWAd/C3tFTFMeQqhnuL9msOd+6cp94UU40orZLqfYBz6D92ipitFWTkkJkrylnDXI2YatF1YBuTBvWSvAzFyVOLMbjrf5x7VJTqHSeYP0gzRcDVSpSl5MpSQAhThSrsSAzADqR0gQtJSSCGILEHUEWIIhxWVujEXR0+oYlumxeol2Cu0TyVf53gnR8SyVFpqVSz6j7iAaEE6AnwjSi9iH8f3aKtUpllucR7p5KVAFBChzBf5aQcoJs0BgskclAKH+4GOUSFKlqzSllB8f37x0Hg/8SqZGWXiFMQdO3lFXquWCx8U+kcges8Gc5SwciPuDFUwhJlSlHmApP/FTe0NUvh0MCZYcbCaW90RJw7JpJiBOpVpmIOikqzDwL3B6G8HYYa8+IsNOueYp1uFFJfslq8JiGfwKIH1WAr7POJX/ALpz+yUC3nDvPk5g2kQ1dNmRlzZfKLC9oNtOATOWzcNmue5KHiVf/aMh5Vw8H/nf7f1jUD9Wz5ltifafK6wpas0wkkxsloxUyIFTIjqG7npUyPJXERVHkqipMtiTyUqWsJQCpSiAANSTYCO+8MYUiRSolgBKgkdoof1EAljuf7tI4fwviHY1kqZaytw4uCnTfWO04TiaJie73gSSeTku27i4ha5sCHqQscCH5RkBGVKHfkSz7lzoesCk40QCAQNrm7aM7iJJs9QSogsnRku8I2NKmlSig/Dsdb7/AKwgzFupr1UIv1DMZk0dNOUypMrMBZWQK9X18AYHV+BJCT/kSEDmZd9NRe3mTF7BamVIplKcKnNdRb4mfKAdAHEBuLeLkzVdjTtlB7y+Z8eQ5RJBxJGN3tHEEHBZQfMhBfVkhwPIW/SGGg4SpcgUlCfFYf8A2vChMxZgEjU6E/XofnGSeJF5smjln5RBD+IXCZwe4zHA0pVmkiWoJcWQ23tr1gDignSjmVLUhiAX0HK/Xx2izS42EsgKPMc9Wv7wTNaVoUFHMmzC3o56tAskH3Qz1KRxIMIqp0xAIQo9dvU2ibEVVASWQS76EH5GB1RxnkT2csO1nJs++msC5nEk06sfL7QxX+nWP7gAP4zPbV6es7SSf4CXZVFVSUJnJzAKGYhJuL7o3glhnH98sxid/wAqvRWseafjqV2bTJJcWdKrehhV4o4kTPLJlpSh7KIdR89h0EaBqavgzN3CzLCdFTjdPOuVpQRfvFj9jAHEqCgXNEztki7qSl2UeZYW6trHPzUuGcxkmr2MXStXyGM42engqJ0STMlj+SUsbMkgMOZDZg2rtB3B6lIN2JYHMxKW/Lfc+ccsppuYgOzkB+X6QdKJ9IoOuxeyVOC2xSftAz+nDPsb8xj/ADXK7WX8f3/WdYwzEkyynMAtK1ZcyQLHZ+pvCnjPClPUYpNmrJSiw7NNyVpcE30SUpSpv7jHrCeI0qp8yUpCiSkIdgqYxUGBsC7eZhew3iMicVzQUlRVmBd835hfrtCb+pXlR31G6lru9zddzpeE4mmVlQEZUhmLADK7BwGCX8IuYzJo6gH+IkylBtWAX07wu8JWE8bFcxlAZQbFQcIHMC0NUqQlShmWlIexDs7vccr6eOsDSxk4zDPXW3JERuLPwpSlBnUKysbyFEFf/pqHxjob9THNVgh0qGliCNDvbYx3nGaKfS5ZyEhQSpilJN06ggbMX9d4BcaYHIxKmVVSU5KpAdQA/mdFAD47MFDWwPMaFdpJ2vM6/SDG+rkTmGBY9UUU3taSapCt0u6VDkpJsoeMd14C/GaRWNKqctPUaXLS1n+0n4T/AGnyJj52KiCxjFKCtdef71g2MzP6n2hFeoStrFLdXj5//D78ZJ1EUyKsqnU9gleq5Y6E/Gn+03G3KO90lfLqJKZspaZktQcKSXBH72iBwZD8iVOzm/1S/f7xkXmA0b2jILvMT9JZ8bTFRAVR6mKiMmBGPTbxmaNJSTpvDNJ4VTKQhdSsyytyE5XLbX2J5bRRmCjJl0QscCB8NolLWMo7xfKncnKpm82jpvCtMaaSiXMGUkFZAU5d2udtrQtUJR2iRTS1FYLhTnN4jf5RaThS+0UVrOfd3B9DCrtvGMR6uv0mBJ/EfpeIJI1LaAD0jVf2LFRUUsGsSD4dYT6PEpkss4LOB9zsI9/4iFZnIUeaXLeJNhptCBrIM18gjiU8TqVZiliAXufTqdt94hoMFmzA0mWSn+rQE7hyweLFNTibNSDcWfmWubDQnnDXiGIlEsDM2UBkhmAGlhaLtZtGBKBCTmKaeCJjlUwgrTfs5ag4ABId/iuGypfXUQNnSXWcycqjqCO8Dyf7wyScVJUVdoUm1v3paCk+RLnIJUUlYS7jUncfKLCwnuSK1U8xLlyjlKcpvqU5X94vz0T+wBlp7qUnXW3Qb7xFUryTiDLsAzl9DZxFxVZ2aCc2gs4N+l4g9gye8iIMiYXgkgwNWQFltIvSJsegobdPK3LtM81Dlk8y0EZtCjImWDZy1ySTo4GkVFodjyLx6TUKmTWBAb18t4W124MCOo/oPTKHd3mXlcKDsisFsovuX2001DNACoosqXAIGxO8dAwTDyHMzvAsz6E8m3jxxDhQmJKSC5HdJ6e2xhCu5lPMet06sDtiFSLhwnYhLn00tJypmpsCQQDoC5Fg4A1tY+MJ/ZFKmOxaCMoWjep965nnrRtbEL4Bw8amYR2iZYF3UX12CbOfODOMUaZoUtYOdNlKDP3SR2gF2zAA+sCsFqxLLFWUEcnc8rXGp0i5VYuntHHdLMtJJGYc2UPOMjXBluIM29BhqQZLL4gRKUUiU4YAlTHQM6T4DXeGSVjQSgFRCgcvQMdHEKi5AU6WzZkghT2CfAB4ll1JCg4DgM/IcoT3KCDGRWxzzOkYJjRUgpURMQNEm62bkLsOvWIp+EBAK5ABDqOQaF2fKD8J6dS3KEj/ABAJbIDo5F2HMAcvGLyONsrIIC30FmGmo0B6wwWVhjxBV762yD/7AuLcLyKqctalqkzFXcJCknmVJLEK53v46hKv8NqlP8lUueGfuKZXmlbexMdQqqaVPAmpDkpBBSRbxOh29IXziySohSSSk97KGWPFJufEEjrEC114zmEbT03cjgzmddhU6nOWfKWjooEA+B09IP8AAH4hTsLnWeZTLPflv/uT/Sseh36PtDjyCnKichaTrLmADwcKce50itUcHYfUB1p/hVqJGaWe5tqg2A8G8YOtwPcSs0TJyvM6zhvFtHUSkTUT5WVYcZlJSrkQUkuCCCPKMj59nfheAohFfIKXLEpW7dcoI9CYyCbl+Yt6Nn/E/iIBMEOH8KFRPTLUZgB3lyzMI2BKQXyvqY6h/wCD9Jp2lSFMWJSCl2LEhkmxYs+0Mn4d8LTqCTMlryF1lSVIBClJYNmfwFtr6xxcCBi3wn+EMyVNUucpByt2Z2KrEqym/d0Y7xT/ABB4WrVTEhKFzpbkJ7OWuxtrZr9CRaOtqmkAFRYnZ4iVjQQC+g1MAYjO4wqMwG0TggwmqpJjh5UwBiMwBA6qdmtFitxCdMbNPzAC6lKJJP8AaE3bXlFjiyvC58wJZAUoqCCbeJLc3PnC/Nq0oHxhSm/KGSPDmesD3M4j1aqnMuzp4yum6d1L7o8k7xEcRTlAUsh7tZvQaQFqKmZMBLkpa+//AFFdJ6RZaR5nPqm8R+4Or0rWtnGUBurk26C0MtWoqlqKgk9Dr4AiOe8ETCJygSwUBr0PLzh9nSM6SEEklnO3WwhPUV4biP6W3cuTAWJUqkywoNfQDbdi/wC7QKk4mtJOun6P6tDVW4ScpR2hUAH0hUx6SqWnpz33Yeto6vDcQlhx7hCyU9vLIHxDQ9d/ItEGDYXNqQsFJCEgpK9gQdhu14gpVMEBMxycxbld2+cMvDGKCWVILA7k3sb2e3O8dnHAlwhcbjFfiDhqVIQ6CsnmrfyGkLMuYxjoXFE9E1EwIJOQjM49GV6xzmbZRjQ0NhOQ0yP1KpRgrCcma8EcGpJZnJdLqJ7t7PyYa3hdROi5Iq1OCPysY1WQXLtmPW5qbcJ0ydgwlLzgMosGSbNu2220V8TqE3e7Cz3J+8epXEQKAFAqUoPfVm+nOAOI4mhLKWHuWylym2vyjz5Ukz06EKuTFzEE957AE6bv9ollqYQOr8QMxefb5nc+cepVQTaN3ScIBPO6shrCYZpFrKmlrCFEEOeTXg1jSwQxAWQl+0AFthp8oB4WppjlywLtry84vY4Zpk/5V0m/d933EIfqfN4H2j/6flaS33lPAsWIKpXK4+o/fOCk1y/qPHr0hIpphQsKe4MNWG4g5BLgFoRuqwciM1XZHMOUlOp/hcjvAtY73HI6RdxzAkT5Am0aF5rlchi6SPiyqbvCxtq3OC+GYfLWykKbnyPlFtFKZE0LlrygqGcP3bhgq+z+loinK9y1h3jjucvXjLBxmQpJA7pIAAsxGoIb5wen0aa6QlRUoTEjMCmxPMB7HxgxxLwlLrnmS2kzwNbBK2sc42VrfpvCbQ4rMp5hkzlCWUbXaw2B2PMWvBy2fp7EHXwSH6MDS8ZKVlE4lQDjtEkhY2BLjvsdQoPbWJ5PEc+USFKC0jq4O2h035GJOLZUqYkT5YZSiyxsbfF4841QYbLppYm1Su8bolC58VDbw/6i5KFc4/aCDW1vtDY+8IyamYpIVkAe7Et7RuA0zjSa5ypQE7Ah/c6xuFf8M/wI9/mK/Jn0mMosm3WNKqAIGdqW/N7faNypblypubtYQ4RPPgyWsnpza3bkVW8oSeMMWltlClhQcBrA83EHqvEEBTp03L7D6wr4nw7LqJ3aCaTyDcrqc7DTaAuTiMVAZzFeYpKwM3xDf6fvnAFeBgzCxZB0LebPt+kPk/hwImpXYI/MDfYjuk/MwIr8LVmCZaxzTmGockXG92gS2Y6mgE3DkZlGn4eloR2iVqzA3yvpu5Iv5RBiNFKmEES1DmUkP0JSAB7PBYS1lISrbloYqKQlKiGUOWtuW14oHbOcxsV14xiBJNKKealaVhaSCGe4Bt+sP9BVJUgBNg0JOM06QkFyCSDoL9Yv8OYmWAe6S32tBWG9cwAAqs2+I9FsmZ2yjk//AH5wt8QSRNliYkWBIKbgg+frHqpqzmYKI6f9RYp5rdxKQo3Bciz9DbyhZfaY432iFnUZpQDckM5Ykts3PlFmeqbKIWFXFjd2PItEmPYW0+WgPd308beT+hiWpwszEoRKSczAABg+5JOm+sOErwYtXvKsB4num4iStCkqsTy0PSA9YoKPKLVTwdPlJKlZLbBT/K0CSkiLoFz7DAWvYR/qCeZiCmLVG6+6ASTy5Ric4JyjOGDg6aO8FaECVJKywWqw2YeEODVFBx3EF0wsbngSetxgAg5XATkbQkM1+WkWcGwL+OUEg5JSd7lRJ1S+7aP4QDKDMWlCO9mubabXjo2En+EkCWnukg94anS3TQ6XhC19owO5pUVG05PQgHi/hyRLSJUk3Sk68xz2G+51hJp0FKr28Yc8ZxAEjMc14WsSqQ76/IfcwbT3soEBqtKsjnzVIUkptZ32L7DnBijx9kkKCy4/LYjwgThWIOoS1pCkKLANoeYi5WYQUXT3k+4ilzeo+bO5NKlU/wBPqe8TppdSkrl2WLEMz8nGx6xVwklJyqex0jEVmQgjvONHvz1iXEJpUUzUgkgMq1m29IHyPb4luCd3nzHbBMUKBYgb3bTrBo8QS5pYkWSx1t+7wo4LlQAtQClEaHQA/MxaFOjPmSgBzdtPTYQmz7T3H0r3DqF1MFK7xubKB8SD16wAx+lCyE1KWWLy5o0I5Hmn5QRrKd07pH1GhBf2j3TrlzpWSYrR2IGh/eojkc5zJdFIIM5niCVS1qBN2SzPsQcwfTf1gfMmlRdRJPMw94ngmc5FAlJ+BYHvfTqIT8SwxUleU3GxG8aVVqtx5mNfQy8jqUmjI9ZDyjcMZiuDPoGkxwGzqtudIkxGqzpceFuUc7mKmhRGe3SCP+LdhTsVHMdum3nCwJB5klF8SfFMWYCWN1M8akYsyS+o+HxhQxWpVNIIdLX19LRVVxCpJaYm/MfaOHMIBiPddiqpqQknQa+GvjA2pplkAoU5Hy+0LtJxUyw6XT78j5QyyKgBlJulrciPHYwpahQ5E1dJYrDY0oy6snQELGqNM3+kmz/2+kDzxEAVOfLn+sHKii7RAWD3wdhvtd7Hy84B4nhqZqiT3Zn5+RP9XjzMQhU/VD2Uv2kprnCo7rnM3cJ/4xSop5Qt/IiPasJXLOZJdjp+sRVMx1ZmbNqOR3htduML1M+0MDlxgxsSoLBUAbM52i9QMlQuQt3528DC5w1iQSrIoulWn0hxqmQgEM+jwk42NiP1H1FzB/EeWaqUopyqSCAQGCgRcm9jvFrgynC5oADl8oH6nTSKdTVBUlQcP4+nheKXDIV22XQ5mJzW8iIsPcOZbcKuB5jnxFh2U5SL6a2f9Y5PilKBMI6+kdTraCYlSkFRt/VfwI5jTeOcY9SkTS5719m0glI2tiC1LB6wZWppxHaNpp6aRWqpylHvG/LlElFNy6G5d4jqqE5StLkDUcuo6QyODzM85K8QzwXLAWpRDm0PFUSU3AUk6c/GEHgqracQeT30h/7RyGytfm3jrCt4O7mamiZfTGIkYugglN+h/WBdPgU6etkAtzOg894fJnCvaLCplxqG/ekHqOhTLsAPtErbsWJarDPgQdwZ+Fkj46lRURs7J9Bc+sdAp+FqBAtKRfml/cwMo5xaCH8R0HkYTe1mOTBqpAwDIZ/4cYbOL9iAf7CUefdIihV/g/TX7KbMlkhmJCk+hD+8HqarAIveIsQ4iy2iDbgcmcFbPE5BxDw9Ow+aJcwhSD8ExLsR/SX0UOUTUazlzE2if8SOKVrl9kASFEEqZwGNmOxgRgGGVlQhJTJVk/rNknq518oty1W9uI/TdtbYxjdRTkrSwAb+k+Ee5WCgklACVHUtruRyMXsD4SUhLzJgB5JDj3b5QyS8OSwAcltQ2vWE1vrXzD22p4iJUSs6T+UjYCw5KHLqIVcQkdqgpBIVcgg7+UdYreGUlKjLP+YoGyjbzYOIQ8Z4Vn0uVUxIUlbnMhylJfRRYMbvDNNof3KeoubFb2nzOZrmzAWJWCOpjcNtTLXnLFLdUpJ94yNT1x8TP9A/Mhn44QH+kRSavNcl33O0AxNdnghTUy2cJJB00gjEL9UWRC3CiOeEGV3g121OkUeI8AlT7oKJa9mdj4lmgXhVSoTMpBDwxqQCHN4QuYq+5ZqaahXQq/c5vX0MySrLMSUnbkfA7xPhWOKklj3kHVP1HIw2V9CFpKS5T+7jlCjiOCKl3HeT7+cNVXLYNrdxe7SWUnenIjbTVoWnPLV7b8lA6xLPqQsFS1NMSkAW1a2UNptcwg0tWqWp0lvkfEQxUmKomi/dWPy7G2o69IHZRt5HUPRrA3Ddy8tWZrs2o+kDcRos3eTqNW0i9TV6L5hmHoY2lCTdNgdydYECUOY0+20Yi1LnlKgwYgwyYvjOeSkJVlVuNObh4DYjSsXEQyUMklXwj36CGyFfDTNBevKDoyGQs5tdY6NwPSAC6Sq4025n5XjndOvNNTZgSLR0rhqdkDOynBSRYi93jrJSvriMmO1oKkrY/AOVtQxHlrfSOVY7U5llR5vaOsT8IMxRGbuKJU45nVukalcG06f/ACwTzVc+9ohKyxzCPcqLtnFFSr+NxBnhtBClJbMG02/bbR1tGAI2QG8BFSfwnLzOlBCte6G0gjrkYgKrAH3TlFfh65MwS5bpSZhLjRrM53AvDnwHQmrqCkOZcpnN2J5P7+UHKjhSUsKJROztmGUC4D6W8bdIbeCKNEmnsnIF97vBifHKOkK2KxGDHfWVVJT+/wCEqYvRhJZOgEBzaG6uprE2V4XhYqpRzOzJhVwRwRF0w3MyTNPU7M0WVKuyiQBrZvY7wLqa2I5faTu6hraklgIUewLGVTMsYrjYAyosPeB1PSzZ5AHdT/WrTy5wapMBloyrWCo8ye6/QQV7ZMtLgg/2tCL3/EMBjgQXScLS0HOsZ2HxG6fQwWYCyBmLBsug+keZY7S+YJe7bR5NYlIygZVJ3HtC72FjkzjzLCEfmmMb36eUTduScqTZiQd4pDOSFLOVxqPrG1JAtYFnCufjzivjiDPfMvy1t4sxf52iwJqSCkgKSQNQ4666wLlTyrKdGDFL3L84IURFlaB2Mcjsje0wVijHMVa/8NZc2apaVlAUXCQAw6DpGQ8S6kAWyt1H6xkaI1V+PrH4i2Z8iom3EPOGT0rSLQjS5JIcRcw3FFSiz2j0t9W8SNLeKm58xvxWSUpzAaXBjeD40JndVY9T7iKsuvE1DOL9YC1UkoVaxEKogIKmaFlhBDrHpcsHw5wKxOkmD4UhSfG/vFXB+IgSETNecHxNG2kAZDWcxqq5bhtzgxJrMDzjMBkVy2P2gVMwyYm7acjHQ6iSlWloGz6S1m9ILXqiODBXfp6PyvcX8IxhGZpw1/O3/IfWC9TXWYElLOkDQ+ELmK4epCirKyTyuP0iCjq1JNjYXaGmrVxuWZyX2Uko0Z1oRkOcEq5abQP/AIMrLEeAG3KIEYuVG/heCNLUKRMJfdj4QIqyRpbK7MfE1QYGUzUqHea7eEdG4ew4tnUGcfDt4wtcNgT57Ad1NzHSqamZgILSpb3PA6tq09tcmkCL8qhKr+seqSkbWJa3FEoFzfQNvDRIHJ4EyuzgSxIp0otmIDu418OsVqioky7OLc/tC/WYtMmaHKnpr6/aKCZF9bwo+qA+kfmHWo+TGcYnLZ0pJHMJglSrBSG9IXMPlK0BF9j+sFEyly1NbRwWI8ovTcW+oDErYgHRhaZLSR3beN/cQo8ThYIc91rNof1g1LxVJXlLg9fpE9VSJmJKVb+3WDW0rcu0QddhqbJnM5ZK1gMSCbsHhooKaTlISCC2xL+bwtrqVUlQuWo3CiRZrHQxapsRzOr4RzKtfKPK30OG2nxNwOGXIjDLqlSyEkC+hLGNqlBLzHBP9MB6merswUkKuNDf3ixLkFSP5ne5bQi9ZHcsDLayVqCiChO5ETqWJQdJzJOr6wOkYmQrs182IiwJCpaSVMqWbkO+9n5RTZ5nEyczWVYOkjbQE7RkqXly5y6hZKhoPCIkVARlKbIUWI2Bj32jukaZnChowiRWW64gmfEvHQKLZkqZnYkRLKUVJUT3Qkuz2gRPUAUzHe9+o5ttF+ZUOSpTBBTYDW3OCmsY/p8xUvLy5gewcRkBlcbU8vuKNxrGo4aZjzu/kYLd9p85U0xjfQxupp2LjSISIu0k4EZVeX2j20VlanqlINvSCya5MwX+IbGKFTQ7p9Ip3EUZA3MKlrLx4hZcneCOGY6qWyV3TsTtAKTXn83rF3MD1gbLxgw6WeRHIqCwlSTY7vbzaLE2UMvWEmixJUlTpuNwdIZKGuTODhTHcb+DwjZSRyOprUazPDdzVRLB1hcxPAyHMv4dW+0NaWKinLbn+rtGp0oaQOu1qzxGraE1C4ac6SWMX6ivOYg+R8Q9+cHcUwBKwSCEq53v4/eF7EqcpUMwYlI9rRpJYlswLtPZp856+Z0H8NlPnNttI6vh6P8AuOTfhxR5UpI+KZe/TT99I6tMqRKl9Tt1gy4VST0IpYSSMdmS4nieQFtYWO2UtblyfaPcycVKfcxKSyYxtTqd7BieB0P+45VTtGPPzPItdUbFWBoLRXUonWNJF4zmvZj3GggAl2nnEqG7mGKYSADLBtqkn9BALBZWZY6QyEtGxoq8oWiV7YOIJxYJWgLGvv1EesLxPMMpuR8oF43OyrDG+7GPNHXoSrMO93b+PI8oPVqMXkN+8E9Wa+IC/FaQUqlTUkgkFJY8rj6xzb/FZhsVq9Y6D+J2J55Uoad8/IxzNVjzEFuCs5IlqCQgBjXhnEZGVBID6qJs8MP8TMlkPqb2Lv6RziWqGHBsQK1MtdwzOdun2jOv04bkRlbDOhUcyVNZSv5hbvAs3lE0uv7MrTMchin7GAVChLuF3JtyiYV6sxC/idjyZtYxsbSSIVueIVQ2WynA/KYyVNuybP8AlPygTLWSCFEhvdop4pxEiWnugK2JB06m0FqqyeIJ2PUYqjEESkiZMUA4IY2FtvnCXxFx7mRllunKdXF/TaFjiDHyssFEp5HnvC3MnkxsUaNcZMVZoRqccWpZUVEkxkD005jUaPpL8Qe8ySy+h9jEZBBiOJkT9lX+cE7lJepKnNY6/OMqaHNpYxTybi8XaaseyvX7xUzoMmSik3jJU8p09IMVNMDAmdIKS0d3Ol6TUJUOsYhRQXSSOsDQWi3Jrdlev3ihX4hls+Y0Ydi6Joyr7qxpyP6wU7Im6b9Cfk8JATv8oN4VjpR3ZmmytSPGE7ac8rNKjVFOG6jCZVu8lh12gXVYamb3FXDuDZxzaL0uaFF1BK08s1vKLZQhgpIa+m48wLwouUaajMtqHyIb4NoxmJsQgBIcXEG8WqXLbCKPC9pJPMx4qV5iYc1r7agvzPN1DdaT8SxIIF40ua8VZalEFh7x6VMs13jEc7xnqPqNpkpXHhUyIS/OMSWhXcoPMNgwnh2KJlKKlAm1mjxW49Mmad0ch94HExp4MdbZt2KcCD9Fc7j3NrX3TEEh3j2S+m0blMkOdovSrOQD5nPgDiAON6NU3KEh8gJ8/wBiEV9jrHU1YZ20tRCiFasdD4HnHN8akKQski4N43kfccfiL2VBVyP3lUTGieVOYxWlTc0WRLgrCLBofwivIOrDrB+bUpA7VVtATr4WhNQotEdViShZRcRnvptz5EKLOIbxri9TZUqGjGwPgz6GFKqxNRdzrFWrqMxiBCCSwvGhVQqiLM/xNrW5i5Q4eVXNgNTBLCeGye9M7o5bmHrCeIf4WV2cmXLZ3dUpClP/AKlA+8aFdBPJir2/E52qoawQSOcZHRZnF88knMkeEuWPYIjIN6P3lPUPx/OckjUbMahGMz0lZETpng6jzEV4yOnQjKmkC3eH79IkUAsW/WBaVNEyanmH9j6x2J08zpLGIYvduFan1sfXQxBNkNfaOnTxKnlPhE/bOIqRkQRmWDEQzQV6pTMXGrH6coZqbFhMT3RcwiJnkWienrykuHEBekNGK9QU6nZeGKkGn8yIslWUul36wm8CcQBRMskObgfOHBcyEtfu2qZWnG8yNBc33jZS0VjNYxo1wHWPO4M0wZaaNExSOJpGxiGZi/IesQKmPiW3Qgs84rLqhpoIEVGKOdYo1WMhIcmGqtKTBtYIxT65IHQRU/xELGvkISKziAzCwNot4Vi4RrGtXpSo57gkuUHMe8OqCggk2NiID8aUqFFRA1HT1itMxhOT9YFYti3d1ctBEUg4hrGBG6KhXlJaLErEWDGKKy5jEoJjRKg9zHziFVYqGEUJ9QVG0e5FETrBKmpUDqYslMo1ko0WErWeQ5mDUns6cd0Zl89ouUssKsdOUMGGUMoMcifMQ/XT8ROy7HcW6bEZijdKlf6QT7QYoKCZN+CVMJGvcNvG0dFwGYlLMkDwAi9NV2Vahf5Jwyn/AFCGPRK9mKtqs9LEFPBlUb9ir2+8ZHXSrpGRTEv6xnyPGjG4yMuas1GRkZHTpqMMZGR0ieo9SlEGxjIyJkSxWJDC0U4yMiJMyNRkZHTpdwZZFRKIJBzp08Y7Ek2jIyEdf/smFp+sSnUxSmGMjI8+k0vMrTzFGYqMjIZSQZUqVWhbxRZfWMjI1dL3FLupQBi3IMZGQ83UAncJhX+XAyuVG4yBL3D2fTK6BFyQIyMhpIi09rMS02sZGRfzBwxRaww4cdI3GQ9TEro2YWdIO4r/ACEnlMQ3qI3GQ23iZ/mHwY3GRkKwg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QSEBUUExQWFRUWFxgXGRgYGBwcGhwaHRgXFxcYGhgYHSYfGBwkHBcUHy8gJCcpLCwsFR4xNTAqNSYrLCkBCQoKDgwOGg8PGiwkHyQsLCwsLCwsLCwsLCwsLCwsLCwsLCwsLCwpLCwsKSwpLCwsLCksLCksLCwsLCwsLCksLP/AABEIAMIBAwMBIgACEQEDEQH/xAAcAAACAgMBAQAAAAAAAAAAAAAFBgMEAAEHAgj/xABAEAABAgQEAwYEBAQGAAcAAAABAhEAAwQhBRIxQQZRYRMicYGRoTKxwdEHQuHwFDNSYhUjcqKy8RdDg5LC0tP/xAAaAQACAwEBAAAAAAAAAAAAAAADBAECBQAG/8QAMBEAAgIBBAEDAwIEBwAAAAAAAQIAAxEEEiExQRMiUTJhkQWBcaHB8BQVIzNS0eH/2gAMAwEAAhEDEQA/AOh44ACSt8jC3UHV0nNG6dKVS095wsFlJukDcOR5MQICyeJJMwBFUDLVssE5T4HbwMTYPgBBARU9pIcqDEZw+1rEXL6QkyndnxLYAHwZLWYEe1QlIKkKfMXSkC1tbG+0WpeOSZITJ7Nik5Ph7rjQAgMTZ2iagppqMyStakuWzI22+En1+UQY1RKMlSZBCV695BZ9yOsVVQpyBLM7PwxlWnxZ5a1FC1lWYCbLQSLflJGivaFXDuPpKcqlzMxZVyXJIBLHxZvSJptTUU0gKnK7FUxwsksAr4XSDYhr84SMYr6CVJSmlVMVPDZ5jWIu7ZrpOl0tBUGeBBuuDkzqa+L6ZUtMyacq1AMhN1HbT7tFlFYcweVOBBdgl/8Ag8cJlcQzEMqWGUC+ctmfm5vz33jzN4jqlgg1EwA6hKlAX8GEGWoiUYgz6GrONqYIVL7QJmZWyr7hva4VAZeJoSMwdY/sGb/jHz5NlElySebx7k5knuqKfAkfWC7Ae5yuU6naazjyXLJHYVKj0lfrAup/FRKdKOpPiMv/AMTHO08S1UoWqJh6KOYeiniRP4g1GixKX4ykg+qGjvST7y3r2faOS/xiUNKGZ5qP/wCcVML44qFqOSjPx5zmUQLl/wCl4h4X4lnTgtRAloSwdOe6uQBU1h8xDBJxGYhZVLUlZUlz2ktClJY6pKklhe8KvZQG2nuMI12MiSSuPp4JCqVAa7CaXv0UgRTxfjKYp1/wxISNAv3HdvG5mHhasylElQvz8f8AqMlkJlFIuGLczs0c21+McQqs6855g7C+N0T3aUpDNckEOdrXglLxJC7ZczlvXTWzRz6om5ZisoKcxJbroYd8BYSQNSG/bQuyBfpEL6rMPcYcpqKWXBGVjyAGxs20HKCmlhOXIlQbMC/eCnZr6bb7QnzKgmcUg6s378zByQsDKQUhRUlzuU3sPIH3iBkHMkgYl2rwemqQuUsJSyCnMEpcBR0BIsXALxzrjDhBcpJqUqzyysoUN5RFkg7FLBLG2oEdPnDKXDByG5u49YXONKJaKWcuWyk5HmJe6hZwRe4+MHUFHWH6bGBAPURtrUjic34fps9Qjkk5z4JBV9IqYhQLM1S16qUSfMxZwDHJUpas+ZJUnLppdzp4CDyZkqaO4tKvA39NYrqL2DYA4l9PQjLknmUMFWEs0HVTwWaBBw8oLpt7g+Ijcupv3g3UXH3EDRVfkGXYsnBEO0soQXpGDAwFo7jukK8Df01gpTKfUeMaFdZXuIvYG6nReH8Wl9mlFknTxMH5NQCI59h8tDpJZmcRflTFJIUlRALvd/SGjQr9GZhtas5EdFrEC8SxJKUm7nkIA1FbMKSXUwF9NfrAyrq3BTr9ekSmnC8kwb2tbxie11jknOz3b9iMgYqUOSvURkNeosp/hzBNRXvYe8CqorR3pCikjUA2PhyivX4siSl1Fjy3PlCpX8STZrhHcT7+Z+gjACT0LPkxm/8AEaqlazTbZy/pEFT+KVesMicpA5jX12hOSgC5uY9CbBAoECTmXKueuavPOmLmKO6lEn1MeAGFg0QdvDJwfwqa1agZgQnKWUGUynDBSXBAIcv06GLZAlcGAcrmPSkNHTKX8KqdCk9rUqXzShAD9Mzkj0gLx3wzIkypZpZc1wSlbhagRrmKtARo1tekV9ZM4k+m3cSCqPaIidtbRiZ0WBkETVabQPMXKmYCIpGKsZZRxOhcFSR/DJ6qUfN2+gh0opABcRzngXFWeUrnmT9R++cPsqvAjz2qBFhmlWNyCEMWwI9kZ0q4AOdN7DmkDbmNoWEVSEnOVF8uh+cO+F4xlAYwm8cYAM3b07lJ/mSxqL3WjmOY28NCabVc7G/YyTWYo4vRrnTAqQhS2KiS1g/Mm0GuGZ01MooUhRKSXIu2li1+sO1LTyuzSJYBQzBv3rFWj4aRLnmcgrGZ86FF0+IGou2u0apGRFS3MXV4skTNbi310ghT4wF2V+78/SLPFeFS1y1ZUPOSMySNwLkdbPCLSYmU7wApiNIdwnQ66sCUJEskWAd/C3tFTFMeQqhnuL9msOd+6cp94UU40orZLqfYBz6D92ipitFWTkkJkrylnDXI2YatF1YBuTBvWSvAzFyVOLMbjrf5x7VJTqHSeYP0gzRcDVSpSl5MpSQAhThSrsSAzADqR0gQtJSSCGILEHUEWIIhxWVujEXR0+oYlumxeol2Cu0TyVf53gnR8SyVFpqVSz6j7iAaEE6AnwjSi9iH8f3aKtUpllucR7p5KVAFBChzBf5aQcoJs0BgskclAKH+4GOUSFKlqzSllB8f37x0Hg/8SqZGWXiFMQdO3lFXquWCx8U+kcges8Gc5SwciPuDFUwhJlSlHmApP/FTe0NUvh0MCZYcbCaW90RJw7JpJiBOpVpmIOikqzDwL3B6G8HYYa8+IsNOueYp1uFFJfslq8JiGfwKIH1WAr7POJX/ALpz+yUC3nDvPk5g2kQ1dNmRlzZfKLC9oNtOATOWzcNmue5KHiVf/aMh5Vw8H/nf7f1jUD9Wz5ltifafK6wpas0wkkxsloxUyIFTIjqG7npUyPJXERVHkqipMtiTyUqWsJQCpSiAANSTYCO+8MYUiRSolgBKgkdoof1EAljuf7tI4fwviHY1kqZaytw4uCnTfWO04TiaJie73gSSeTku27i4ha5sCHqQscCH5RkBGVKHfkSz7lzoesCk40QCAQNrm7aM7iJJs9QSogsnRku8I2NKmlSig/Dsdb7/AKwgzFupr1UIv1DMZk0dNOUypMrMBZWQK9X18AYHV+BJCT/kSEDmZd9NRe3mTF7BamVIplKcKnNdRb4mfKAdAHEBuLeLkzVdjTtlB7y+Z8eQ5RJBxJGN3tHEEHBZQfMhBfVkhwPIW/SGGg4SpcgUlCfFYf8A2vChMxZgEjU6E/XofnGSeJF5smjln5RBD+IXCZwe4zHA0pVmkiWoJcWQ23tr1gDignSjmVLUhiAX0HK/Xx2izS42EsgKPMc9Wv7wTNaVoUFHMmzC3o56tAskH3Qz1KRxIMIqp0xAIQo9dvU2ibEVVASWQS76EH5GB1RxnkT2csO1nJs++msC5nEk06sfL7QxX+nWP7gAP4zPbV6es7SSf4CXZVFVSUJnJzAKGYhJuL7o3glhnH98sxid/wAqvRWseafjqV2bTJJcWdKrehhV4o4kTPLJlpSh7KIdR89h0EaBqavgzN3CzLCdFTjdPOuVpQRfvFj9jAHEqCgXNEztki7qSl2UeZYW6trHPzUuGcxkmr2MXStXyGM42engqJ0STMlj+SUsbMkgMOZDZg2rtB3B6lIN2JYHMxKW/Lfc+ccsppuYgOzkB+X6QdKJ9IoOuxeyVOC2xSftAz+nDPsb8xj/ADXK7WX8f3/WdYwzEkyynMAtK1ZcyQLHZ+pvCnjPClPUYpNmrJSiw7NNyVpcE30SUpSpv7jHrCeI0qp8yUpCiSkIdgqYxUGBsC7eZhew3iMicVzQUlRVmBd835hfrtCb+pXlR31G6lru9zddzpeE4mmVlQEZUhmLADK7BwGCX8IuYzJo6gH+IkylBtWAX07wu8JWE8bFcxlAZQbFQcIHMC0NUqQlShmWlIexDs7vccr6eOsDSxk4zDPXW3JERuLPwpSlBnUKysbyFEFf/pqHxjob9THNVgh0qGliCNDvbYx3nGaKfS5ZyEhQSpilJN06ggbMX9d4BcaYHIxKmVVSU5KpAdQA/mdFAD47MFDWwPMaFdpJ2vM6/SDG+rkTmGBY9UUU3taSapCt0u6VDkpJsoeMd14C/GaRWNKqctPUaXLS1n+0n4T/AGnyJj52KiCxjFKCtdef71g2MzP6n2hFeoStrFLdXj5//D78ZJ1EUyKsqnU9gleq5Y6E/Gn+03G3KO90lfLqJKZspaZktQcKSXBH72iBwZD8iVOzm/1S/f7xkXmA0b2jILvMT9JZ8bTFRAVR6mKiMmBGPTbxmaNJSTpvDNJ4VTKQhdSsyytyE5XLbX2J5bRRmCjJl0QscCB8NolLWMo7xfKncnKpm82jpvCtMaaSiXMGUkFZAU5d2udtrQtUJR2iRTS1FYLhTnN4jf5RaThS+0UVrOfd3B9DCrtvGMR6uv0mBJ/EfpeIJI1LaAD0jVf2LFRUUsGsSD4dYT6PEpkss4LOB9zsI9/4iFZnIUeaXLeJNhptCBrIM18gjiU8TqVZiliAXufTqdt94hoMFmzA0mWSn+rQE7hyweLFNTibNSDcWfmWubDQnnDXiGIlEsDM2UBkhmAGlhaLtZtGBKBCTmKaeCJjlUwgrTfs5ag4ABId/iuGypfXUQNnSXWcycqjqCO8Dyf7wyScVJUVdoUm1v3paCk+RLnIJUUlYS7jUncfKLCwnuSK1U8xLlyjlKcpvqU5X94vz0T+wBlp7qUnXW3Qb7xFUryTiDLsAzl9DZxFxVZ2aCc2gs4N+l4g9gye8iIMiYXgkgwNWQFltIvSJsegobdPK3LtM81Dlk8y0EZtCjImWDZy1ySTo4GkVFodjyLx6TUKmTWBAb18t4W124MCOo/oPTKHd3mXlcKDsisFsovuX2001DNACoosqXAIGxO8dAwTDyHMzvAsz6E8m3jxxDhQmJKSC5HdJ6e2xhCu5lPMet06sDtiFSLhwnYhLn00tJypmpsCQQDoC5Fg4A1tY+MJ/ZFKmOxaCMoWjep965nnrRtbEL4Bw8amYR2iZYF3UX12CbOfODOMUaZoUtYOdNlKDP3SR2gF2zAA+sCsFqxLLFWUEcnc8rXGp0i5VYuntHHdLMtJJGYc2UPOMjXBluIM29BhqQZLL4gRKUUiU4YAlTHQM6T4DXeGSVjQSgFRCgcvQMdHEKi5AU6WzZkghT2CfAB4ll1JCg4DgM/IcoT3KCDGRWxzzOkYJjRUgpURMQNEm62bkLsOvWIp+EBAK5ABDqOQaF2fKD8J6dS3KEj/ABAJbIDo5F2HMAcvGLyONsrIIC30FmGmo0B6wwWVhjxBV762yD/7AuLcLyKqctalqkzFXcJCknmVJLEK53v46hKv8NqlP8lUueGfuKZXmlbexMdQqqaVPAmpDkpBBSRbxOh29IXziySohSSSk97KGWPFJufEEjrEC114zmEbT03cjgzmddhU6nOWfKWjooEA+B09IP8AAH4hTsLnWeZTLPflv/uT/Sseh36PtDjyCnKichaTrLmADwcKce50itUcHYfUB1p/hVqJGaWe5tqg2A8G8YOtwPcSs0TJyvM6zhvFtHUSkTUT5WVYcZlJSrkQUkuCCCPKMj59nfheAohFfIKXLEpW7dcoI9CYyCbl+Yt6Nn/E/iIBMEOH8KFRPTLUZgB3lyzMI2BKQXyvqY6h/wCD9Jp2lSFMWJSCl2LEhkmxYs+0Mn4d8LTqCTMlryF1lSVIBClJYNmfwFtr6xxcCBi3wn+EMyVNUucpByt2Z2KrEqym/d0Y7xT/ABB4WrVTEhKFzpbkJ7OWuxtrZr9CRaOtqmkAFRYnZ4iVjQQC+g1MAYjO4wqMwG0TggwmqpJjh5UwBiMwBA6qdmtFitxCdMbNPzAC6lKJJP8AaE3bXlFjiyvC58wJZAUoqCCbeJLc3PnC/Nq0oHxhSm/KGSPDmesD3M4j1aqnMuzp4yum6d1L7o8k7xEcRTlAUsh7tZvQaQFqKmZMBLkpa+//AFFdJ6RZaR5nPqm8R+4Or0rWtnGUBurk26C0MtWoqlqKgk9Dr4AiOe8ETCJygSwUBr0PLzh9nSM6SEEklnO3WwhPUV4biP6W3cuTAWJUqkywoNfQDbdi/wC7QKk4mtJOun6P6tDVW4ScpR2hUAH0hUx6SqWnpz33Yeto6vDcQlhx7hCyU9vLIHxDQ9d/ItEGDYXNqQsFJCEgpK9gQdhu14gpVMEBMxycxbld2+cMvDGKCWVILA7k3sb2e3O8dnHAlwhcbjFfiDhqVIQ6CsnmrfyGkLMuYxjoXFE9E1EwIJOQjM49GV6xzmbZRjQ0NhOQ0yP1KpRgrCcma8EcGpJZnJdLqJ7t7PyYa3hdROi5Iq1OCPysY1WQXLtmPW5qbcJ0ydgwlLzgMosGSbNu2220V8TqE3e7Cz3J+8epXEQKAFAqUoPfVm+nOAOI4mhLKWHuWylym2vyjz5Ukz06EKuTFzEE957AE6bv9ollqYQOr8QMxefb5nc+cepVQTaN3ScIBPO6shrCYZpFrKmlrCFEEOeTXg1jSwQxAWQl+0AFthp8oB4WppjlywLtry84vY4Zpk/5V0m/d933EIfqfN4H2j/6flaS33lPAsWIKpXK4+o/fOCk1y/qPHr0hIpphQsKe4MNWG4g5BLgFoRuqwciM1XZHMOUlOp/hcjvAtY73HI6RdxzAkT5Am0aF5rlchi6SPiyqbvCxtq3OC+GYfLWykKbnyPlFtFKZE0LlrygqGcP3bhgq+z+loinK9y1h3jjucvXjLBxmQpJA7pIAAsxGoIb5wen0aa6QlRUoTEjMCmxPMB7HxgxxLwlLrnmS2kzwNbBK2sc42VrfpvCbQ4rMp5hkzlCWUbXaw2B2PMWvBy2fp7EHXwSH6MDS8ZKVlE4lQDjtEkhY2BLjvsdQoPbWJ5PEc+USFKC0jq4O2h035GJOLZUqYkT5YZSiyxsbfF4841QYbLppYm1Su8bolC58VDbw/6i5KFc4/aCDW1vtDY+8IyamYpIVkAe7Et7RuA0zjSa5ypQE7Ah/c6xuFf8M/wI9/mK/Jn0mMosm3WNKqAIGdqW/N7faNypblypubtYQ4RPPgyWsnpza3bkVW8oSeMMWltlClhQcBrA83EHqvEEBTp03L7D6wr4nw7LqJ3aCaTyDcrqc7DTaAuTiMVAZzFeYpKwM3xDf6fvnAFeBgzCxZB0LebPt+kPk/hwImpXYI/MDfYjuk/MwIr8LVmCZaxzTmGockXG92gS2Y6mgE3DkZlGn4eloR2iVqzA3yvpu5Iv5RBiNFKmEES1DmUkP0JSAB7PBYS1lISrbloYqKQlKiGUOWtuW14oHbOcxsV14xiBJNKKealaVhaSCGe4Bt+sP9BVJUgBNg0JOM06QkFyCSDoL9Yv8OYmWAe6S32tBWG9cwAAqs2+I9FsmZ2yjk//AH5wt8QSRNliYkWBIKbgg+frHqpqzmYKI6f9RYp5rdxKQo3Bciz9DbyhZfaY432iFnUZpQDckM5Ykts3PlFmeqbKIWFXFjd2PItEmPYW0+WgPd308beT+hiWpwszEoRKSczAABg+5JOm+sOErwYtXvKsB4num4iStCkqsTy0PSA9YoKPKLVTwdPlJKlZLbBT/K0CSkiLoFz7DAWvYR/qCeZiCmLVG6+6ASTy5Ric4JyjOGDg6aO8FaECVJKywWqw2YeEODVFBx3EF0wsbngSetxgAg5XATkbQkM1+WkWcGwL+OUEg5JSd7lRJ1S+7aP4QDKDMWlCO9mubabXjo2En+EkCWnukg94anS3TQ6XhC19owO5pUVG05PQgHi/hyRLSJUk3Sk68xz2G+51hJp0FKr28Yc8ZxAEjMc14WsSqQ76/IfcwbT3soEBqtKsjnzVIUkptZ32L7DnBijx9kkKCy4/LYjwgThWIOoS1pCkKLANoeYi5WYQUXT3k+4ilzeo+bO5NKlU/wBPqe8TppdSkrl2WLEMz8nGx6xVwklJyqex0jEVmQgjvONHvz1iXEJpUUzUgkgMq1m29IHyPb4luCd3nzHbBMUKBYgb3bTrBo8QS5pYkWSx1t+7wo4LlQAtQClEaHQA/MxaFOjPmSgBzdtPTYQmz7T3H0r3DqF1MFK7xubKB8SD16wAx+lCyE1KWWLy5o0I5Hmn5QRrKd07pH1GhBf2j3TrlzpWSYrR2IGh/eojkc5zJdFIIM5niCVS1qBN2SzPsQcwfTf1gfMmlRdRJPMw94ngmc5FAlJ+BYHvfTqIT8SwxUleU3GxG8aVVqtx5mNfQy8jqUmjI9ZDyjcMZiuDPoGkxwGzqtudIkxGqzpceFuUc7mKmhRGe3SCP+LdhTsVHMdum3nCwJB5klF8SfFMWYCWN1M8akYsyS+o+HxhQxWpVNIIdLX19LRVVxCpJaYm/MfaOHMIBiPddiqpqQknQa+GvjA2pplkAoU5Hy+0LtJxUyw6XT78j5QyyKgBlJulrciPHYwpahQ5E1dJYrDY0oy6snQELGqNM3+kmz/2+kDzxEAVOfLn+sHKii7RAWD3wdhvtd7Hy84B4nhqZqiT3Zn5+RP9XjzMQhU/VD2Uv2kprnCo7rnM3cJ/4xSop5Qt/IiPasJXLOZJdjp+sRVMx1ZmbNqOR3htduML1M+0MDlxgxsSoLBUAbM52i9QMlQuQt3528DC5w1iQSrIoulWn0hxqmQgEM+jwk42NiP1H1FzB/EeWaqUopyqSCAQGCgRcm9jvFrgynC5oADl8oH6nTSKdTVBUlQcP4+nheKXDIV22XQ5mJzW8iIsPcOZbcKuB5jnxFh2U5SL6a2f9Y5PilKBMI6+kdTraCYlSkFRt/VfwI5jTeOcY9SkTS5719m0glI2tiC1LB6wZWppxHaNpp6aRWqpylHvG/LlElFNy6G5d4jqqE5StLkDUcuo6QyODzM85K8QzwXLAWpRDm0PFUSU3AUk6c/GEHgqracQeT30h/7RyGytfm3jrCt4O7mamiZfTGIkYugglN+h/WBdPgU6etkAtzOg894fJnCvaLCplxqG/ekHqOhTLsAPtErbsWJarDPgQdwZ+Fkj46lRURs7J9Bc+sdAp+FqBAtKRfml/cwMo5xaCH8R0HkYTe1mOTBqpAwDIZ/4cYbOL9iAf7CUefdIihV/g/TX7KbMlkhmJCk+hD+8HqarAIveIsQ4iy2iDbgcmcFbPE5BxDw9Ow+aJcwhSD8ExLsR/SX0UOUTUazlzE2if8SOKVrl9kASFEEqZwGNmOxgRgGGVlQhJTJVk/rNknq518oty1W9uI/TdtbYxjdRTkrSwAb+k+Ee5WCgklACVHUtruRyMXsD4SUhLzJgB5JDj3b5QyS8OSwAcltQ2vWE1vrXzD22p4iJUSs6T+UjYCw5KHLqIVcQkdqgpBIVcgg7+UdYreGUlKjLP+YoGyjbzYOIQ8Z4Vn0uVUxIUlbnMhylJfRRYMbvDNNof3KeoubFb2nzOZrmzAWJWCOpjcNtTLXnLFLdUpJ94yNT1x8TP9A/Mhn44QH+kRSavNcl33O0AxNdnghTUy2cJJB00gjEL9UWRC3CiOeEGV3g121OkUeI8AlT7oKJa9mdj4lmgXhVSoTMpBDwxqQCHN4QuYq+5ZqaahXQq/c5vX0MySrLMSUnbkfA7xPhWOKklj3kHVP1HIw2V9CFpKS5T+7jlCjiOCKl3HeT7+cNVXLYNrdxe7SWUnenIjbTVoWnPLV7b8lA6xLPqQsFS1NMSkAW1a2UNptcwg0tWqWp0lvkfEQxUmKomi/dWPy7G2o69IHZRt5HUPRrA3Ddy8tWZrs2o+kDcRos3eTqNW0i9TV6L5hmHoY2lCTdNgdydYECUOY0+20Yi1LnlKgwYgwyYvjOeSkJVlVuNObh4DYjSsXEQyUMklXwj36CGyFfDTNBevKDoyGQs5tdY6NwPSAC6Sq4025n5XjndOvNNTZgSLR0rhqdkDOynBSRYi93jrJSvriMmO1oKkrY/AOVtQxHlrfSOVY7U5llR5vaOsT8IMxRGbuKJU45nVukalcG06f/ACwTzVc+9ohKyxzCPcqLtnFFSr+NxBnhtBClJbMG02/bbR1tGAI2QG8BFSfwnLzOlBCte6G0gjrkYgKrAH3TlFfh65MwS5bpSZhLjRrM53AvDnwHQmrqCkOZcpnN2J5P7+UHKjhSUsKJROztmGUC4D6W8bdIbeCKNEmnsnIF97vBifHKOkK2KxGDHfWVVJT+/wCEqYvRhJZOgEBzaG6uprE2V4XhYqpRzOzJhVwRwRF0w3MyTNPU7M0WVKuyiQBrZvY7wLqa2I5faTu6hraklgIUewLGVTMsYrjYAyosPeB1PSzZ5AHdT/WrTy5wapMBloyrWCo8ye6/QQV7ZMtLgg/2tCL3/EMBjgQXScLS0HOsZ2HxG6fQwWYCyBmLBsug+keZY7S+YJe7bR5NYlIygZVJ3HtC72FjkzjzLCEfmmMb36eUTduScqTZiQd4pDOSFLOVxqPrG1JAtYFnCufjzivjiDPfMvy1t4sxf52iwJqSCkgKSQNQ4666wLlTyrKdGDFL3L84IURFlaB2Mcjsje0wVijHMVa/8NZc2apaVlAUXCQAw6DpGQ8S6kAWyt1H6xkaI1V+PrH4i2Z8iom3EPOGT0rSLQjS5JIcRcw3FFSiz2j0t9W8SNLeKm58xvxWSUpzAaXBjeD40JndVY9T7iKsuvE1DOL9YC1UkoVaxEKogIKmaFlhBDrHpcsHw5wKxOkmD4UhSfG/vFXB+IgSETNecHxNG2kAZDWcxqq5bhtzgxJrMDzjMBkVy2P2gVMwyYm7acjHQ6iSlWloGz6S1m9ILXqiODBXfp6PyvcX8IxhGZpw1/O3/IfWC9TXWYElLOkDQ+ELmK4epCirKyTyuP0iCjq1JNjYXaGmrVxuWZyX2Uko0Z1oRkOcEq5abQP/AIMrLEeAG3KIEYuVG/heCNLUKRMJfdj4QIqyRpbK7MfE1QYGUzUqHea7eEdG4ew4tnUGcfDt4wtcNgT57Ad1NzHSqamZgILSpb3PA6tq09tcmkCL8qhKr+seqSkbWJa3FEoFzfQNvDRIHJ4EyuzgSxIp0otmIDu418OsVqioky7OLc/tC/WYtMmaHKnpr6/aKCZF9bwo+qA+kfmHWo+TGcYnLZ0pJHMJglSrBSG9IXMPlK0BF9j+sFEyly1NbRwWI8ovTcW+oDErYgHRhaZLSR3beN/cQo8ThYIc91rNof1g1LxVJXlLg9fpE9VSJmJKVb+3WDW0rcu0QddhqbJnM5ZK1gMSCbsHhooKaTlISCC2xL+bwtrqVUlQuWo3CiRZrHQxapsRzOr4RzKtfKPK30OG2nxNwOGXIjDLqlSyEkC+hLGNqlBLzHBP9MB6merswUkKuNDf3ixLkFSP5ne5bQi9ZHcsDLayVqCiChO5ETqWJQdJzJOr6wOkYmQrs182IiwJCpaSVMqWbkO+9n5RTZ5nEyczWVYOkjbQE7RkqXly5y6hZKhoPCIkVARlKbIUWI2Bj32jukaZnChowiRWW64gmfEvHQKLZkqZnYkRLKUVJUT3Qkuz2gRPUAUzHe9+o5ttF+ZUOSpTBBTYDW3OCmsY/p8xUvLy5gewcRkBlcbU8vuKNxrGo4aZjzu/kYLd9p85U0xjfQxupp2LjSISIu0k4EZVeX2j20VlanqlINvSCya5MwX+IbGKFTQ7p9Ip3EUZA3MKlrLx4hZcneCOGY6qWyV3TsTtAKTXn83rF3MD1gbLxgw6WeRHIqCwlSTY7vbzaLE2UMvWEmixJUlTpuNwdIZKGuTODhTHcb+DwjZSRyOprUazPDdzVRLB1hcxPAyHMv4dW+0NaWKinLbn+rtGp0oaQOu1qzxGraE1C4ac6SWMX6ivOYg+R8Q9+cHcUwBKwSCEq53v4/eF7EqcpUMwYlI9rRpJYlswLtPZp856+Z0H8NlPnNttI6vh6P8AuOTfhxR5UpI+KZe/TT99I6tMqRKl9Tt1gy4VST0IpYSSMdmS4nieQFtYWO2UtblyfaPcycVKfcxKSyYxtTqd7BieB0P+45VTtGPPzPItdUbFWBoLRXUonWNJF4zmvZj3GggAl2nnEqG7mGKYSADLBtqkn9BALBZWZY6QyEtGxoq8oWiV7YOIJxYJWgLGvv1EesLxPMMpuR8oF43OyrDG+7GPNHXoSrMO93b+PI8oPVqMXkN+8E9Wa+IC/FaQUqlTUkgkFJY8rj6xzb/FZhsVq9Y6D+J2J55Uoad8/IxzNVjzEFuCs5IlqCQgBjXhnEZGVBID6qJs8MP8TMlkPqb2Lv6RziWqGHBsQK1MtdwzOdun2jOv04bkRlbDOhUcyVNZSv5hbvAs3lE0uv7MrTMchin7GAVChLuF3JtyiYV6sxC/idjyZtYxsbSSIVueIVQ2WynA/KYyVNuybP8AlPygTLWSCFEhvdop4pxEiWnugK2JB06m0FqqyeIJ2PUYqjEESkiZMUA4IY2FtvnCXxFx7mRllunKdXF/TaFjiDHyssFEp5HnvC3MnkxsUaNcZMVZoRqccWpZUVEkxkD005jUaPpL8Qe8ySy+h9jEZBBiOJkT9lX+cE7lJepKnNY6/OMqaHNpYxTybi8XaaseyvX7xUzoMmSik3jJU8p09IMVNMDAmdIKS0d3Ol6TUJUOsYhRQXSSOsDQWi3Jrdlev3ihX4hls+Y0Ydi6Joyr7qxpyP6wU7Im6b9Cfk8JATv8oN4VjpR3ZmmytSPGE7ac8rNKjVFOG6jCZVu8lh12gXVYamb3FXDuDZxzaL0uaFF1BK08s1vKLZQhgpIa+m48wLwouUaajMtqHyIb4NoxmJsQgBIcXEG8WqXLbCKPC9pJPMx4qV5iYc1r7agvzPN1DdaT8SxIIF40ua8VZalEFh7x6VMs13jEc7xnqPqNpkpXHhUyIS/OMSWhXcoPMNgwnh2KJlKKlAm1mjxW49Mmad0ch94HExp4MdbZt2KcCD9Fc7j3NrX3TEEh3j2S+m0blMkOdovSrOQD5nPgDiAON6NU3KEh8gJ8/wBiEV9jrHU1YZ20tRCiFasdD4HnHN8akKQski4N43kfccfiL2VBVyP3lUTGieVOYxWlTc0WRLgrCLBofwivIOrDrB+bUpA7VVtATr4WhNQotEdViShZRcRnvptz5EKLOIbxri9TZUqGjGwPgz6GFKqxNRdzrFWrqMxiBCCSwvGhVQqiLM/xNrW5i5Q4eVXNgNTBLCeGye9M7o5bmHrCeIf4WV2cmXLZ3dUpClP/AKlA+8aFdBPJir2/E52qoawQSOcZHRZnF88knMkeEuWPYIjIN6P3lPUPx/OckjUbMahGMz0lZETpng6jzEV4yOnQjKmkC3eH79IkUAsW/WBaVNEyanmH9j6x2J08zpLGIYvduFan1sfXQxBNkNfaOnTxKnlPhE/bOIqRkQRmWDEQzQV6pTMXGrH6coZqbFhMT3RcwiJnkWienrykuHEBekNGK9QU6nZeGKkGn8yIslWUul36wm8CcQBRMskObgfOHBcyEtfu2qZWnG8yNBc33jZS0VjNYxo1wHWPO4M0wZaaNExSOJpGxiGZi/IesQKmPiW3Qgs84rLqhpoIEVGKOdYo1WMhIcmGqtKTBtYIxT65IHQRU/xELGvkISKziAzCwNot4Vi4RrGtXpSo57gkuUHMe8OqCggk2NiID8aUqFFRA1HT1itMxhOT9YFYti3d1ctBEUg4hrGBG6KhXlJaLErEWDGKKy5jEoJjRKg9zHziFVYqGEUJ9QVG0e5FETrBKmpUDqYslMo1ko0WErWeQ5mDUns6cd0Zl89ouUssKsdOUMGGUMoMcifMQ/XT8ROy7HcW6bEZijdKlf6QT7QYoKCZN+CVMJGvcNvG0dFwGYlLMkDwAi9NV2Vahf5Jwyn/AFCGPRK9mKtqs9LEFPBlUb9ir2+8ZHXSrpGRTEv6xnyPGjG4yMuas1GRkZHTpqMMZGR0ieo9SlEGxjIyJkSxWJDC0U4yMiJMyNRkZHTpdwZZFRKIJBzp08Y7Ek2jIyEdf/smFp+sSnUxSmGMjI8+k0vMrTzFGYqMjIZSQZUqVWhbxRZfWMjI1dL3FLupQBi3IMZGQ83UAncJhX+XAyuVG4yBL3D2fTK6BFyQIyMhpIi09rMS02sZGRfzBwxRaww4cdI3GQ9TEro2YWdIO4r/ACEnlMQ3qI3GQ23iZ/mHwY3GRkKwg6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data:image/jpeg;base64,/9j/4AAQSkZJRgABAQAAAQABAAD/2wCEAAkGBhQSEBUUExQWFRUWFxgXGRgYGBwcGhwaHRgXFxcYGhgYHSYfGBwkHBcUHy8gJCcpLCwsFR4xNTAqNSYrLCkBCQoKDgwOGg8PGiwkHyQsLCwsLCwsLCwsLCwsLCwsLCwsLCwsLCwpLCwsKSwpLCwsLCksLCksLCwsLCwsLCksLP/AABEIAMIBAwMBIgACEQEDEQH/xAAcAAACAgMBAQAAAAAAAAAAAAAFBgMEAAEHAgj/xABAEAABAgQEAwYEBAQGAAcAAAABAhEAAwQhBRIxQQZRYRMicYGRoTKxwdEHQuHwFDNSYhUjcqKy8RdDg5LC0tP/xAAaAQACAwEBAAAAAAAAAAAAAAADBAECBQAG/8QAMBEAAgIBBAEDAwIEBwAAAAAAAQIAAxEEEiExQRMiUTJhkQWBcaHB8BQVIzNS0eH/2gAMAwEAAhEDEQA/AOh44ACSt8jC3UHV0nNG6dKVS095wsFlJukDcOR5MQICyeJJMwBFUDLVssE5T4HbwMTYPgBBARU9pIcqDEZw+1rEXL6QkyndnxLYAHwZLWYEe1QlIKkKfMXSkC1tbG+0WpeOSZITJ7Nik5Ph7rjQAgMTZ2iagppqMyStakuWzI22+En1+UQY1RKMlSZBCV695BZ9yOsVVQpyBLM7PwxlWnxZ5a1FC1lWYCbLQSLflJGivaFXDuPpKcqlzMxZVyXJIBLHxZvSJptTUU0gKnK7FUxwsksAr4XSDYhr84SMYr6CVJSmlVMVPDZ5jWIu7ZrpOl0tBUGeBBuuDkzqa+L6ZUtMyacq1AMhN1HbT7tFlFYcweVOBBdgl/8Ag8cJlcQzEMqWGUC+ctmfm5vz33jzN4jqlgg1EwA6hKlAX8GEGWoiUYgz6GrONqYIVL7QJmZWyr7hva4VAZeJoSMwdY/sGb/jHz5NlElySebx7k5knuqKfAkfWC7Ae5yuU6naazjyXLJHYVKj0lfrAup/FRKdKOpPiMv/AMTHO08S1UoWqJh6KOYeiniRP4g1GixKX4ykg+qGjvST7y3r2faOS/xiUNKGZ5qP/wCcVML44qFqOSjPx5zmUQLl/wCl4h4X4lnTgtRAloSwdOe6uQBU1h8xDBJxGYhZVLUlZUlz2ktClJY6pKklhe8KvZQG2nuMI12MiSSuPp4JCqVAa7CaXv0UgRTxfjKYp1/wxISNAv3HdvG5mHhasylElQvz8f8AqMlkJlFIuGLczs0c21+McQqs6855g7C+N0T3aUpDNckEOdrXglLxJC7ZczlvXTWzRz6om5ZisoKcxJbroYd8BYSQNSG/bQuyBfpEL6rMPcYcpqKWXBGVjyAGxs20HKCmlhOXIlQbMC/eCnZr6bb7QnzKgmcUg6s378zByQsDKQUhRUlzuU3sPIH3iBkHMkgYl2rwemqQuUsJSyCnMEpcBR0BIsXALxzrjDhBcpJqUqzyysoUN5RFkg7FLBLG2oEdPnDKXDByG5u49YXONKJaKWcuWyk5HmJe6hZwRe4+MHUFHWH6bGBAPURtrUjic34fps9Qjkk5z4JBV9IqYhQLM1S16qUSfMxZwDHJUpas+ZJUnLppdzp4CDyZkqaO4tKvA39NYrqL2DYA4l9PQjLknmUMFWEs0HVTwWaBBw8oLpt7g+Ijcupv3g3UXH3EDRVfkGXYsnBEO0soQXpGDAwFo7jukK8Df01gpTKfUeMaFdZXuIvYG6nReH8Wl9mlFknTxMH5NQCI59h8tDpJZmcRflTFJIUlRALvd/SGjQr9GZhtas5EdFrEC8SxJKUm7nkIA1FbMKSXUwF9NfrAyrq3BTr9ekSmnC8kwb2tbxie11jknOz3b9iMgYqUOSvURkNeosp/hzBNRXvYe8CqorR3pCikjUA2PhyivX4siSl1Fjy3PlCpX8STZrhHcT7+Z+gjACT0LPkxm/8AEaqlazTbZy/pEFT+KVesMicpA5jX12hOSgC5uY9CbBAoECTmXKueuavPOmLmKO6lEn1MeAGFg0QdvDJwfwqa1agZgQnKWUGUynDBSXBAIcv06GLZAlcGAcrmPSkNHTKX8KqdCk9rUqXzShAD9Mzkj0gLx3wzIkypZpZc1wSlbhagRrmKtARo1tekV9ZM4k+m3cSCqPaIidtbRiZ0WBkETVabQPMXKmYCIpGKsZZRxOhcFSR/DJ6qUfN2+gh0opABcRzngXFWeUrnmT9R++cPsqvAjz2qBFhmlWNyCEMWwI9kZ0q4AOdN7DmkDbmNoWEVSEnOVF8uh+cO+F4xlAYwm8cYAM3b07lJ/mSxqL3WjmOY28NCabVc7G/YyTWYo4vRrnTAqQhS2KiS1g/Mm0GuGZ01MooUhRKSXIu2li1+sO1LTyuzSJYBQzBv3rFWj4aRLnmcgrGZ86FF0+IGou2u0apGRFS3MXV4skTNbi310ghT4wF2V+78/SLPFeFS1y1ZUPOSMySNwLkdbPCLSYmU7wApiNIdwnQ66sCUJEskWAd/C3tFTFMeQqhnuL9msOd+6cp94UU40orZLqfYBz6D92ipitFWTkkJkrylnDXI2YatF1YBuTBvWSvAzFyVOLMbjrf5x7VJTqHSeYP0gzRcDVSpSl5MpSQAhThSrsSAzADqR0gQtJSSCGILEHUEWIIhxWVujEXR0+oYlumxeol2Cu0TyVf53gnR8SyVFpqVSz6j7iAaEE6AnwjSi9iH8f3aKtUpllucR7p5KVAFBChzBf5aQcoJs0BgskclAKH+4GOUSFKlqzSllB8f37x0Hg/8SqZGWXiFMQdO3lFXquWCx8U+kcges8Gc5SwciPuDFUwhJlSlHmApP/FTe0NUvh0MCZYcbCaW90RJw7JpJiBOpVpmIOikqzDwL3B6G8HYYa8+IsNOueYp1uFFJfslq8JiGfwKIH1WAr7POJX/ALpz+yUC3nDvPk5g2kQ1dNmRlzZfKLC9oNtOATOWzcNmue5KHiVf/aMh5Vw8H/nf7f1jUD9Wz5ltifafK6wpas0wkkxsloxUyIFTIjqG7npUyPJXERVHkqipMtiTyUqWsJQCpSiAANSTYCO+8MYUiRSolgBKgkdoof1EAljuf7tI4fwviHY1kqZaytw4uCnTfWO04TiaJie73gSSeTku27i4ha5sCHqQscCH5RkBGVKHfkSz7lzoesCk40QCAQNrm7aM7iJJs9QSogsnRku8I2NKmlSig/Dsdb7/AKwgzFupr1UIv1DMZk0dNOUypMrMBZWQK9X18AYHV+BJCT/kSEDmZd9NRe3mTF7BamVIplKcKnNdRb4mfKAdAHEBuLeLkzVdjTtlB7y+Z8eQ5RJBxJGN3tHEEHBZQfMhBfVkhwPIW/SGGg4SpcgUlCfFYf8A2vChMxZgEjU6E/XofnGSeJF5smjln5RBD+IXCZwe4zHA0pVmkiWoJcWQ23tr1gDignSjmVLUhiAX0HK/Xx2izS42EsgKPMc9Wv7wTNaVoUFHMmzC3o56tAskH3Qz1KRxIMIqp0xAIQo9dvU2ibEVVASWQS76EH5GB1RxnkT2csO1nJs++msC5nEk06sfL7QxX+nWP7gAP4zPbV6es7SSf4CXZVFVSUJnJzAKGYhJuL7o3glhnH98sxid/wAqvRWseafjqV2bTJJcWdKrehhV4o4kTPLJlpSh7KIdR89h0EaBqavgzN3CzLCdFTjdPOuVpQRfvFj9jAHEqCgXNEztki7qSl2UeZYW6trHPzUuGcxkmr2MXStXyGM42engqJ0STMlj+SUsbMkgMOZDZg2rtB3B6lIN2JYHMxKW/Lfc+ccsppuYgOzkB+X6QdKJ9IoOuxeyVOC2xSftAz+nDPsb8xj/ADXK7WX8f3/WdYwzEkyynMAtK1ZcyQLHZ+pvCnjPClPUYpNmrJSiw7NNyVpcE30SUpSpv7jHrCeI0qp8yUpCiSkIdgqYxUGBsC7eZhew3iMicVzQUlRVmBd835hfrtCb+pXlR31G6lru9zddzpeE4mmVlQEZUhmLADK7BwGCX8IuYzJo6gH+IkylBtWAX07wu8JWE8bFcxlAZQbFQcIHMC0NUqQlShmWlIexDs7vccr6eOsDSxk4zDPXW3JERuLPwpSlBnUKysbyFEFf/pqHxjob9THNVgh0qGliCNDvbYx3nGaKfS5ZyEhQSpilJN06ggbMX9d4BcaYHIxKmVVSU5KpAdQA/mdFAD47MFDWwPMaFdpJ2vM6/SDG+rkTmGBY9UUU3taSapCt0u6VDkpJsoeMd14C/GaRWNKqctPUaXLS1n+0n4T/AGnyJj52KiCxjFKCtdef71g2MzP6n2hFeoStrFLdXj5//D78ZJ1EUyKsqnU9gleq5Y6E/Gn+03G3KO90lfLqJKZspaZktQcKSXBH72iBwZD8iVOzm/1S/f7xkXmA0b2jILvMT9JZ8bTFRAVR6mKiMmBGPTbxmaNJSTpvDNJ4VTKQhdSsyytyE5XLbX2J5bRRmCjJl0QscCB8NolLWMo7xfKncnKpm82jpvCtMaaSiXMGUkFZAU5d2udtrQtUJR2iRTS1FYLhTnN4jf5RaThS+0UVrOfd3B9DCrtvGMR6uv0mBJ/EfpeIJI1LaAD0jVf2LFRUUsGsSD4dYT6PEpkss4LOB9zsI9/4iFZnIUeaXLeJNhptCBrIM18gjiU8TqVZiliAXufTqdt94hoMFmzA0mWSn+rQE7hyweLFNTibNSDcWfmWubDQnnDXiGIlEsDM2UBkhmAGlhaLtZtGBKBCTmKaeCJjlUwgrTfs5ag4ABId/iuGypfXUQNnSXWcycqjqCO8Dyf7wyScVJUVdoUm1v3paCk+RLnIJUUlYS7jUncfKLCwnuSK1U8xLlyjlKcpvqU5X94vz0T+wBlp7qUnXW3Qb7xFUryTiDLsAzl9DZxFxVZ2aCc2gs4N+l4g9gye8iIMiYXgkgwNWQFltIvSJsegobdPK3LtM81Dlk8y0EZtCjImWDZy1ySTo4GkVFodjyLx6TUKmTWBAb18t4W124MCOo/oPTKHd3mXlcKDsisFsovuX2001DNACoosqXAIGxO8dAwTDyHMzvAsz6E8m3jxxDhQmJKSC5HdJ6e2xhCu5lPMet06sDtiFSLhwnYhLn00tJypmpsCQQDoC5Fg4A1tY+MJ/ZFKmOxaCMoWjep965nnrRtbEL4Bw8amYR2iZYF3UX12CbOfODOMUaZoUtYOdNlKDP3SR2gF2zAA+sCsFqxLLFWUEcnc8rXGp0i5VYuntHHdLMtJJGYc2UPOMjXBluIM29BhqQZLL4gRKUUiU4YAlTHQM6T4DXeGSVjQSgFRCgcvQMdHEKi5AU6WzZkghT2CfAB4ll1JCg4DgM/IcoT3KCDGRWxzzOkYJjRUgpURMQNEm62bkLsOvWIp+EBAK5ABDqOQaF2fKD8J6dS3KEj/ABAJbIDo5F2HMAcvGLyONsrIIC30FmGmo0B6wwWVhjxBV762yD/7AuLcLyKqctalqkzFXcJCknmVJLEK53v46hKv8NqlP8lUueGfuKZXmlbexMdQqqaVPAmpDkpBBSRbxOh29IXziySohSSSk97KGWPFJufEEjrEC114zmEbT03cjgzmddhU6nOWfKWjooEA+B09IP8AAH4hTsLnWeZTLPflv/uT/Sseh36PtDjyCnKichaTrLmADwcKce50itUcHYfUB1p/hVqJGaWe5tqg2A8G8YOtwPcSs0TJyvM6zhvFtHUSkTUT5WVYcZlJSrkQUkuCCCPKMj59nfheAohFfIKXLEpW7dcoI9CYyCbl+Yt6Nn/E/iIBMEOH8KFRPTLUZgB3lyzMI2BKQXyvqY6h/wCD9Jp2lSFMWJSCl2LEhkmxYs+0Mn4d8LTqCTMlryF1lSVIBClJYNmfwFtr6xxcCBi3wn+EMyVNUucpByt2Z2KrEqym/d0Y7xT/ABB4WrVTEhKFzpbkJ7OWuxtrZr9CRaOtqmkAFRYnZ4iVjQQC+g1MAYjO4wqMwG0TggwmqpJjh5UwBiMwBA6qdmtFitxCdMbNPzAC6lKJJP8AaE3bXlFjiyvC58wJZAUoqCCbeJLc3PnC/Nq0oHxhSm/KGSPDmesD3M4j1aqnMuzp4yum6d1L7o8k7xEcRTlAUsh7tZvQaQFqKmZMBLkpa+//AFFdJ6RZaR5nPqm8R+4Or0rWtnGUBurk26C0MtWoqlqKgk9Dr4AiOe8ETCJygSwUBr0PLzh9nSM6SEEklnO3WwhPUV4biP6W3cuTAWJUqkywoNfQDbdi/wC7QKk4mtJOun6P6tDVW4ScpR2hUAH0hUx6SqWnpz33Yeto6vDcQlhx7hCyU9vLIHxDQ9d/ItEGDYXNqQsFJCEgpK9gQdhu14gpVMEBMxycxbld2+cMvDGKCWVILA7k3sb2e3O8dnHAlwhcbjFfiDhqVIQ6CsnmrfyGkLMuYxjoXFE9E1EwIJOQjM49GV6xzmbZRjQ0NhOQ0yP1KpRgrCcma8EcGpJZnJdLqJ7t7PyYa3hdROi5Iq1OCPysY1WQXLtmPW5qbcJ0ydgwlLzgMosGSbNu2220V8TqE3e7Cz3J+8epXEQKAFAqUoPfVm+nOAOI4mhLKWHuWylym2vyjz5Ukz06EKuTFzEE957AE6bv9ollqYQOr8QMxefb5nc+cepVQTaN3ScIBPO6shrCYZpFrKmlrCFEEOeTXg1jSwQxAWQl+0AFthp8oB4WppjlywLtry84vY4Zpk/5V0m/d933EIfqfN4H2j/6flaS33lPAsWIKpXK4+o/fOCk1y/qPHr0hIpphQsKe4MNWG4g5BLgFoRuqwciM1XZHMOUlOp/hcjvAtY73HI6RdxzAkT5Am0aF5rlchi6SPiyqbvCxtq3OC+GYfLWykKbnyPlFtFKZE0LlrygqGcP3bhgq+z+loinK9y1h3jjucvXjLBxmQpJA7pIAAsxGoIb5wen0aa6QlRUoTEjMCmxPMB7HxgxxLwlLrnmS2kzwNbBK2sc42VrfpvCbQ4rMp5hkzlCWUbXaw2B2PMWvBy2fp7EHXwSH6MDS8ZKVlE4lQDjtEkhY2BLjvsdQoPbWJ5PEc+USFKC0jq4O2h035GJOLZUqYkT5YZSiyxsbfF4841QYbLppYm1Su8bolC58VDbw/6i5KFc4/aCDW1vtDY+8IyamYpIVkAe7Et7RuA0zjSa5ypQE7Ah/c6xuFf8M/wI9/mK/Jn0mMosm3WNKqAIGdqW/N7faNypblypubtYQ4RPPgyWsnpza3bkVW8oSeMMWltlClhQcBrA83EHqvEEBTp03L7D6wr4nw7LqJ3aCaTyDcrqc7DTaAuTiMVAZzFeYpKwM3xDf6fvnAFeBgzCxZB0LebPt+kPk/hwImpXYI/MDfYjuk/MwIr8LVmCZaxzTmGockXG92gS2Y6mgE3DkZlGn4eloR2iVqzA3yvpu5Iv5RBiNFKmEES1DmUkP0JSAB7PBYS1lISrbloYqKQlKiGUOWtuW14oHbOcxsV14xiBJNKKealaVhaSCGe4Bt+sP9BVJUgBNg0JOM06QkFyCSDoL9Yv8OYmWAe6S32tBWG9cwAAqs2+I9FsmZ2yjk//AH5wt8QSRNliYkWBIKbgg+frHqpqzmYKI6f9RYp5rdxKQo3Bciz9DbyhZfaY432iFnUZpQDckM5Ykts3PlFmeqbKIWFXFjd2PItEmPYW0+WgPd308beT+hiWpwszEoRKSczAABg+5JOm+sOErwYtXvKsB4num4iStCkqsTy0PSA9YoKPKLVTwdPlJKlZLbBT/K0CSkiLoFz7DAWvYR/qCeZiCmLVG6+6ASTy5Ric4JyjOGDg6aO8FaECVJKywWqw2YeEODVFBx3EF0wsbngSetxgAg5XATkbQkM1+WkWcGwL+OUEg5JSd7lRJ1S+7aP4QDKDMWlCO9mubabXjo2En+EkCWnukg94anS3TQ6XhC19owO5pUVG05PQgHi/hyRLSJUk3Sk68xz2G+51hJp0FKr28Yc8ZxAEjMc14WsSqQ76/IfcwbT3soEBqtKsjnzVIUkptZ32L7DnBijx9kkKCy4/LYjwgThWIOoS1pCkKLANoeYi5WYQUXT3k+4ilzeo+bO5NKlU/wBPqe8TppdSkrl2WLEMz8nGx6xVwklJyqex0jEVmQgjvONHvz1iXEJpUUzUgkgMq1m29IHyPb4luCd3nzHbBMUKBYgb3bTrBo8QS5pYkWSx1t+7wo4LlQAtQClEaHQA/MxaFOjPmSgBzdtPTYQmz7T3H0r3DqF1MFK7xubKB8SD16wAx+lCyE1KWWLy5o0I5Hmn5QRrKd07pH1GhBf2j3TrlzpWSYrR2IGh/eojkc5zJdFIIM5niCVS1qBN2SzPsQcwfTf1gfMmlRdRJPMw94ngmc5FAlJ+BYHvfTqIT8SwxUleU3GxG8aVVqtx5mNfQy8jqUmjI9ZDyjcMZiuDPoGkxwGzqtudIkxGqzpceFuUc7mKmhRGe3SCP+LdhTsVHMdum3nCwJB5klF8SfFMWYCWN1M8akYsyS+o+HxhQxWpVNIIdLX19LRVVxCpJaYm/MfaOHMIBiPddiqpqQknQa+GvjA2pplkAoU5Hy+0LtJxUyw6XT78j5QyyKgBlJulrciPHYwpahQ5E1dJYrDY0oy6snQELGqNM3+kmz/2+kDzxEAVOfLn+sHKii7RAWD3wdhvtd7Hy84B4nhqZqiT3Zn5+RP9XjzMQhU/VD2Uv2kprnCo7rnM3cJ/4xSop5Qt/IiPasJXLOZJdjp+sRVMx1ZmbNqOR3htduML1M+0MDlxgxsSoLBUAbM52i9QMlQuQt3528DC5w1iQSrIoulWn0hxqmQgEM+jwk42NiP1H1FzB/EeWaqUopyqSCAQGCgRcm9jvFrgynC5oADl8oH6nTSKdTVBUlQcP4+nheKXDIV22XQ5mJzW8iIsPcOZbcKuB5jnxFh2U5SL6a2f9Y5PilKBMI6+kdTraCYlSkFRt/VfwI5jTeOcY9SkTS5719m0glI2tiC1LB6wZWppxHaNpp6aRWqpylHvG/LlElFNy6G5d4jqqE5StLkDUcuo6QyODzM85K8QzwXLAWpRDm0PFUSU3AUk6c/GEHgqracQeT30h/7RyGytfm3jrCt4O7mamiZfTGIkYugglN+h/WBdPgU6etkAtzOg894fJnCvaLCplxqG/ekHqOhTLsAPtErbsWJarDPgQdwZ+Fkj46lRURs7J9Bc+sdAp+FqBAtKRfml/cwMo5xaCH8R0HkYTe1mOTBqpAwDIZ/4cYbOL9iAf7CUefdIihV/g/TX7KbMlkhmJCk+hD+8HqarAIveIsQ4iy2iDbgcmcFbPE5BxDw9Ow+aJcwhSD8ExLsR/SX0UOUTUazlzE2if8SOKVrl9kASFEEqZwGNmOxgRgGGVlQhJTJVk/rNknq518oty1W9uI/TdtbYxjdRTkrSwAb+k+Ee5WCgklACVHUtruRyMXsD4SUhLzJgB5JDj3b5QyS8OSwAcltQ2vWE1vrXzD22p4iJUSs6T+UjYCw5KHLqIVcQkdqgpBIVcgg7+UdYreGUlKjLP+YoGyjbzYOIQ8Z4Vn0uVUxIUlbnMhylJfRRYMbvDNNof3KeoubFb2nzOZrmzAWJWCOpjcNtTLXnLFLdUpJ94yNT1x8TP9A/Mhn44QH+kRSavNcl33O0AxNdnghTUy2cJJB00gjEL9UWRC3CiOeEGV3g121OkUeI8AlT7oKJa9mdj4lmgXhVSoTMpBDwxqQCHN4QuYq+5ZqaahXQq/c5vX0MySrLMSUnbkfA7xPhWOKklj3kHVP1HIw2V9CFpKS5T+7jlCjiOCKl3HeT7+cNVXLYNrdxe7SWUnenIjbTVoWnPLV7b8lA6xLPqQsFS1NMSkAW1a2UNptcwg0tWqWp0lvkfEQxUmKomi/dWPy7G2o69IHZRt5HUPRrA3Ddy8tWZrs2o+kDcRos3eTqNW0i9TV6L5hmHoY2lCTdNgdydYECUOY0+20Yi1LnlKgwYgwyYvjOeSkJVlVuNObh4DYjSsXEQyUMklXwj36CGyFfDTNBevKDoyGQs5tdY6NwPSAC6Sq4025n5XjndOvNNTZgSLR0rhqdkDOynBSRYi93jrJSvriMmO1oKkrY/AOVtQxHlrfSOVY7U5llR5vaOsT8IMxRGbuKJU45nVukalcG06f/ACwTzVc+9ohKyxzCPcqLtnFFSr+NxBnhtBClJbMG02/bbR1tGAI2QG8BFSfwnLzOlBCte6G0gjrkYgKrAH3TlFfh65MwS5bpSZhLjRrM53AvDnwHQmrqCkOZcpnN2J5P7+UHKjhSUsKJROztmGUC4D6W8bdIbeCKNEmnsnIF97vBifHKOkK2KxGDHfWVVJT+/wCEqYvRhJZOgEBzaG6uprE2V4XhYqpRzOzJhVwRwRF0w3MyTNPU7M0WVKuyiQBrZvY7wLqa2I5faTu6hraklgIUewLGVTMsYrjYAyosPeB1PSzZ5AHdT/WrTy5wapMBloyrWCo8ye6/QQV7ZMtLgg/2tCL3/EMBjgQXScLS0HOsZ2HxG6fQwWYCyBmLBsug+keZY7S+YJe7bR5NYlIygZVJ3HtC72FjkzjzLCEfmmMb36eUTduScqTZiQd4pDOSFLOVxqPrG1JAtYFnCufjzivjiDPfMvy1t4sxf52iwJqSCkgKSQNQ4666wLlTyrKdGDFL3L84IURFlaB2Mcjsje0wVijHMVa/8NZc2apaVlAUXCQAw6DpGQ8S6kAWyt1H6xkaI1V+PrH4i2Z8iom3EPOGT0rSLQjS5JIcRcw3FFSiz2j0t9W8SNLeKm58xvxWSUpzAaXBjeD40JndVY9T7iKsuvE1DOL9YC1UkoVaxEKogIKmaFlhBDrHpcsHw5wKxOkmD4UhSfG/vFXB+IgSETNecHxNG2kAZDWcxqq5bhtzgxJrMDzjMBkVy2P2gVMwyYm7acjHQ6iSlWloGz6S1m9ILXqiODBXfp6PyvcX8IxhGZpw1/O3/IfWC9TXWYElLOkDQ+ELmK4epCirKyTyuP0iCjq1JNjYXaGmrVxuWZyX2Uko0Z1oRkOcEq5abQP/AIMrLEeAG3KIEYuVG/heCNLUKRMJfdj4QIqyRpbK7MfE1QYGUzUqHea7eEdG4ew4tnUGcfDt4wtcNgT57Ad1NzHSqamZgILSpb3PA6tq09tcmkCL8qhKr+seqSkbWJa3FEoFzfQNvDRIHJ4EyuzgSxIp0otmIDu418OsVqioky7OLc/tC/WYtMmaHKnpr6/aKCZF9bwo+qA+kfmHWo+TGcYnLZ0pJHMJglSrBSG9IXMPlK0BF9j+sFEyly1NbRwWI8ovTcW+oDErYgHRhaZLSR3beN/cQo8ThYIc91rNof1g1LxVJXlLg9fpE9VSJmJKVb+3WDW0rcu0QddhqbJnM5ZK1gMSCbsHhooKaTlISCC2xL+bwtrqVUlQuWo3CiRZrHQxapsRzOr4RzKtfKPK30OG2nxNwOGXIjDLqlSyEkC+hLGNqlBLzHBP9MB6merswUkKuNDf3ixLkFSP5ne5bQi9ZHcsDLayVqCiChO5ETqWJQdJzJOr6wOkYmQrs182IiwJCpaSVMqWbkO+9n5RTZ5nEyczWVYOkjbQE7RkqXly5y6hZKhoPCIkVARlKbIUWI2Bj32jukaZnChowiRWW64gmfEvHQKLZkqZnYkRLKUVJUT3Qkuz2gRPUAUzHe9+o5ttF+ZUOSpTBBTYDW3OCmsY/p8xUvLy5gewcRkBlcbU8vuKNxrGo4aZjzu/kYLd9p85U0xjfQxupp2LjSISIu0k4EZVeX2j20VlanqlINvSCya5MwX+IbGKFTQ7p9Ip3EUZA3MKlrLx4hZcneCOGY6qWyV3TsTtAKTXn83rF3MD1gbLxgw6WeRHIqCwlSTY7vbzaLE2UMvWEmixJUlTpuNwdIZKGuTODhTHcb+DwjZSRyOprUazPDdzVRLB1hcxPAyHMv4dW+0NaWKinLbn+rtGp0oaQOu1qzxGraE1C4ac6SWMX6ivOYg+R8Q9+cHcUwBKwSCEq53v4/eF7EqcpUMwYlI9rRpJYlswLtPZp856+Z0H8NlPnNttI6vh6P8AuOTfhxR5UpI+KZe/TT99I6tMqRKl9Tt1gy4VST0IpYSSMdmS4nieQFtYWO2UtblyfaPcycVKfcxKSyYxtTqd7BieB0P+45VTtGPPzPItdUbFWBoLRXUonWNJF4zmvZj3GggAl2nnEqG7mGKYSADLBtqkn9BALBZWZY6QyEtGxoq8oWiV7YOIJxYJWgLGvv1EesLxPMMpuR8oF43OyrDG+7GPNHXoSrMO93b+PI8oPVqMXkN+8E9Wa+IC/FaQUqlTUkgkFJY8rj6xzb/FZhsVq9Y6D+J2J55Uoad8/IxzNVjzEFuCs5IlqCQgBjXhnEZGVBID6qJs8MP8TMlkPqb2Lv6RziWqGHBsQK1MtdwzOdun2jOv04bkRlbDOhUcyVNZSv5hbvAs3lE0uv7MrTMchin7GAVChLuF3JtyiYV6sxC/idjyZtYxsbSSIVueIVQ2WynA/KYyVNuybP8AlPygTLWSCFEhvdop4pxEiWnugK2JB06m0FqqyeIJ2PUYqjEESkiZMUA4IY2FtvnCXxFx7mRllunKdXF/TaFjiDHyssFEp5HnvC3MnkxsUaNcZMVZoRqccWpZUVEkxkD005jUaPpL8Qe8ySy+h9jEZBBiOJkT9lX+cE7lJepKnNY6/OMqaHNpYxTybi8XaaseyvX7xUzoMmSik3jJU8p09IMVNMDAmdIKS0d3Ol6TUJUOsYhRQXSSOsDQWi3Jrdlev3ihX4hls+Y0Ydi6Joyr7qxpyP6wU7Im6b9Cfk8JATv8oN4VjpR3ZmmytSPGE7ac8rNKjVFOG6jCZVu8lh12gXVYamb3FXDuDZxzaL0uaFF1BK08s1vKLZQhgpIa+m48wLwouUaajMtqHyIb4NoxmJsQgBIcXEG8WqXLbCKPC9pJPMx4qV5iYc1r7agvzPN1DdaT8SxIIF40ua8VZalEFh7x6VMs13jEc7xnqPqNpkpXHhUyIS/OMSWhXcoPMNgwnh2KJlKKlAm1mjxW49Mmad0ch94HExp4MdbZt2KcCD9Fc7j3NrX3TEEh3j2S+m0blMkOdovSrOQD5nPgDiAON6NU3KEh8gJ8/wBiEV9jrHU1YZ20tRCiFasdD4HnHN8akKQski4N43kfccfiL2VBVyP3lUTGieVOYxWlTc0WRLgrCLBofwivIOrDrB+bUpA7VVtATr4WhNQotEdViShZRcRnvptz5EKLOIbxri9TZUqGjGwPgz6GFKqxNRdzrFWrqMxiBCCSwvGhVQqiLM/xNrW5i5Q4eVXNgNTBLCeGye9M7o5bmHrCeIf4WV2cmXLZ3dUpClP/AKlA+8aFdBPJir2/E52qoawQSOcZHRZnF88knMkeEuWPYIjIN6P3lPUPx/OckjUbMahGMz0lZETpng6jzEV4yOnQjKmkC3eH79IkUAsW/WBaVNEyanmH9j6x2J08zpLGIYvduFan1sfXQxBNkNfaOnTxKnlPhE/bOIqRkQRmWDEQzQV6pTMXGrH6coZqbFhMT3RcwiJnkWienrykuHEBekNGK9QU6nZeGKkGn8yIslWUul36wm8CcQBRMskObgfOHBcyEtfu2qZWnG8yNBc33jZS0VjNYxo1wHWPO4M0wZaaNExSOJpGxiGZi/IesQKmPiW3Qgs84rLqhpoIEVGKOdYo1WMhIcmGqtKTBtYIxT65IHQRU/xELGvkISKziAzCwNot4Vi4RrGtXpSo57gkuUHMe8OqCggk2NiID8aUqFFRA1HT1itMxhOT9YFYti3d1ctBEUg4hrGBG6KhXlJaLErEWDGKKy5jEoJjRKg9zHziFVYqGEUJ9QVG0e5FETrBKmpUDqYslMo1ko0WErWeQ5mDUns6cd0Zl89ouUssKsdOUMGGUMoMcifMQ/XT8ROy7HcW6bEZijdKlf6QT7QYoKCZN+CVMJGvcNvG0dFwGYlLMkDwAi9NV2Vahf5Jwyn/AFCGPRK9mKtqs9LEFPBlUb9ir2+8ZHXSrpGRTEv6xnyPGjG4yMuas1GRkZHTpqMMZGR0ieo9SlEGxjIyJkSxWJDC0U4yMiJMyNRkZHTpdwZZFRKIJBzp08Y7Ek2jIyEdf/smFp+sSnUxSmGMjI8+k0vMrTzFGYqMjIZSQZUqVWhbxRZfWMjI1dL3FLupQBi3IMZGQ83UAncJhX+XAyuVG4yBL3D2fTK6BFyQIyMhpIi09rMS02sZGRfzBwxRaww4cdI3GQ9TEro2YWdIO4r/ACEnlMQ3qI3GQ23iZ/mHwY3GRkKwg6n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data:image/jpeg;base64,/9j/4AAQSkZJRgABAQAAAQABAAD/2wCEAAkGBhQSEBUUExQWFRUWFxgXGRgYGBwcGhwaHRgXFxcYGhgYHSYfGBwkHBcUHy8gJCcpLCwsFR4xNTAqNSYrLCkBCQoKDgwOGg8PGiwkHyQsLCwsLCwsLCwsLCwsLCwsLCwsLCwsLCwpLCwsKSwpLCwsLCksLCksLCwsLCwsLCksLP/AABEIAMIBAwMBIgACEQEDEQH/xAAcAAACAgMBAQAAAAAAAAAAAAAFBgMEAAEHAgj/xABAEAABAgQEAwYEBAQGAAcAAAABAhEAAwQhBRIxQQZRYRMicYGRoTKxwdEHQuHwFDNSYhUjcqKy8RdDg5LC0tP/xAAaAQACAwEBAAAAAAAAAAAAAAADBAECBQAG/8QAMBEAAgIBBAEDAwIEBwAAAAAAAQIAAxEEEiExQRMiUTJhkQWBcaHB8BQVIzNS0eH/2gAMAwEAAhEDEQA/AOh44ACSt8jC3UHV0nNG6dKVS095wsFlJukDcOR5MQICyeJJMwBFUDLVssE5T4HbwMTYPgBBARU9pIcqDEZw+1rEXL6QkyndnxLYAHwZLWYEe1QlIKkKfMXSkC1tbG+0WpeOSZITJ7Nik5Ph7rjQAgMTZ2iagppqMyStakuWzI22+En1+UQY1RKMlSZBCV695BZ9yOsVVQpyBLM7PwxlWnxZ5a1FC1lWYCbLQSLflJGivaFXDuPpKcqlzMxZVyXJIBLHxZvSJptTUU0gKnK7FUxwsksAr4XSDYhr84SMYr6CVJSmlVMVPDZ5jWIu7ZrpOl0tBUGeBBuuDkzqa+L6ZUtMyacq1AMhN1HbT7tFlFYcweVOBBdgl/8Ag8cJlcQzEMqWGUC+ctmfm5vz33jzN4jqlgg1EwA6hKlAX8GEGWoiUYgz6GrONqYIVL7QJmZWyr7hva4VAZeJoSMwdY/sGb/jHz5NlElySebx7k5knuqKfAkfWC7Ae5yuU6naazjyXLJHYVKj0lfrAup/FRKdKOpPiMv/AMTHO08S1UoWqJh6KOYeiniRP4g1GixKX4ykg+qGjvST7y3r2faOS/xiUNKGZ5qP/wCcVML44qFqOSjPx5zmUQLl/wCl4h4X4lnTgtRAloSwdOe6uQBU1h8xDBJxGYhZVLUlZUlz2ktClJY6pKklhe8KvZQG2nuMI12MiSSuPp4JCqVAa7CaXv0UgRTxfjKYp1/wxISNAv3HdvG5mHhasylElQvz8f8AqMlkJlFIuGLczs0c21+McQqs6855g7C+N0T3aUpDNckEOdrXglLxJC7ZczlvXTWzRz6om5ZisoKcxJbroYd8BYSQNSG/bQuyBfpEL6rMPcYcpqKWXBGVjyAGxs20HKCmlhOXIlQbMC/eCnZr6bb7QnzKgmcUg6s378zByQsDKQUhRUlzuU3sPIH3iBkHMkgYl2rwemqQuUsJSyCnMEpcBR0BIsXALxzrjDhBcpJqUqzyysoUN5RFkg7FLBLG2oEdPnDKXDByG5u49YXONKJaKWcuWyk5HmJe6hZwRe4+MHUFHWH6bGBAPURtrUjic34fps9Qjkk5z4JBV9IqYhQLM1S16qUSfMxZwDHJUpas+ZJUnLppdzp4CDyZkqaO4tKvA39NYrqL2DYA4l9PQjLknmUMFWEs0HVTwWaBBw8oLpt7g+Ijcupv3g3UXH3EDRVfkGXYsnBEO0soQXpGDAwFo7jukK8Df01gpTKfUeMaFdZXuIvYG6nReH8Wl9mlFknTxMH5NQCI59h8tDpJZmcRflTFJIUlRALvd/SGjQr9GZhtas5EdFrEC8SxJKUm7nkIA1FbMKSXUwF9NfrAyrq3BTr9ekSmnC8kwb2tbxie11jknOz3b9iMgYqUOSvURkNeosp/hzBNRXvYe8CqorR3pCikjUA2PhyivX4siSl1Fjy3PlCpX8STZrhHcT7+Z+gjACT0LPkxm/8AEaqlazTbZy/pEFT+KVesMicpA5jX12hOSgC5uY9CbBAoECTmXKueuavPOmLmKO6lEn1MeAGFg0QdvDJwfwqa1agZgQnKWUGUynDBSXBAIcv06GLZAlcGAcrmPSkNHTKX8KqdCk9rUqXzShAD9Mzkj0gLx3wzIkypZpZc1wSlbhagRrmKtARo1tekV9ZM4k+m3cSCqPaIidtbRiZ0WBkETVabQPMXKmYCIpGKsZZRxOhcFSR/DJ6qUfN2+gh0opABcRzngXFWeUrnmT9R++cPsqvAjz2qBFhmlWNyCEMWwI9kZ0q4AOdN7DmkDbmNoWEVSEnOVF8uh+cO+F4xlAYwm8cYAM3b07lJ/mSxqL3WjmOY28NCabVc7G/YyTWYo4vRrnTAqQhS2KiS1g/Mm0GuGZ01MooUhRKSXIu2li1+sO1LTyuzSJYBQzBv3rFWj4aRLnmcgrGZ86FF0+IGou2u0apGRFS3MXV4skTNbi310ghT4wF2V+78/SLPFeFS1y1ZUPOSMySNwLkdbPCLSYmU7wApiNIdwnQ66sCUJEskWAd/C3tFTFMeQqhnuL9msOd+6cp94UU40orZLqfYBz6D92ipitFWTkkJkrylnDXI2YatF1YBuTBvWSvAzFyVOLMbjrf5x7VJTqHSeYP0gzRcDVSpSl5MpSQAhThSrsSAzADqR0gQtJSSCGILEHUEWIIhxWVujEXR0+oYlumxeol2Cu0TyVf53gnR8SyVFpqVSz6j7iAaEE6AnwjSi9iH8f3aKtUpllucR7p5KVAFBChzBf5aQcoJs0BgskclAKH+4GOUSFKlqzSllB8f37x0Hg/8SqZGWXiFMQdO3lFXquWCx8U+kcges8Gc5SwciPuDFUwhJlSlHmApP/FTe0NUvh0MCZYcbCaW90RJw7JpJiBOpVpmIOikqzDwL3B6G8HYYa8+IsNOueYp1uFFJfslq8JiGfwKIH1WAr7POJX/ALpz+yUC3nDvPk5g2kQ1dNmRlzZfKLC9oNtOATOWzcNmue5KHiVf/aMh5Vw8H/nf7f1jUD9Wz5ltifafK6wpas0wkkxsloxUyIFTIjqG7npUyPJXERVHkqipMtiTyUqWsJQCpSiAANSTYCO+8MYUiRSolgBKgkdoof1EAljuf7tI4fwviHY1kqZaytw4uCnTfWO04TiaJie73gSSeTku27i4ha5sCHqQscCH5RkBGVKHfkSz7lzoesCk40QCAQNrm7aM7iJJs9QSogsnRku8I2NKmlSig/Dsdb7/AKwgzFupr1UIv1DMZk0dNOUypMrMBZWQK9X18AYHV+BJCT/kSEDmZd9NRe3mTF7BamVIplKcKnNdRb4mfKAdAHEBuLeLkzVdjTtlB7y+Z8eQ5RJBxJGN3tHEEHBZQfMhBfVkhwPIW/SGGg4SpcgUlCfFYf8A2vChMxZgEjU6E/XofnGSeJF5smjln5RBD+IXCZwe4zHA0pVmkiWoJcWQ23tr1gDignSjmVLUhiAX0HK/Xx2izS42EsgKPMc9Wv7wTNaVoUFHMmzC3o56tAskH3Qz1KRxIMIqp0xAIQo9dvU2ibEVVASWQS76EH5GB1RxnkT2csO1nJs++msC5nEk06sfL7QxX+nWP7gAP4zPbV6es7SSf4CXZVFVSUJnJzAKGYhJuL7o3glhnH98sxid/wAqvRWseafjqV2bTJJcWdKrehhV4o4kTPLJlpSh7KIdR89h0EaBqavgzN3CzLCdFTjdPOuVpQRfvFj9jAHEqCgXNEztki7qSl2UeZYW6trHPzUuGcxkmr2MXStXyGM42engqJ0STMlj+SUsbMkgMOZDZg2rtB3B6lIN2JYHMxKW/Lfc+ccsppuYgOzkB+X6QdKJ9IoOuxeyVOC2xSftAz+nDPsb8xj/ADXK7WX8f3/WdYwzEkyynMAtK1ZcyQLHZ+pvCnjPClPUYpNmrJSiw7NNyVpcE30SUpSpv7jHrCeI0qp8yUpCiSkIdgqYxUGBsC7eZhew3iMicVzQUlRVmBd835hfrtCb+pXlR31G6lru9zddzpeE4mmVlQEZUhmLADK7BwGCX8IuYzJo6gH+IkylBtWAX07wu8JWE8bFcxlAZQbFQcIHMC0NUqQlShmWlIexDs7vccr6eOsDSxk4zDPXW3JERuLPwpSlBnUKysbyFEFf/pqHxjob9THNVgh0qGliCNDvbYx3nGaKfS5ZyEhQSpilJN06ggbMX9d4BcaYHIxKmVVSU5KpAdQA/mdFAD47MFDWwPMaFdpJ2vM6/SDG+rkTmGBY9UUU3taSapCt0u6VDkpJsoeMd14C/GaRWNKqctPUaXLS1n+0n4T/AGnyJj52KiCxjFKCtdef71g2MzP6n2hFeoStrFLdXj5//D78ZJ1EUyKsqnU9gleq5Y6E/Gn+03G3KO90lfLqJKZspaZktQcKSXBH72iBwZD8iVOzm/1S/f7xkXmA0b2jILvMT9JZ8bTFRAVR6mKiMmBGPTbxmaNJSTpvDNJ4VTKQhdSsyytyE5XLbX2J5bRRmCjJl0QscCB8NolLWMo7xfKncnKpm82jpvCtMaaSiXMGUkFZAU5d2udtrQtUJR2iRTS1FYLhTnN4jf5RaThS+0UVrOfd3B9DCrtvGMR6uv0mBJ/EfpeIJI1LaAD0jVf2LFRUUsGsSD4dYT6PEpkss4LOB9zsI9/4iFZnIUeaXLeJNhptCBrIM18gjiU8TqVZiliAXufTqdt94hoMFmzA0mWSn+rQE7hyweLFNTibNSDcWfmWubDQnnDXiGIlEsDM2UBkhmAGlhaLtZtGBKBCTmKaeCJjlUwgrTfs5ag4ABId/iuGypfXUQNnSXWcycqjqCO8Dyf7wyScVJUVdoUm1v3paCk+RLnIJUUlYS7jUncfKLCwnuSK1U8xLlyjlKcpvqU5X94vz0T+wBlp7qUnXW3Qb7xFUryTiDLsAzl9DZxFxVZ2aCc2gs4N+l4g9gye8iIMiYXgkgwNWQFltIvSJsegobdPK3LtM81Dlk8y0EZtCjImWDZy1ySTo4GkVFodjyLx6TUKmTWBAb18t4W124MCOo/oPTKHd3mXlcKDsisFsovuX2001DNACoosqXAIGxO8dAwTDyHMzvAsz6E8m3jxxDhQmJKSC5HdJ6e2xhCu5lPMet06sDtiFSLhwnYhLn00tJypmpsCQQDoC5Fg4A1tY+MJ/ZFKmOxaCMoWjep965nnrRtbEL4Bw8amYR2iZYF3UX12CbOfODOMUaZoUtYOdNlKDP3SR2gF2zAA+sCsFqxLLFWUEcnc8rXGp0i5VYuntHHdLMtJJGYc2UPOMjXBluIM29BhqQZLL4gRKUUiU4YAlTHQM6T4DXeGSVjQSgFRCgcvQMdHEKi5AU6WzZkghT2CfAB4ll1JCg4DgM/IcoT3KCDGRWxzzOkYJjRUgpURMQNEm62bkLsOvWIp+EBAK5ABDqOQaF2fKD8J6dS3KEj/ABAJbIDo5F2HMAcvGLyONsrIIC30FmGmo0B6wwWVhjxBV762yD/7AuLcLyKqctalqkzFXcJCknmVJLEK53v46hKv8NqlP8lUueGfuKZXmlbexMdQqqaVPAmpDkpBBSRbxOh29IXziySohSSSk97KGWPFJufEEjrEC114zmEbT03cjgzmddhU6nOWfKWjooEA+B09IP8AAH4hTsLnWeZTLPflv/uT/Sseh36PtDjyCnKichaTrLmADwcKce50itUcHYfUB1p/hVqJGaWe5tqg2A8G8YOtwPcSs0TJyvM6zhvFtHUSkTUT5WVYcZlJSrkQUkuCCCPKMj59nfheAohFfIKXLEpW7dcoI9CYyCbl+Yt6Nn/E/iIBMEOH8KFRPTLUZgB3lyzMI2BKQXyvqY6h/wCD9Jp2lSFMWJSCl2LEhkmxYs+0Mn4d8LTqCTMlryF1lSVIBClJYNmfwFtr6xxcCBi3wn+EMyVNUucpByt2Z2KrEqym/d0Y7xT/ABB4WrVTEhKFzpbkJ7OWuxtrZr9CRaOtqmkAFRYnZ4iVjQQC+g1MAYjO4wqMwG0TggwmqpJjh5UwBiMwBA6qdmtFitxCdMbNPzAC6lKJJP8AaE3bXlFjiyvC58wJZAUoqCCbeJLc3PnC/Nq0oHxhSm/KGSPDmesD3M4j1aqnMuzp4yum6d1L7o8k7xEcRTlAUsh7tZvQaQFqKmZMBLkpa+//AFFdJ6RZaR5nPqm8R+4Or0rWtnGUBurk26C0MtWoqlqKgk9Dr4AiOe8ETCJygSwUBr0PLzh9nSM6SEEklnO3WwhPUV4biP6W3cuTAWJUqkywoNfQDbdi/wC7QKk4mtJOun6P6tDVW4ScpR2hUAH0hUx6SqWnpz33Yeto6vDcQlhx7hCyU9vLIHxDQ9d/ItEGDYXNqQsFJCEgpK9gQdhu14gpVMEBMxycxbld2+cMvDGKCWVILA7k3sb2e3O8dnHAlwhcbjFfiDhqVIQ6CsnmrfyGkLMuYxjoXFE9E1EwIJOQjM49GV6xzmbZRjQ0NhOQ0yP1KpRgrCcma8EcGpJZnJdLqJ7t7PyYa3hdROi5Iq1OCPysY1WQXLtmPW5qbcJ0ydgwlLzgMosGSbNu2220V8TqE3e7Cz3J+8epXEQKAFAqUoPfVm+nOAOI4mhLKWHuWylym2vyjz5Ukz06EKuTFzEE957AE6bv9ollqYQOr8QMxefb5nc+cepVQTaN3ScIBPO6shrCYZpFrKmlrCFEEOeTXg1jSwQxAWQl+0AFthp8oB4WppjlywLtry84vY4Zpk/5V0m/d933EIfqfN4H2j/6flaS33lPAsWIKpXK4+o/fOCk1y/qPHr0hIpphQsKe4MNWG4g5BLgFoRuqwciM1XZHMOUlOp/hcjvAtY73HI6RdxzAkT5Am0aF5rlchi6SPiyqbvCxtq3OC+GYfLWykKbnyPlFtFKZE0LlrygqGcP3bhgq+z+loinK9y1h3jjucvXjLBxmQpJA7pIAAsxGoIb5wen0aa6QlRUoTEjMCmxPMB7HxgxxLwlLrnmS2kzwNbBK2sc42VrfpvCbQ4rMp5hkzlCWUbXaw2B2PMWvBy2fp7EHXwSH6MDS8ZKVlE4lQDjtEkhY2BLjvsdQoPbWJ5PEc+USFKC0jq4O2h035GJOLZUqYkT5YZSiyxsbfF4841QYbLppYm1Su8bolC58VDbw/6i5KFc4/aCDW1vtDY+8IyamYpIVkAe7Et7RuA0zjSa5ypQE7Ah/c6xuFf8M/wI9/mK/Jn0mMosm3WNKqAIGdqW/N7faNypblypubtYQ4RPPgyWsnpza3bkVW8oSeMMWltlClhQcBrA83EHqvEEBTp03L7D6wr4nw7LqJ3aCaTyDcrqc7DTaAuTiMVAZzFeYpKwM3xDf6fvnAFeBgzCxZB0LebPt+kPk/hwImpXYI/MDfYjuk/MwIr8LVmCZaxzTmGockXG92gS2Y6mgE3DkZlGn4eloR2iVqzA3yvpu5Iv5RBiNFKmEES1DmUkP0JSAB7PBYS1lISrbloYqKQlKiGUOWtuW14oHbOcxsV14xiBJNKKealaVhaSCGe4Bt+sP9BVJUgBNg0JOM06QkFyCSDoL9Yv8OYmWAe6S32tBWG9cwAAqs2+I9FsmZ2yjk//AH5wt8QSRNliYkWBIKbgg+frHqpqzmYKI6f9RYp5rdxKQo3Bciz9DbyhZfaY432iFnUZpQDckM5Ykts3PlFmeqbKIWFXFjd2PItEmPYW0+WgPd308beT+hiWpwszEoRKSczAABg+5JOm+sOErwYtXvKsB4num4iStCkqsTy0PSA9YoKPKLVTwdPlJKlZLbBT/K0CSkiLoFz7DAWvYR/qCeZiCmLVG6+6ASTy5Ric4JyjOGDg6aO8FaECVJKywWqw2YeEODVFBx3EF0wsbngSetxgAg5XATkbQkM1+WkWcGwL+OUEg5JSd7lRJ1S+7aP4QDKDMWlCO9mubabXjo2En+EkCWnukg94anS3TQ6XhC19owO5pUVG05PQgHi/hyRLSJUk3Sk68xz2G+51hJp0FKr28Yc8ZxAEjMc14WsSqQ76/IfcwbT3soEBqtKsjnzVIUkptZ32L7DnBijx9kkKCy4/LYjwgThWIOoS1pCkKLANoeYi5WYQUXT3k+4ilzeo+bO5NKlU/wBPqe8TppdSkrl2WLEMz8nGx6xVwklJyqex0jEVmQgjvONHvz1iXEJpUUzUgkgMq1m29IHyPb4luCd3nzHbBMUKBYgb3bTrBo8QS5pYkWSx1t+7wo4LlQAtQClEaHQA/MxaFOjPmSgBzdtPTYQmz7T3H0r3DqF1MFK7xubKB8SD16wAx+lCyE1KWWLy5o0I5Hmn5QRrKd07pH1GhBf2j3TrlzpWSYrR2IGh/eojkc5zJdFIIM5niCVS1qBN2SzPsQcwfTf1gfMmlRdRJPMw94ngmc5FAlJ+BYHvfTqIT8SwxUleU3GxG8aVVqtx5mNfQy8jqUmjI9ZDyjcMZiuDPoGkxwGzqtudIkxGqzpceFuUc7mKmhRGe3SCP+LdhTsVHMdum3nCwJB5klF8SfFMWYCWN1M8akYsyS+o+HxhQxWpVNIIdLX19LRVVxCpJaYm/MfaOHMIBiPddiqpqQknQa+GvjA2pplkAoU5Hy+0LtJxUyw6XT78j5QyyKgBlJulrciPHYwpahQ5E1dJYrDY0oy6snQELGqNM3+kmz/2+kDzxEAVOfLn+sHKii7RAWD3wdhvtd7Hy84B4nhqZqiT3Zn5+RP9XjzMQhU/VD2Uv2kprnCo7rnM3cJ/4xSop5Qt/IiPasJXLOZJdjp+sRVMx1ZmbNqOR3htduML1M+0MDlxgxsSoLBUAbM52i9QMlQuQt3528DC5w1iQSrIoulWn0hxqmQgEM+jwk42NiP1H1FzB/EeWaqUopyqSCAQGCgRcm9jvFrgynC5oADl8oH6nTSKdTVBUlQcP4+nheKXDIV22XQ5mJzW8iIsPcOZbcKuB5jnxFh2U5SL6a2f9Y5PilKBMI6+kdTraCYlSkFRt/VfwI5jTeOcY9SkTS5719m0glI2tiC1LB6wZWppxHaNpp6aRWqpylHvG/LlElFNy6G5d4jqqE5StLkDUcuo6QyODzM85K8QzwXLAWpRDm0PFUSU3AUk6c/GEHgqracQeT30h/7RyGytfm3jrCt4O7mamiZfTGIkYugglN+h/WBdPgU6etkAtzOg894fJnCvaLCplxqG/ekHqOhTLsAPtErbsWJarDPgQdwZ+Fkj46lRURs7J9Bc+sdAp+FqBAtKRfml/cwMo5xaCH8R0HkYTe1mOTBqpAwDIZ/4cYbOL9iAf7CUefdIihV/g/TX7KbMlkhmJCk+hD+8HqarAIveIsQ4iy2iDbgcmcFbPE5BxDw9Ow+aJcwhSD8ExLsR/SX0UOUTUazlzE2if8SOKVrl9kASFEEqZwGNmOxgRgGGVlQhJTJVk/rNknq518oty1W9uI/TdtbYxjdRTkrSwAb+k+Ee5WCgklACVHUtruRyMXsD4SUhLzJgB5JDj3b5QyS8OSwAcltQ2vWE1vrXzD22p4iJUSs6T+UjYCw5KHLqIVcQkdqgpBIVcgg7+UdYreGUlKjLP+YoGyjbzYOIQ8Z4Vn0uVUxIUlbnMhylJfRRYMbvDNNof3KeoubFb2nzOZrmzAWJWCOpjcNtTLXnLFLdUpJ94yNT1x8TP9A/Mhn44QH+kRSavNcl33O0AxNdnghTUy2cJJB00gjEL9UWRC3CiOeEGV3g121OkUeI8AlT7oKJa9mdj4lmgXhVSoTMpBDwxqQCHN4QuYq+5ZqaahXQq/c5vX0MySrLMSUnbkfA7xPhWOKklj3kHVP1HIw2V9CFpKS5T+7jlCjiOCKl3HeT7+cNVXLYNrdxe7SWUnenIjbTVoWnPLV7b8lA6xLPqQsFS1NMSkAW1a2UNptcwg0tWqWp0lvkfEQxUmKomi/dWPy7G2o69IHZRt5HUPRrA3Ddy8tWZrs2o+kDcRos3eTqNW0i9TV6L5hmHoY2lCTdNgdydYECUOY0+20Yi1LnlKgwYgwyYvjOeSkJVlVuNObh4DYjSsXEQyUMklXwj36CGyFfDTNBevKDoyGQs5tdY6NwPSAC6Sq4025n5XjndOvNNTZgSLR0rhqdkDOynBSRYi93jrJSvriMmO1oKkrY/AOVtQxHlrfSOVY7U5llR5vaOsT8IMxRGbuKJU45nVukalcG06f/ACwTzVc+9ohKyxzCPcqLtnFFSr+NxBnhtBClJbMG02/bbR1tGAI2QG8BFSfwnLzOlBCte6G0gjrkYgKrAH3TlFfh65MwS5bpSZhLjRrM53AvDnwHQmrqCkOZcpnN2J5P7+UHKjhSUsKJROztmGUC4D6W8bdIbeCKNEmnsnIF97vBifHKOkK2KxGDHfWVVJT+/wCEqYvRhJZOgEBzaG6uprE2V4XhYqpRzOzJhVwRwRF0w3MyTNPU7M0WVKuyiQBrZvY7wLqa2I5faTu6hraklgIUewLGVTMsYrjYAyosPeB1PSzZ5AHdT/WrTy5wapMBloyrWCo8ye6/QQV7ZMtLgg/2tCL3/EMBjgQXScLS0HOsZ2HxG6fQwWYCyBmLBsug+keZY7S+YJe7bR5NYlIygZVJ3HtC72FjkzjzLCEfmmMb36eUTduScqTZiQd4pDOSFLOVxqPrG1JAtYFnCufjzivjiDPfMvy1t4sxf52iwJqSCkgKSQNQ4666wLlTyrKdGDFL3L84IURFlaB2Mcjsje0wVijHMVa/8NZc2apaVlAUXCQAw6DpGQ8S6kAWyt1H6xkaI1V+PrH4i2Z8iom3EPOGT0rSLQjS5JIcRcw3FFSiz2j0t9W8SNLeKm58xvxWSUpzAaXBjeD40JndVY9T7iKsuvE1DOL9YC1UkoVaxEKogIKmaFlhBDrHpcsHw5wKxOkmD4UhSfG/vFXB+IgSETNecHxNG2kAZDWcxqq5bhtzgxJrMDzjMBkVy2P2gVMwyYm7acjHQ6iSlWloGz6S1m9ILXqiODBXfp6PyvcX8IxhGZpw1/O3/IfWC9TXWYElLOkDQ+ELmK4epCirKyTyuP0iCjq1JNjYXaGmrVxuWZyX2Uko0Z1oRkOcEq5abQP/AIMrLEeAG3KIEYuVG/heCNLUKRMJfdj4QIqyRpbK7MfE1QYGUzUqHea7eEdG4ew4tnUGcfDt4wtcNgT57Ad1NzHSqamZgILSpb3PA6tq09tcmkCL8qhKr+seqSkbWJa3FEoFzfQNvDRIHJ4EyuzgSxIp0otmIDu418OsVqioky7OLc/tC/WYtMmaHKnpr6/aKCZF9bwo+qA+kfmHWo+TGcYnLZ0pJHMJglSrBSG9IXMPlK0BF9j+sFEyly1NbRwWI8ovTcW+oDErYgHRhaZLSR3beN/cQo8ThYIc91rNof1g1LxVJXlLg9fpE9VSJmJKVb+3WDW0rcu0QddhqbJnM5ZK1gMSCbsHhooKaTlISCC2xL+bwtrqVUlQuWo3CiRZrHQxapsRzOr4RzKtfKPK30OG2nxNwOGXIjDLqlSyEkC+hLGNqlBLzHBP9MB6merswUkKuNDf3ixLkFSP5ne5bQi9ZHcsDLayVqCiChO5ETqWJQdJzJOr6wOkYmQrs182IiwJCpaSVMqWbkO+9n5RTZ5nEyczWVYOkjbQE7RkqXly5y6hZKhoPCIkVARlKbIUWI2Bj32jukaZnChowiRWW64gmfEvHQKLZkqZnYkRLKUVJUT3Qkuz2gRPUAUzHe9+o5ttF+ZUOSpTBBTYDW3OCmsY/p8xUvLy5gewcRkBlcbU8vuKNxrGo4aZjzu/kYLd9p85U0xjfQxupp2LjSISIu0k4EZVeX2j20VlanqlINvSCya5MwX+IbGKFTQ7p9Ip3EUZA3MKlrLx4hZcneCOGY6qWyV3TsTtAKTXn83rF3MD1gbLxgw6WeRHIqCwlSTY7vbzaLE2UMvWEmixJUlTpuNwdIZKGuTODhTHcb+DwjZSRyOprUazPDdzVRLB1hcxPAyHMv4dW+0NaWKinLbn+rtGp0oaQOu1qzxGraE1C4ac6SWMX6ivOYg+R8Q9+cHcUwBKwSCEq53v4/eF7EqcpUMwYlI9rRpJYlswLtPZp856+Z0H8NlPnNttI6vh6P8AuOTfhxR5UpI+KZe/TT99I6tMqRKl9Tt1gy4VST0IpYSSMdmS4nieQFtYWO2UtblyfaPcycVKfcxKSyYxtTqd7BieB0P+45VTtGPPzPItdUbFWBoLRXUonWNJF4zmvZj3GggAl2nnEqG7mGKYSADLBtqkn9BALBZWZY6QyEtGxoq8oWiV7YOIJxYJWgLGvv1EesLxPMMpuR8oF43OyrDG+7GPNHXoSrMO93b+PI8oPVqMXkN+8E9Wa+IC/FaQUqlTUkgkFJY8rj6xzb/FZhsVq9Y6D+J2J55Uoad8/IxzNVjzEFuCs5IlqCQgBjXhnEZGVBID6qJs8MP8TMlkPqb2Lv6RziWqGHBsQK1MtdwzOdun2jOv04bkRlbDOhUcyVNZSv5hbvAs3lE0uv7MrTMchin7GAVChLuF3JtyiYV6sxC/idjyZtYxsbSSIVueIVQ2WynA/KYyVNuybP8AlPygTLWSCFEhvdop4pxEiWnugK2JB06m0FqqyeIJ2PUYqjEESkiZMUA4IY2FtvnCXxFx7mRllunKdXF/TaFjiDHyssFEp5HnvC3MnkxsUaNcZMVZoRqccWpZUVEkxkD005jUaPpL8Qe8ySy+h9jEZBBiOJkT9lX+cE7lJepKnNY6/OMqaHNpYxTybi8XaaseyvX7xUzoMmSik3jJU8p09IMVNMDAmdIKS0d3Ol6TUJUOsYhRQXSSOsDQWi3Jrdlev3ihX4hls+Y0Ydi6Joyr7qxpyP6wU7Im6b9Cfk8JATv8oN4VjpR3ZmmytSPGE7ac8rNKjVFOG6jCZVu8lh12gXVYamb3FXDuDZxzaL0uaFF1BK08s1vKLZQhgpIa+m48wLwouUaajMtqHyIb4NoxmJsQgBIcXEG8WqXLbCKPC9pJPMx4qV5iYc1r7agvzPN1DdaT8SxIIF40ua8VZalEFh7x6VMs13jEc7xnqPqNpkpXHhUyIS/OMSWhXcoPMNgwnh2KJlKKlAm1mjxW49Mmad0ch94HExp4MdbZt2KcCD9Fc7j3NrX3TEEh3j2S+m0blMkOdovSrOQD5nPgDiAON6NU3KEh8gJ8/wBiEV9jrHU1YZ20tRCiFasdD4HnHN8akKQski4N43kfccfiL2VBVyP3lUTGieVOYxWlTc0WRLgrCLBofwivIOrDrB+bUpA7VVtATr4WhNQotEdViShZRcRnvptz5EKLOIbxri9TZUqGjGwPgz6GFKqxNRdzrFWrqMxiBCCSwvGhVQqiLM/xNrW5i5Q4eVXNgNTBLCeGye9M7o5bmHrCeIf4WV2cmXLZ3dUpClP/AKlA+8aFdBPJir2/E52qoawQSOcZHRZnF88knMkeEuWPYIjIN6P3lPUPx/OckjUbMahGMz0lZETpng6jzEV4yOnQjKmkC3eH79IkUAsW/WBaVNEyanmH9j6x2J08zpLGIYvduFan1sfXQxBNkNfaOnTxKnlPhE/bOIqRkQRmWDEQzQV6pTMXGrH6coZqbFhMT3RcwiJnkWienrykuHEBekNGK9QU6nZeGKkGn8yIslWUul36wm8CcQBRMskObgfOHBcyEtfu2qZWnG8yNBc33jZS0VjNYxo1wHWPO4M0wZaaNExSOJpGxiGZi/IesQKmPiW3Qgs84rLqhpoIEVGKOdYo1WMhIcmGqtKTBtYIxT65IHQRU/xELGvkISKziAzCwNot4Vi4RrGtXpSo57gkuUHMe8OqCggk2NiID8aUqFFRA1HT1itMxhOT9YFYti3d1ctBEUg4hrGBG6KhXlJaLErEWDGKKy5jEoJjRKg9zHziFVYqGEUJ9QVG0e5FETrBKmpUDqYslMo1ko0WErWeQ5mDUns6cd0Zl89ouUssKsdOUMGGUMoMcifMQ/XT8ROy7HcW6bEZijdKlf6QT7QYoKCZN+CVMJGvcNvG0dFwGYlLMkDwAi9NV2Vahf5Jwyn/AFCGPRK9mKtqs9LEFPBlUb9ir2+8ZHXSrpGRTEv6xnyPGjG4yMuas1GRkZHTpqMMZGR0ieo9SlEGxjIyJkSxWJDC0U4yMiJMyNRkZHTpdwZZFRKIJBzp08Y7Ek2jIyEdf/smFp+sSnUxSmGMjI8+k0vMrTzFGYqMjIZSQZUqVWhbxRZfWMjI1dL3FLupQBi3IMZGQ83UAncJhX+XAyuVG4yBL3D2fTK6BFyQIyMhpIi09rMS02sZGRfzBwxRaww4cdI3GQ9TEro2YWdIO4r/ACEnlMQ3qI3GQ23iZ/mHwY3GRkKwg6n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data:image/jpeg;base64,/9j/4AAQSkZJRgABAQAAAQABAAD/2wCEAAkGBhQSEBUUExQWFRUWFxgXGRgYGBwcGhwaHRgXFxcYGhgYHSYfGBwkHBcUHy8gJCcpLCwsFR4xNTAqNSYrLCkBCQoKDgwOGg8PGiwkHyQsLCwsLCwsLCwsLCwsLCwsLCwsLCwsLCwpLCwsKSwpLCwsLCksLCksLCwsLCwsLCksLP/AABEIAMIBAwMBIgACEQEDEQH/xAAcAAACAgMBAQAAAAAAAAAAAAAFBgMEAAEHAgj/xABAEAABAgQEAwYEBAQGAAcAAAABAhEAAwQhBRIxQQZRYRMicYGRoTKxwdEHQuHwFDNSYhUjcqKy8RdDg5LC0tP/xAAaAQACAwEBAAAAAAAAAAAAAAADBAECBQAG/8QAMBEAAgIBBAEDAwIEBwAAAAAAAQIAAxEEEiExQRMiUTJhkQWBcaHB8BQVIzNS0eH/2gAMAwEAAhEDEQA/AOh44ACSt8jC3UHV0nNG6dKVS095wsFlJukDcOR5MQICyeJJMwBFUDLVssE5T4HbwMTYPgBBARU9pIcqDEZw+1rEXL6QkyndnxLYAHwZLWYEe1QlIKkKfMXSkC1tbG+0WpeOSZITJ7Nik5Ph7rjQAgMTZ2iagppqMyStakuWzI22+En1+UQY1RKMlSZBCV695BZ9yOsVVQpyBLM7PwxlWnxZ5a1FC1lWYCbLQSLflJGivaFXDuPpKcqlzMxZVyXJIBLHxZvSJptTUU0gKnK7FUxwsksAr4XSDYhr84SMYr6CVJSmlVMVPDZ5jWIu7ZrpOl0tBUGeBBuuDkzqa+L6ZUtMyacq1AMhN1HbT7tFlFYcweVOBBdgl/8Ag8cJlcQzEMqWGUC+ctmfm5vz33jzN4jqlgg1EwA6hKlAX8GEGWoiUYgz6GrONqYIVL7QJmZWyr7hva4VAZeJoSMwdY/sGb/jHz5NlElySebx7k5knuqKfAkfWC7Ae5yuU6naazjyXLJHYVKj0lfrAup/FRKdKOpPiMv/AMTHO08S1UoWqJh6KOYeiniRP4g1GixKX4ykg+qGjvST7y3r2faOS/xiUNKGZ5qP/wCcVML44qFqOSjPx5zmUQLl/wCl4h4X4lnTgtRAloSwdOe6uQBU1h8xDBJxGYhZVLUlZUlz2ktClJY6pKklhe8KvZQG2nuMI12MiSSuPp4JCqVAa7CaXv0UgRTxfjKYp1/wxISNAv3HdvG5mHhasylElQvz8f8AqMlkJlFIuGLczs0c21+McQqs6855g7C+N0T3aUpDNckEOdrXglLxJC7ZczlvXTWzRz6om5ZisoKcxJbroYd8BYSQNSG/bQuyBfpEL6rMPcYcpqKWXBGVjyAGxs20HKCmlhOXIlQbMC/eCnZr6bb7QnzKgmcUg6s378zByQsDKQUhRUlzuU3sPIH3iBkHMkgYl2rwemqQuUsJSyCnMEpcBR0BIsXALxzrjDhBcpJqUqzyysoUN5RFkg7FLBLG2oEdPnDKXDByG5u49YXONKJaKWcuWyk5HmJe6hZwRe4+MHUFHWH6bGBAPURtrUjic34fps9Qjkk5z4JBV9IqYhQLM1S16qUSfMxZwDHJUpas+ZJUnLppdzp4CDyZkqaO4tKvA39NYrqL2DYA4l9PQjLknmUMFWEs0HVTwWaBBw8oLpt7g+Ijcupv3g3UXH3EDRVfkGXYsnBEO0soQXpGDAwFo7jukK8Df01gpTKfUeMaFdZXuIvYG6nReH8Wl9mlFknTxMH5NQCI59h8tDpJZmcRflTFJIUlRALvd/SGjQr9GZhtas5EdFrEC8SxJKUm7nkIA1FbMKSXUwF9NfrAyrq3BTr9ekSmnC8kwb2tbxie11jknOz3b9iMgYqUOSvURkNeosp/hzBNRXvYe8CqorR3pCikjUA2PhyivX4siSl1Fjy3PlCpX8STZrhHcT7+Z+gjACT0LPkxm/8AEaqlazTbZy/pEFT+KVesMicpA5jX12hOSgC5uY9CbBAoECTmXKueuavPOmLmKO6lEn1MeAGFg0QdvDJwfwqa1agZgQnKWUGUynDBSXBAIcv06GLZAlcGAcrmPSkNHTKX8KqdCk9rUqXzShAD9Mzkj0gLx3wzIkypZpZc1wSlbhagRrmKtARo1tekV9ZM4k+m3cSCqPaIidtbRiZ0WBkETVabQPMXKmYCIpGKsZZRxOhcFSR/DJ6qUfN2+gh0opABcRzngXFWeUrnmT9R++cPsqvAjz2qBFhmlWNyCEMWwI9kZ0q4AOdN7DmkDbmNoWEVSEnOVF8uh+cO+F4xlAYwm8cYAM3b07lJ/mSxqL3WjmOY28NCabVc7G/YyTWYo4vRrnTAqQhS2KiS1g/Mm0GuGZ01MooUhRKSXIu2li1+sO1LTyuzSJYBQzBv3rFWj4aRLnmcgrGZ86FF0+IGou2u0apGRFS3MXV4skTNbi310ghT4wF2V+78/SLPFeFS1y1ZUPOSMySNwLkdbPCLSYmU7wApiNIdwnQ66sCUJEskWAd/C3tFTFMeQqhnuL9msOd+6cp94UU40orZLqfYBz6D92ipitFWTkkJkrylnDXI2YatF1YBuTBvWSvAzFyVOLMbjrf5x7VJTqHSeYP0gzRcDVSpSl5MpSQAhThSrsSAzADqR0gQtJSSCGILEHUEWIIhxWVujEXR0+oYlumxeol2Cu0TyVf53gnR8SyVFpqVSz6j7iAaEE6AnwjSi9iH8f3aKtUpllucR7p5KVAFBChzBf5aQcoJs0BgskclAKH+4GOUSFKlqzSllB8f37x0Hg/8SqZGWXiFMQdO3lFXquWCx8U+kcges8Gc5SwciPuDFUwhJlSlHmApP/FTe0NUvh0MCZYcbCaW90RJw7JpJiBOpVpmIOikqzDwL3B6G8HYYa8+IsNOueYp1uFFJfslq8JiGfwKIH1WAr7POJX/ALpz+yUC3nDvPk5g2kQ1dNmRlzZfKLC9oNtOATOWzcNmue5KHiVf/aMh5Vw8H/nf7f1jUD9Wz5ltifafK6wpas0wkkxsloxUyIFTIjqG7npUyPJXERVHkqipMtiTyUqWsJQCpSiAANSTYCO+8MYUiRSolgBKgkdoof1EAljuf7tI4fwviHY1kqZaytw4uCnTfWO04TiaJie73gSSeTku27i4ha5sCHqQscCH5RkBGVKHfkSz7lzoesCk40QCAQNrm7aM7iJJs9QSogsnRku8I2NKmlSig/Dsdb7/AKwgzFupr1UIv1DMZk0dNOUypMrMBZWQK9X18AYHV+BJCT/kSEDmZd9NRe3mTF7BamVIplKcKnNdRb4mfKAdAHEBuLeLkzVdjTtlB7y+Z8eQ5RJBxJGN3tHEEHBZQfMhBfVkhwPIW/SGGg4SpcgUlCfFYf8A2vChMxZgEjU6E/XofnGSeJF5smjln5RBD+IXCZwe4zHA0pVmkiWoJcWQ23tr1gDignSjmVLUhiAX0HK/Xx2izS42EsgKPMc9Wv7wTNaVoUFHMmzC3o56tAskH3Qz1KRxIMIqp0xAIQo9dvU2ibEVVASWQS76EH5GB1RxnkT2csO1nJs++msC5nEk06sfL7QxX+nWP7gAP4zPbV6es7SSf4CXZVFVSUJnJzAKGYhJuL7o3glhnH98sxid/wAqvRWseafjqV2bTJJcWdKrehhV4o4kTPLJlpSh7KIdR89h0EaBqavgzN3CzLCdFTjdPOuVpQRfvFj9jAHEqCgXNEztki7qSl2UeZYW6trHPzUuGcxkmr2MXStXyGM42engqJ0STMlj+SUsbMkgMOZDZg2rtB3B6lIN2JYHMxKW/Lfc+ccsppuYgOzkB+X6QdKJ9IoOuxeyVOC2xSftAz+nDPsb8xj/ADXK7WX8f3/WdYwzEkyynMAtK1ZcyQLHZ+pvCnjPClPUYpNmrJSiw7NNyVpcE30SUpSpv7jHrCeI0qp8yUpCiSkIdgqYxUGBsC7eZhew3iMicVzQUlRVmBd835hfrtCb+pXlR31G6lru9zddzpeE4mmVlQEZUhmLADK7BwGCX8IuYzJo6gH+IkylBtWAX07wu8JWE8bFcxlAZQbFQcIHMC0NUqQlShmWlIexDs7vccr6eOsDSxk4zDPXW3JERuLPwpSlBnUKysbyFEFf/pqHxjob9THNVgh0qGliCNDvbYx3nGaKfS5ZyEhQSpilJN06ggbMX9d4BcaYHIxKmVVSU5KpAdQA/mdFAD47MFDWwPMaFdpJ2vM6/SDG+rkTmGBY9UUU3taSapCt0u6VDkpJsoeMd14C/GaRWNKqctPUaXLS1n+0n4T/AGnyJj52KiCxjFKCtdef71g2MzP6n2hFeoStrFLdXj5//D78ZJ1EUyKsqnU9gleq5Y6E/Gn+03G3KO90lfLqJKZspaZktQcKSXBH72iBwZD8iVOzm/1S/f7xkXmA0b2jILvMT9JZ8bTFRAVR6mKiMmBGPTbxmaNJSTpvDNJ4VTKQhdSsyytyE5XLbX2J5bRRmCjJl0QscCB8NolLWMo7xfKncnKpm82jpvCtMaaSiXMGUkFZAU5d2udtrQtUJR2iRTS1FYLhTnN4jf5RaThS+0UVrOfd3B9DCrtvGMR6uv0mBJ/EfpeIJI1LaAD0jVf2LFRUUsGsSD4dYT6PEpkss4LOB9zsI9/4iFZnIUeaXLeJNhptCBrIM18gjiU8TqVZiliAXufTqdt94hoMFmzA0mWSn+rQE7hyweLFNTibNSDcWfmWubDQnnDXiGIlEsDM2UBkhmAGlhaLtZtGBKBCTmKaeCJjlUwgrTfs5ag4ABId/iuGypfXUQNnSXWcycqjqCO8Dyf7wyScVJUVdoUm1v3paCk+RLnIJUUlYS7jUncfKLCwnuSK1U8xLlyjlKcpvqU5X94vz0T+wBlp7qUnXW3Qb7xFUryTiDLsAzl9DZxFxVZ2aCc2gs4N+l4g9gye8iIMiYXgkgwNWQFltIvSJsegobdPK3LtM81Dlk8y0EZtCjImWDZy1ySTo4GkVFodjyLx6TUKmTWBAb18t4W124MCOo/oPTKHd3mXlcKDsisFsovuX2001DNACoosqXAIGxO8dAwTDyHMzvAsz6E8m3jxxDhQmJKSC5HdJ6e2xhCu5lPMet06sDtiFSLhwnYhLn00tJypmpsCQQDoC5Fg4A1tY+MJ/ZFKmOxaCMoWjep965nnrRtbEL4Bw8amYR2iZYF3UX12CbOfODOMUaZoUtYOdNlKDP3SR2gF2zAA+sCsFqxLLFWUEcnc8rXGp0i5VYuntHHdLMtJJGYc2UPOMjXBluIM29BhqQZLL4gRKUUiU4YAlTHQM6T4DXeGSVjQSgFRCgcvQMdHEKi5AU6WzZkghT2CfAB4ll1JCg4DgM/IcoT3KCDGRWxzzOkYJjRUgpURMQNEm62bkLsOvWIp+EBAK5ABDqOQaF2fKD8J6dS3KEj/ABAJbIDo5F2HMAcvGLyONsrIIC30FmGmo0B6wwWVhjxBV762yD/7AuLcLyKqctalqkzFXcJCknmVJLEK53v46hKv8NqlP8lUueGfuKZXmlbexMdQqqaVPAmpDkpBBSRbxOh29IXziySohSSSk97KGWPFJufEEjrEC114zmEbT03cjgzmddhU6nOWfKWjooEA+B09IP8AAH4hTsLnWeZTLPflv/uT/Sseh36PtDjyCnKichaTrLmADwcKce50itUcHYfUB1p/hVqJGaWe5tqg2A8G8YOtwPcSs0TJyvM6zhvFtHUSkTUT5WVYcZlJSrkQUkuCCCPKMj59nfheAohFfIKXLEpW7dcoI9CYyCbl+Yt6Nn/E/iIBMEOH8KFRPTLUZgB3lyzMI2BKQXyvqY6h/wCD9Jp2lSFMWJSCl2LEhkmxYs+0Mn4d8LTqCTMlryF1lSVIBClJYNmfwFtr6xxcCBi3wn+EMyVNUucpByt2Z2KrEqym/d0Y7xT/ABB4WrVTEhKFzpbkJ7OWuxtrZr9CRaOtqmkAFRYnZ4iVjQQC+g1MAYjO4wqMwG0TggwmqpJjh5UwBiMwBA6qdmtFitxCdMbNPzAC6lKJJP8AaE3bXlFjiyvC58wJZAUoqCCbeJLc3PnC/Nq0oHxhSm/KGSPDmesD3M4j1aqnMuzp4yum6d1L7o8k7xEcRTlAUsh7tZvQaQFqKmZMBLkpa+//AFFdJ6RZaR5nPqm8R+4Or0rWtnGUBurk26C0MtWoqlqKgk9Dr4AiOe8ETCJygSwUBr0PLzh9nSM6SEEklnO3WwhPUV4biP6W3cuTAWJUqkywoNfQDbdi/wC7QKk4mtJOun6P6tDVW4ScpR2hUAH0hUx6SqWnpz33Yeto6vDcQlhx7hCyU9vLIHxDQ9d/ItEGDYXNqQsFJCEgpK9gQdhu14gpVMEBMxycxbld2+cMvDGKCWVILA7k3sb2e3O8dnHAlwhcbjFfiDhqVIQ6CsnmrfyGkLMuYxjoXFE9E1EwIJOQjM49GV6xzmbZRjQ0NhOQ0yP1KpRgrCcma8EcGpJZnJdLqJ7t7PyYa3hdROi5Iq1OCPysY1WQXLtmPW5qbcJ0ydgwlLzgMosGSbNu2220V8TqE3e7Cz3J+8epXEQKAFAqUoPfVm+nOAOI4mhLKWHuWylym2vyjz5Ukz06EKuTFzEE957AE6bv9ollqYQOr8QMxefb5nc+cepVQTaN3ScIBPO6shrCYZpFrKmlrCFEEOeTXg1jSwQxAWQl+0AFthp8oB4WppjlywLtry84vY4Zpk/5V0m/d933EIfqfN4H2j/6flaS33lPAsWIKpXK4+o/fOCk1y/qPHr0hIpphQsKe4MNWG4g5BLgFoRuqwciM1XZHMOUlOp/hcjvAtY73HI6RdxzAkT5Am0aF5rlchi6SPiyqbvCxtq3OC+GYfLWykKbnyPlFtFKZE0LlrygqGcP3bhgq+z+loinK9y1h3jjucvXjLBxmQpJA7pIAAsxGoIb5wen0aa6QlRUoTEjMCmxPMB7HxgxxLwlLrnmS2kzwNbBK2sc42VrfpvCbQ4rMp5hkzlCWUbXaw2B2PMWvBy2fp7EHXwSH6MDS8ZKVlE4lQDjtEkhY2BLjvsdQoPbWJ5PEc+USFKC0jq4O2h035GJOLZUqYkT5YZSiyxsbfF4841QYbLppYm1Su8bolC58VDbw/6i5KFc4/aCDW1vtDY+8IyamYpIVkAe7Et7RuA0zjSa5ypQE7Ah/c6xuFf8M/wI9/mK/Jn0mMosm3WNKqAIGdqW/N7faNypblypubtYQ4RPPgyWsnpza3bkVW8oSeMMWltlClhQcBrA83EHqvEEBTp03L7D6wr4nw7LqJ3aCaTyDcrqc7DTaAuTiMVAZzFeYpKwM3xDf6fvnAFeBgzCxZB0LebPt+kPk/hwImpXYI/MDfYjuk/MwIr8LVmCZaxzTmGockXG92gS2Y6mgE3DkZlGn4eloR2iVqzA3yvpu5Iv5RBiNFKmEES1DmUkP0JSAB7PBYS1lISrbloYqKQlKiGUOWtuW14oHbOcxsV14xiBJNKKealaVhaSCGe4Bt+sP9BVJUgBNg0JOM06QkFyCSDoL9Yv8OYmWAe6S32tBWG9cwAAqs2+I9FsmZ2yjk//AH5wt8QSRNliYkWBIKbgg+frHqpqzmYKI6f9RYp5rdxKQo3Bciz9DbyhZfaY432iFnUZpQDckM5Ykts3PlFmeqbKIWFXFjd2PItEmPYW0+WgPd308beT+hiWpwszEoRKSczAABg+5JOm+sOErwYtXvKsB4num4iStCkqsTy0PSA9YoKPKLVTwdPlJKlZLbBT/K0CSkiLoFz7DAWvYR/qCeZiCmLVG6+6ASTy5Ric4JyjOGDg6aO8FaECVJKywWqw2YeEODVFBx3EF0wsbngSetxgAg5XATkbQkM1+WkWcGwL+OUEg5JSd7lRJ1S+7aP4QDKDMWlCO9mubabXjo2En+EkCWnukg94anS3TQ6XhC19owO5pUVG05PQgHi/hyRLSJUk3Sk68xz2G+51hJp0FKr28Yc8ZxAEjMc14WsSqQ76/IfcwbT3soEBqtKsjnzVIUkptZ32L7DnBijx9kkKCy4/LYjwgThWIOoS1pCkKLANoeYi5WYQUXT3k+4ilzeo+bO5NKlU/wBPqe8TppdSkrl2WLEMz8nGx6xVwklJyqex0jEVmQgjvONHvz1iXEJpUUzUgkgMq1m29IHyPb4luCd3nzHbBMUKBYgb3bTrBo8QS5pYkWSx1t+7wo4LlQAtQClEaHQA/MxaFOjPmSgBzdtPTYQmz7T3H0r3DqF1MFK7xubKB8SD16wAx+lCyE1KWWLy5o0I5Hmn5QRrKd07pH1GhBf2j3TrlzpWSYrR2IGh/eojkc5zJdFIIM5niCVS1qBN2SzPsQcwfTf1gfMmlRdRJPMw94ngmc5FAlJ+BYHvfTqIT8SwxUleU3GxG8aVVqtx5mNfQy8jqUmjI9ZDyjcMZiuDPoGkxwGzqtudIkxGqzpceFuUc7mKmhRGe3SCP+LdhTsVHMdum3nCwJB5klF8SfFMWYCWN1M8akYsyS+o+HxhQxWpVNIIdLX19LRVVxCpJaYm/MfaOHMIBiPddiqpqQknQa+GvjA2pplkAoU5Hy+0LtJxUyw6XT78j5QyyKgBlJulrciPHYwpahQ5E1dJYrDY0oy6snQELGqNM3+kmz/2+kDzxEAVOfLn+sHKii7RAWD3wdhvtd7Hy84B4nhqZqiT3Zn5+RP9XjzMQhU/VD2Uv2kprnCo7rnM3cJ/4xSop5Qt/IiPasJXLOZJdjp+sRVMx1ZmbNqOR3htduML1M+0MDlxgxsSoLBUAbM52i9QMlQuQt3528DC5w1iQSrIoulWn0hxqmQgEM+jwk42NiP1H1FzB/EeWaqUopyqSCAQGCgRcm9jvFrgynC5oADl8oH6nTSKdTVBUlQcP4+nheKXDIV22XQ5mJzW8iIsPcOZbcKuB5jnxFh2U5SL6a2f9Y5PilKBMI6+kdTraCYlSkFRt/VfwI5jTeOcY9SkTS5719m0glI2tiC1LB6wZWppxHaNpp6aRWqpylHvG/LlElFNy6G5d4jqqE5StLkDUcuo6QyODzM85K8QzwXLAWpRDm0PFUSU3AUk6c/GEHgqracQeT30h/7RyGytfm3jrCt4O7mamiZfTGIkYugglN+h/WBdPgU6etkAtzOg894fJnCvaLCplxqG/ekHqOhTLsAPtErbsWJarDPgQdwZ+Fkj46lRURs7J9Bc+sdAp+FqBAtKRfml/cwMo5xaCH8R0HkYTe1mOTBqpAwDIZ/4cYbOL9iAf7CUefdIihV/g/TX7KbMlkhmJCk+hD+8HqarAIveIsQ4iy2iDbgcmcFbPE5BxDw9Ow+aJcwhSD8ExLsR/SX0UOUTUazlzE2if8SOKVrl9kASFEEqZwGNmOxgRgGGVlQhJTJVk/rNknq518oty1W9uI/TdtbYxjdRTkrSwAb+k+Ee5WCgklACVHUtruRyMXsD4SUhLzJgB5JDj3b5QyS8OSwAcltQ2vWE1vrXzD22p4iJUSs6T+UjYCw5KHLqIVcQkdqgpBIVcgg7+UdYreGUlKjLP+YoGyjbzYOIQ8Z4Vn0uVUxIUlbnMhylJfRRYMbvDNNof3KeoubFb2nzOZrmzAWJWCOpjcNtTLXnLFLdUpJ94yNT1x8TP9A/Mhn44QH+kRSavNcl33O0AxNdnghTUy2cJJB00gjEL9UWRC3CiOeEGV3g121OkUeI8AlT7oKJa9mdj4lmgXhVSoTMpBDwxqQCHN4QuYq+5ZqaahXQq/c5vX0MySrLMSUnbkfA7xPhWOKklj3kHVP1HIw2V9CFpKS5T+7jlCjiOCKl3HeT7+cNVXLYNrdxe7SWUnenIjbTVoWnPLV7b8lA6xLPqQsFS1NMSkAW1a2UNptcwg0tWqWp0lvkfEQxUmKomi/dWPy7G2o69IHZRt5HUPRrA3Ddy8tWZrs2o+kDcRos3eTqNW0i9TV6L5hmHoY2lCTdNgdydYECUOY0+20Yi1LnlKgwYgwyYvjOeSkJVlVuNObh4DYjSsXEQyUMklXwj36CGyFfDTNBevKDoyGQs5tdY6NwPSAC6Sq4025n5XjndOvNNTZgSLR0rhqdkDOynBSRYi93jrJSvriMmO1oKkrY/AOVtQxHlrfSOVY7U5llR5vaOsT8IMxRGbuKJU45nVukalcG06f/ACwTzVc+9ohKyxzCPcqLtnFFSr+NxBnhtBClJbMG02/bbR1tGAI2QG8BFSfwnLzOlBCte6G0gjrkYgKrAH3TlFfh65MwS5bpSZhLjRrM53AvDnwHQmrqCkOZcpnN2J5P7+UHKjhSUsKJROztmGUC4D6W8bdIbeCKNEmnsnIF97vBifHKOkK2KxGDHfWVVJT+/wCEqYvRhJZOgEBzaG6uprE2V4XhYqpRzOzJhVwRwRF0w3MyTNPU7M0WVKuyiQBrZvY7wLqa2I5faTu6hraklgIUewLGVTMsYrjYAyosPeB1PSzZ5AHdT/WrTy5wapMBloyrWCo8ye6/QQV7ZMtLgg/2tCL3/EMBjgQXScLS0HOsZ2HxG6fQwWYCyBmLBsug+keZY7S+YJe7bR5NYlIygZVJ3HtC72FjkzjzLCEfmmMb36eUTduScqTZiQd4pDOSFLOVxqPrG1JAtYFnCufjzivjiDPfMvy1t4sxf52iwJqSCkgKSQNQ4666wLlTyrKdGDFL3L84IURFlaB2Mcjsje0wVijHMVa/8NZc2apaVlAUXCQAw6DpGQ8S6kAWyt1H6xkaI1V+PrH4i2Z8iom3EPOGT0rSLQjS5JIcRcw3FFSiz2j0t9W8SNLeKm58xvxWSUpzAaXBjeD40JndVY9T7iKsuvE1DOL9YC1UkoVaxEKogIKmaFlhBDrHpcsHw5wKxOkmD4UhSfG/vFXB+IgSETNecHxNG2kAZDWcxqq5bhtzgxJrMDzjMBkVy2P2gVMwyYm7acjHQ6iSlWloGz6S1m9ILXqiODBXfp6PyvcX8IxhGZpw1/O3/IfWC9TXWYElLOkDQ+ELmK4epCirKyTyuP0iCjq1JNjYXaGmrVxuWZyX2Uko0Z1oRkOcEq5abQP/AIMrLEeAG3KIEYuVG/heCNLUKRMJfdj4QIqyRpbK7MfE1QYGUzUqHea7eEdG4ew4tnUGcfDt4wtcNgT57Ad1NzHSqamZgILSpb3PA6tq09tcmkCL8qhKr+seqSkbWJa3FEoFzfQNvDRIHJ4EyuzgSxIp0otmIDu418OsVqioky7OLc/tC/WYtMmaHKnpr6/aKCZF9bwo+qA+kfmHWo+TGcYnLZ0pJHMJglSrBSG9IXMPlK0BF9j+sFEyly1NbRwWI8ovTcW+oDErYgHRhaZLSR3beN/cQo8ThYIc91rNof1g1LxVJXlLg9fpE9VSJmJKVb+3WDW0rcu0QddhqbJnM5ZK1gMSCbsHhooKaTlISCC2xL+bwtrqVUlQuWo3CiRZrHQxapsRzOr4RzKtfKPK30OG2nxNwOGXIjDLqlSyEkC+hLGNqlBLzHBP9MB6merswUkKuNDf3ixLkFSP5ne5bQi9ZHcsDLayVqCiChO5ETqWJQdJzJOr6wOkYmQrs182IiwJCpaSVMqWbkO+9n5RTZ5nEyczWVYOkjbQE7RkqXly5y6hZKhoPCIkVARlKbIUWI2Bj32jukaZnChowiRWW64gmfEvHQKLZkqZnYkRLKUVJUT3Qkuz2gRPUAUzHe9+o5ttF+ZUOSpTBBTYDW3OCmsY/p8xUvLy5gewcRkBlcbU8vuKNxrGo4aZjzu/kYLd9p85U0xjfQxupp2LjSISIu0k4EZVeX2j20VlanqlINvSCya5MwX+IbGKFTQ7p9Ip3EUZA3MKlrLx4hZcneCOGY6qWyV3TsTtAKTXn83rF3MD1gbLxgw6WeRHIqCwlSTY7vbzaLE2UMvWEmixJUlTpuNwdIZKGuTODhTHcb+DwjZSRyOprUazPDdzVRLB1hcxPAyHMv4dW+0NaWKinLbn+rtGp0oaQOu1qzxGraE1C4ac6SWMX6ivOYg+R8Q9+cHcUwBKwSCEq53v4/eF7EqcpUMwYlI9rRpJYlswLtPZp856+Z0H8NlPnNttI6vh6P8AuOTfhxR5UpI+KZe/TT99I6tMqRKl9Tt1gy4VST0IpYSSMdmS4nieQFtYWO2UtblyfaPcycVKfcxKSyYxtTqd7BieB0P+45VTtGPPzPItdUbFWBoLRXUonWNJF4zmvZj3GggAl2nnEqG7mGKYSADLBtqkn9BALBZWZY6QyEtGxoq8oWiV7YOIJxYJWgLGvv1EesLxPMMpuR8oF43OyrDG+7GPNHXoSrMO93b+PI8oPVqMXkN+8E9Wa+IC/FaQUqlTUkgkFJY8rj6xzb/FZhsVq9Y6D+J2J55Uoad8/IxzNVjzEFuCs5IlqCQgBjXhnEZGVBID6qJs8MP8TMlkPqb2Lv6RziWqGHBsQK1MtdwzOdun2jOv04bkRlbDOhUcyVNZSv5hbvAs3lE0uv7MrTMchin7GAVChLuF3JtyiYV6sxC/idjyZtYxsbSSIVueIVQ2WynA/KYyVNuybP8AlPygTLWSCFEhvdop4pxEiWnugK2JB06m0FqqyeIJ2PUYqjEESkiZMUA4IY2FtvnCXxFx7mRllunKdXF/TaFjiDHyssFEp5HnvC3MnkxsUaNcZMVZoRqccWpZUVEkxkD005jUaPpL8Qe8ySy+h9jEZBBiOJkT9lX+cE7lJepKnNY6/OMqaHNpYxTybi8XaaseyvX7xUzoMmSik3jJU8p09IMVNMDAmdIKS0d3Ol6TUJUOsYhRQXSSOsDQWi3Jrdlev3ihX4hls+Y0Ydi6Joyr7qxpyP6wU7Im6b9Cfk8JATv8oN4VjpR3ZmmytSPGE7ac8rNKjVFOG6jCZVu8lh12gXVYamb3FXDuDZxzaL0uaFF1BK08s1vKLZQhgpIa+m48wLwouUaajMtqHyIb4NoxmJsQgBIcXEG8WqXLbCKPC9pJPMx4qV5iYc1r7agvzPN1DdaT8SxIIF40ua8VZalEFh7x6VMs13jEc7xnqPqNpkpXHhUyIS/OMSWhXcoPMNgwnh2KJlKKlAm1mjxW49Mmad0ch94HExp4MdbZt2KcCD9Fc7j3NrX3TEEh3j2S+m0blMkOdovSrOQD5nPgDiAON6NU3KEh8gJ8/wBiEV9jrHU1YZ20tRCiFasdD4HnHN8akKQski4N43kfccfiL2VBVyP3lUTGieVOYxWlTc0WRLgrCLBofwivIOrDrB+bUpA7VVtATr4WhNQotEdViShZRcRnvptz5EKLOIbxri9TZUqGjGwPgz6GFKqxNRdzrFWrqMxiBCCSwvGhVQqiLM/xNrW5i5Q4eVXNgNTBLCeGye9M7o5bmHrCeIf4WV2cmXLZ3dUpClP/AKlA+8aFdBPJir2/E52qoawQSOcZHRZnF88knMkeEuWPYIjIN6P3lPUPx/OckjUbMahGMz0lZETpng6jzEV4yOnQjKmkC3eH79IkUAsW/WBaVNEyanmH9j6x2J08zpLGIYvduFan1sfXQxBNkNfaOnTxKnlPhE/bOIqRkQRmWDEQzQV6pTMXGrH6coZqbFhMT3RcwiJnkWienrykuHEBekNGK9QU6nZeGKkGn8yIslWUul36wm8CcQBRMskObgfOHBcyEtfu2qZWnG8yNBc33jZS0VjNYxo1wHWPO4M0wZaaNExSOJpGxiGZi/IesQKmPiW3Qgs84rLqhpoIEVGKOdYo1WMhIcmGqtKTBtYIxT65IHQRU/xELGvkISKziAzCwNot4Vi4RrGtXpSo57gkuUHMe8OqCggk2NiID8aUqFFRA1HT1itMxhOT9YFYti3d1ctBEUg4hrGBG6KhXlJaLErEWDGKKy5jEoJjRKg9zHziFVYqGEUJ9QVG0e5FETrBKmpUDqYslMo1ko0WErWeQ5mDUns6cd0Zl89ouUssKsdOUMGGUMoMcifMQ/XT8ROy7HcW6bEZijdKlf6QT7QYoKCZN+CVMJGvcNvG0dFwGYlLMkDwAi9NV2Vahf5Jwyn/AFCGPRK9mKtqs9LEFPBlUb9ir2+8ZHXSrpGRTEv6xnyPGjG4yMuas1GRkZHTpqMMZGR0ieo9SlEGxjIyJkSxWJDC0U4yMiJMyNRkZHTpdwZZFRKIJBzp08Y7Ek2jIyEdf/smFp+sSnUxSmGMjI8+k0vMrTzFGYqMjIZSQZUqVWhbxRZfWMjI1dL3FLupQBi3IMZGQ83UAncJhX+XAyuVG4yBL3D2fTK6BFyQIyMhpIi09rMS02sZGRfzBwxRaww4cdI3GQ9TEro2YWdIO4r/ACEnlMQ3qI3GQ23iZ/mHwY3GRkKwg6n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0" name="Picture 22" descr="http://1.bp.blogspot.com/__xBeTl7q_zI/TCqTAw09qrI/AAAAAAAAADw/X-v1jXhKbzw/s1600/steamer+com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206"/>
            <a:ext cx="2146804" cy="161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Great Blue Heron, Gulf Shores,  Alabama, Little Lagoon P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" y="2708408"/>
            <a:ext cx="2550207" cy="17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Box Tur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10" y="2809103"/>
            <a:ext cx="2804600" cy="21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Whitetail der Alabam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8" y="4825252"/>
            <a:ext cx="2540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hells in Gulf Shor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40528"/>
            <a:ext cx="1447800" cy="17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gulf-shores-travel-guide.com/images/Fort-Morgan-Flags-Tunn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57" y="4503445"/>
            <a:ext cx="3054324" cy="229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www.gulf-shores-travel-guide.com/images/Gulf-State-Park-Can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52" y="55328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Tripletail, Gulf Shores, Orange Beach, Alabam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3" y="617537"/>
            <a:ext cx="2867025" cy="19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Sunset Dolphi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10" y="3187298"/>
            <a:ext cx="3810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upload.wikimedia.org/wikipedia/commons/thumb/7/71/Alabama_Beach_Mouse.jpg/220px-Alabama_Beach_Mous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4720128"/>
            <a:ext cx="2095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7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Sensitivity </a:t>
            </a:r>
            <a:r>
              <a:rPr lang="en-US" dirty="0" smtClean="0"/>
              <a:t>Index</a:t>
            </a:r>
            <a:br>
              <a:rPr lang="en-US" dirty="0" smtClean="0"/>
            </a:br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905000"/>
            <a:ext cx="3124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Biological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Sensitive Species</a:t>
            </a:r>
          </a:p>
          <a:p>
            <a:pPr lvl="2"/>
            <a:r>
              <a:rPr lang="en-US" sz="1200" dirty="0" smtClean="0"/>
              <a:t>High Concentrations</a:t>
            </a:r>
          </a:p>
          <a:p>
            <a:pPr lvl="2"/>
            <a:r>
              <a:rPr lang="en-US" sz="1200" dirty="0" smtClean="0"/>
              <a:t>Early Life Stages</a:t>
            </a:r>
          </a:p>
          <a:p>
            <a:pPr lvl="2"/>
            <a:r>
              <a:rPr lang="en-US" sz="1200" dirty="0" smtClean="0"/>
              <a:t>Likelihood of Exposure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7 General Categories</a:t>
            </a:r>
          </a:p>
          <a:p>
            <a:pPr lvl="2"/>
            <a:r>
              <a:rPr lang="en-US" sz="1200" dirty="0" smtClean="0"/>
              <a:t>Bird, Fish, Marine Mammal, Shellfish, Terrestrial Mammal, Reptile, and Rare Plants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Polygon Symbol</a:t>
            </a:r>
            <a:endParaRPr lang="en-US" sz="1600" dirty="0" smtClean="0"/>
          </a:p>
          <a:p>
            <a:pPr lvl="2"/>
            <a:r>
              <a:rPr lang="en-US" sz="1200" dirty="0" smtClean="0"/>
              <a:t>Marine Mammal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3711" y="19050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Human </a:t>
            </a:r>
            <a:r>
              <a:rPr lang="en-US" sz="2000" b="1" u="sng" dirty="0" smtClean="0"/>
              <a:t>Use</a:t>
            </a:r>
            <a:endParaRPr lang="en-US" sz="2000" b="1" u="sng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</a:t>
            </a:r>
            <a:r>
              <a:rPr lang="en-US" sz="1600" dirty="0" smtClean="0"/>
              <a:t>igh Use Shoreline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Boat Ramps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Public Beaches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Sporting Areas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Protected </a:t>
            </a:r>
            <a:r>
              <a:rPr lang="en-US" sz="1600" dirty="0" smtClean="0"/>
              <a:t>Resources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Commercial Fisheries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Mining Resources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Surface Water Intakes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Historic </a:t>
            </a:r>
            <a:r>
              <a:rPr lang="en-US" sz="1200" dirty="0" smtClean="0"/>
              <a:t>Sites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Wildlife Refuges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Polygon </a:t>
            </a:r>
            <a:r>
              <a:rPr lang="en-US" sz="1600" dirty="0" smtClean="0"/>
              <a:t>Symbol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19799" y="1951166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Shorelines &amp; Habitats</a:t>
            </a:r>
            <a:endParaRPr lang="en-US" b="1" u="sng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Ecological Sensitivity</a:t>
            </a:r>
            <a:endParaRPr lang="en-US" sz="1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Biological productivity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Exposure to waves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Ease of Restoration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Scale 1-10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200" dirty="0" smtClean="0"/>
              <a:t>Increasing susceptibility to damage by oiling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Polyline Symbol</a:t>
            </a:r>
          </a:p>
          <a:p>
            <a:pPr lvl="2"/>
            <a:endParaRPr lang="en-US" sz="1600" dirty="0" smtClean="0"/>
          </a:p>
          <a:p>
            <a:endParaRPr lang="en-US" dirty="0"/>
          </a:p>
        </p:txBody>
      </p:sp>
      <p:pic>
        <p:nvPicPr>
          <p:cNvPr id="3073" name="Picture 1" descr="Horizontally-hatched region in brown, representing marine mamma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34841"/>
            <a:ext cx="1524000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SI symbol for surf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620768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I symbol for villa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99" y="4620770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ESI symbol for water qualit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11" y="4620769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666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57200" y="198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96" name="Picture 24" descr="ESI symbol for boat ramp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72" y="5165219"/>
            <a:ext cx="333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ESI symbol for high-use recreational beache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11" y="5165219"/>
            <a:ext cx="333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ESI symbol for archaeological sit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7" y="5194719"/>
            <a:ext cx="333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84" y="4248638"/>
            <a:ext cx="2689831" cy="18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" y="369497"/>
            <a:ext cx="921788" cy="92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12" y="424650"/>
            <a:ext cx="921788" cy="92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>
          <a:xfrm flipH="1">
            <a:off x="1714500" y="1417638"/>
            <a:ext cx="2857500" cy="48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2" idx="2"/>
          </p:cNvCxnSpPr>
          <p:nvPr/>
        </p:nvCxnSpPr>
        <p:spPr>
          <a:xfrm flipV="1">
            <a:off x="4571511" y="1417638"/>
            <a:ext cx="489" cy="48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2"/>
            <a:endCxn id="9" idx="0"/>
          </p:cNvCxnSpPr>
          <p:nvPr/>
        </p:nvCxnSpPr>
        <p:spPr>
          <a:xfrm>
            <a:off x="4572000" y="1417638"/>
            <a:ext cx="2933699" cy="533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5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343400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Percent @ Maximum Classifiable Risk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80.7 % of </a:t>
            </a:r>
            <a:r>
              <a:rPr lang="en-US" u="sng" dirty="0" smtClean="0"/>
              <a:t>Habitats</a:t>
            </a:r>
            <a:endParaRPr lang="en-US" dirty="0" smtClean="0"/>
          </a:p>
          <a:p>
            <a:r>
              <a:rPr lang="en-US" dirty="0" smtClean="0"/>
              <a:t>80.5 % of </a:t>
            </a:r>
            <a:r>
              <a:rPr lang="en-US" u="sng" dirty="0" smtClean="0"/>
              <a:t>Shorelines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Shoreline &amp; Habitats in ArcGIS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52600"/>
            <a:ext cx="4901046" cy="6342529"/>
          </a:xfrm>
        </p:spPr>
      </p:pic>
    </p:spTree>
    <p:extLst>
      <p:ext uri="{BB962C8B-B14F-4D97-AF65-F5344CB8AC3E}">
        <p14:creationId xmlns:p14="http://schemas.microsoft.com/office/powerpoint/2010/main" val="1490992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168342" cy="92720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 Biological Resources in ArcGIS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 Report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" y="1447800"/>
            <a:ext cx="8961047" cy="4800600"/>
          </a:xfrm>
        </p:spPr>
      </p:pic>
    </p:spTree>
    <p:extLst>
      <p:ext uri="{BB962C8B-B14F-4D97-AF65-F5344CB8AC3E}">
        <p14:creationId xmlns:p14="http://schemas.microsoft.com/office/powerpoint/2010/main" val="356453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Human Use </a:t>
            </a:r>
            <a:r>
              <a:rPr lang="en-US" dirty="0" smtClean="0"/>
              <a:t>Resources in ArcGIS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52600"/>
            <a:ext cx="4876800" cy="6308033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953000" cy="6406596"/>
          </a:xfrm>
        </p:spPr>
      </p:pic>
    </p:spTree>
    <p:extLst>
      <p:ext uri="{BB962C8B-B14F-4D97-AF65-F5344CB8AC3E}">
        <p14:creationId xmlns:p14="http://schemas.microsoft.com/office/powerpoint/2010/main" val="290489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t1.gstatic.com/images?q=tbn:ANd9GcSAuIDmrdhlcI2z9qC769B-bE6duGzY_phsoUT2legeXdPkY8I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19075"/>
            <a:ext cx="1693172" cy="15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t3.gstatic.com/images?q=tbn:ANd9GcTvyxFVsKwZYfqhTiKFWzDymhX2P7PHehl8V18c4lu0eNmo-7eC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836"/>
            <a:ext cx="1472258" cy="160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8169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ERMA</a:t>
            </a:r>
            <a:br>
              <a:rPr lang="en-US" dirty="0" smtClean="0"/>
            </a:br>
            <a:r>
              <a:rPr lang="en-US" dirty="0" smtClean="0"/>
              <a:t>Environmental Response Management Application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AutoShape 2" descr="data:image/jpeg;base64,/9j/4AAQSkZJRgABAQAAAQABAAD/2wCEAAkGBhMSEBQUExQVFRUWGBsYGBYVFRcZFRcYGBUcFRQXGRcYHSYeGB4kGxcVHy8gJCgpLiwsFR4xNzAqNSYsLCkBCQoKDgwOGg8PGi8kHyQsKSw0Li8sLCwsKjQsLCwtLCwsKiwsLCwsLCwsLCwpKSwsLCwsLCwsLCwsLCwsKSksL//AABEIAOEA4AMBIgACEQEDEQH/xAAcAAEAAgIDAQAAAAAAAAAAAAAABgcEBQECAwj/xABGEAACAQMCBAMECAQBCgYDAAABAgMABBESIQUGMUETIlEHMmFxFCNCUoGRobEzYnLRwTRDU3OCkqKy8PEkY7PCw+EVFiX/xAAaAQEAAgMBAAAAAAAAAAAAAAAAAgMBBAUG/8QAMxEAAgIBAgMFBwMEAwAAAAAAAAECAxEEIRIx8BNBUXGhIjJhgZGx0QUjwRQzQuFDUvH/2gAMAwEAAhEDEQA/ALxpSlAKUpQClKUApSlAKVwTWq4lzNDDIIvNJKy6hHEpdyucattgM7ZJrKTfIG2pWs4VzBFcIzRlgUbRIjqVkjcDOllO4OCD6Gotx/nKaO6OjH0aCNWudvrAJWKq6H/ywAxHcE1JQbeDGSeZpmq6hDDiIU3FxJG1uJUUznSXWXSWGkDUCpXbpvWu4LzbJbSXTzSM8cpnkjViToeCTS0S56BlK4FS7LPIxxFrZpmqk4Txy8jimhad2mlvIYvEbzGLxoRJLoB2GndV7DrUiN+1pe28aySSRziRWSVy5DRprWRWO4z7pHTftR1Y7+uYyTmlV/y3zVdzlWMsBbXie0KGOWBCxGQxOXK7dRhuxrZWPtAD4d4XS3ebwY58qVY6/DUso8yBmGAcGsOqSeDOSXUrGsuIxzLrjYMuSuobjKnSwz8CCPwrJqsyKUpQClKUApSlAKUpQClKUApSlAKUrwvLxIo2dzhVBYn4AZP6CgPetNxbm23t5YoZZAryg6M+4dO2C3Rck4GeteXBeMXFx52gWKF0DRkyZlOd11xgYXIwepxmodzbbSPe26IsbeKk0TCYFk0YDnKjqRjYbVbGHtYkYb22PXiHNd4t7cRsiT25RXWEDTN4ZGiUoekhB6qd8MMVouEccQeFMjtILOU20pCsZDaTDMTMnvZRgoI9VNSTg/JMivF4k5dYN42ZfrsMNMkTN0aM7EdxivTi/M/DeHsxkkTxj7yxANK2OmrT/jVqkvdis+X0+3qR8zL5fgkkubm5CNHHJHFGusaXlaMtmUr1UYYKM7nFeEXIqNPNNMqStIwwCCQsaqFVCOh7k/OoHxf2+ynK2tuqD78x1N89K7D8Sah/EfafxObOq6dQfsx4Qf8ADvV0dLc9+RFzii+uG8nxweGdT5iWRI9TbCORg5Q+oUgY9BWJPylaMFV2jKpKZlBlG0hOSevTPbpXzhPxSZ/fllb+qRj+5rGNXLRS5uZHtF4H01ccrQOJQGGZXWVmSUa1lQAI6b+UgCuk3KLnW8k00krRmNJfKDErbkxhAAGJAye+MV81LIR0JHyJFZ9nzHdRfw7iZMekjY/LNY/oprlL0HaLwLtuuXL12Ry0JlhRxGyKyPIzJoXxGPRd9RUZ3FY3FOVVs7VBGjvKulYxqcp47+XxSmdOxJbONsVAOF+2LiUJGZVmA7TID/xDBqbcE9u1vIQLyBoj/pIjrT8VPmH61VKm6HxXwJKUWZ3jXMKWvDdcfhHBaeIvHIsMJDzFl7FjhdQO+o1t+XOcLm7kklha3eLxCq25OidYwdIl1dG1btgjpjBrrNa2nEY5HtplcyRmJpIm+tRCdRGk7jfrtWLd8OuY4dCxwmbCwx3ES6SkJGHdlO66QNgCQSR0qjiTWHz63JYJpwzmq2uJJI45VZ42KsAe4OCRn3gDtkZGa29U5ZsYZFjkkjFtwwpN4wQi4YMrYgONssTlvvZG2amNhz0kSL9MdI5X+s8BAzNDE28fikZ0nT1JwMn4VCVX/Xfrp/Ayn4kypXnb3CyKGRgykZBByCD0INelUkhSlKAUpSgFKUoBSleN5drFG0jnCopY7Z2Aydh12FAdpZgo3queN8dmldjocPErLcWWrPjW7E/Wwn7TYyQR8VNY3Mt7a8UMbRToZI/PEkjPEGDDdWU6ThhjDDoa54LymJ2imE13C1vJgxu+po2Hvx6mGShHcEgjBrYjFRWZfYg3nkZXBprt7IW8DRzQumiG8MhV0iI0jxI8ZMiDbYjJXfFbrjnMFpw2FWnfdVCoD5pX0qF2HUk43PxrQc9e0ODhqGG3VGnOSI1GFTUcl3x6nfHU1RHFuLy3MrSzuXdupPYdgB2HwFbFWnd3tPZerIymokv5t9rt3dkpCTbwnbSh+sYfzP2+QqCE9+56nuaUrqQrjBYiihtvmKUpUzApSlAKUpQClKUB72V9JC4kido3HRkJB/MVafKfttO0fEFDKdvHjXDD4ug2b5jeqlpVVlMLF7SJKTR9LT8Ct7gRzRlXiMgmyhBjlcDSjSfe09gehrE5NljiJhlbTeyySNKrK2ZTqJVg2MNHo0gb47VSvKHPFxw+TMZ1RMfPCx8jfEfdb4ivoTljmiC9tvGtmyQMMje/ExHusPTPcbGuVdTKpYe6L4yUjbcF4MtrAkUZOEzjUeoLFsHHpnA9K2EFwrjKkHscHO/4VVPNNxdp5p5HuUYeGsMf1KLM50xEqp1SIehBORjNSCw4ra8Kgt7XUWdFUS6AWCBj5pJiP4alyQCfX0qh1trKeWyWSd0rpDKGUEdDXeqSQpSlAKUpQAmofec0pIJnyvgRyLAjDzNLNnTIoUdQCQvxOo9BWx5r4s6eFBDpE1wxRWfJRMKXZiB7xwNl71D+K8AEc8EqMsd00gVH0Zt5ZSh/ixjZSRqAcbjNWwiu/vItnPCOVBJcvBcKJILdQ9ujrlQspIYM3coQVUdgc109oHPMfDLdbe3AEunEa7kRr01HO+PQHrUms+HPa2zFjrmkJeVx0aQjGAOyKAFA9BXzxzhY3IuXluPMXb3x7vwUfdwO1bNEVbZiT2Xd4kZeytjS3FwzuzuxZmJLMTkknqTXnSldk1hSlW1yVyhavwpLqZExiRnYrk4Rjn9B0qm61VRy0SjHiKlpVsWvBeHX0UhtVDBMBj4ZRl1Z0kH8DUZ5H5LW64hLDIcpAGZh97DBVHy3yarjqYtPKawZ4GQ3NKt+64dwpLv6HpXxyQoHhZXURlRqqE86csLb3UaR+USnGnsp1Bcj4b9KV6lTkotNZMuGCLUq4eNcr8O4ZDH9IXVqOkEJrdmAyxOTsK0nOXK9v9DFzAoVSquhC6dSsejLWI6uLa2eG8ZDrK5pVpchck254eby4AbOttxnSkZI2HcnBNetpw3h9/FKbePaPAbVGEYagdJBHyNJatRb2eF3hV5KopXte23hyuh+wxX8jXjW2nkrFbblnmaewuFmgbBGzKfdkXujD0+PatUqkkAAknYAdSewAqzOUPY3JKFkusqDv4S+9/tN2+Qqm6yEI+2Sim3sWAt7FxO1W4tWCuMlGYZNvPpx5l7kZOD6HNauC6WG0e3jtpfpEiMsvij6ssy6XmluW8rJuWznPYAVN+X+ULe0jKwxLHqA1Fc5bHTJJ3rQ858L+rLeE05QEpBqIjd/s616NjrvXFUo8WFyybOGZPKfNFvqW1ikeXwYY/El0t4bdEDq565I69D8cGprVTcO5iksotC2pmupyC4eRRLMx2wsaA6I1HlGcAAVZPB7ligWQaZAASuc4BGcZHXHTPwrFscPK5CLNhSlKpJCuGYAZPQVzWPfAlCB1oCuuL3tzfLrWCJoGbVEPFaO68pISWNwNMb7ZAPY79a3HKfDDcCK5luJZwhJjSSNIykgyjGQJ7zruvYDc1jRcBu4SUtJY/CyWEdxGzeEScnw3Q5K530t06ZqW8A4ULeBYwxY7sznYu7sWdiB0yxO1XykksR66+BFLxM2SEMMGofzPyakqt5QQeoI2NTSuGXNUEj5V5t5Oe1YsoJiz36p8/UfGo1X1NzRyysqEgA7bjGxr575v5Wa0kJUHwidv5T90/D0rsaXVcfsT5/c15wxuiO1cXLspHLij1E//M1U7VvcvuP/ANdXcbCfuPvGp6z3Y+aMV95hexf+Be/OH/316+zdscU4lj7jf+qK8PYxKBDej/VHt/MP8a8eReMxQ8Yu1lZUE+uNWJwofWGUE9BnBGa17E3O3Hgia5Iwi2eY4ievjx/sK2XtS2v7P+v/AOVakcHs31cSW9M4UI6vowDnSOmrV3qIe0riscnEbdUYN4bDWVOQCZAcZ9cClc1OyHD3Lf6BrGclj8+cqQXRX6VKIo1bIbWqbkYI82x2rUe0Cxjh4T4cTao0iVUbIbKhhg6hsfnWo9ud5rWFcggSMdiD9n4V245KDy5DuP8AJ0GMjs+OlUQi1GDztxcibe7NzyHYeLwGJScKfFDHOMLrYE57bV78r8uWdraz/RJxNrK+IRIr6cA6R5Rt1NaTlriATl3TqG6zgjUM7s3brWp9jkyiC9BIBPhHBIGff9evWpWQbVjz38vmYT5EB49/lU/+sb96waz+Pn/xU/8ArG/et37NuUzf3yIwzFH9ZL6aQfKv+0dvlmurxKMOJ+BRjLwT/wBj/s3AVby4XzMMxKfsKftkfePb0FXHFCFGAKQQhVAAwB2FelcC2x2S4mbSWFgVgcRtww7ZrnivEVhQsxAAGST2qprjnqRr6OfJEcbYCdtDbOSPUj9hU6aJXZ4e4ov1EaccXeZ3ELf6POyq5iEnm+oRpb6b7w1ttEoOwPatryfxNvEmWO18GG3I1uZfFkd5MGQO2+WA0sdzjpWdziZRbu1rp8RlGhnIVVDdXLH0BzUd5a4hoSOGOR59HWCwTMbMffae5kxrySSdwPnU17cH118y3ky1wa5rX8FlJj0t7yEqR8un6YrYVqkxWi5imuRj6PJGhX3hLGXR/gSpBT5jNb2q45y4JLPcCUZmRRg2zSMkbjOdSlTs/bzZB+FThjO5hmXZcTubq6hikWFBE/jSNBcBw4VSEUps6gsQd9tqm0d2hYoGUsNyoI1DPTI61AuSoIrewOmIRTqWEymPTIrMxcISRlgARggkHFQHiPE3a6eZWZXLbMpIIxsNx8q269P203FbYNTUajsIptZyz6BpVfcj+0MyMsF0RrOySdA5+63YN8e9WDWtbVKqXDIvqujbHiicMuRUG525VWWNsrkEbj/rvU6ryuIQwINVp43RafInHODtbTGNunVW+8v9/WsESHGMnHpk4/Krw9pHJIlQ4GCN0b0Pp8jVITQlGKsMMpwQexHWu5pr1bHfmjVnHhZwkhHQkfIkftXU0pW0QO4nb7zf7x/vXSlKA5LE9ST8zTUfU/ntXFKAZoDSlAM19J+yHlL6HYKzjEs2JH9QCPIv4D96pz2WcqfTr9AwzFDiST0OD5E/E/oDX08i4FczXW/8a+ZfVHvO1eVxMFBJru74FVx7QOcMZgiPmPvEfZH9zXPqrlZLhiSttjVFykaTnrmk3EhiQ/VqdyPtH0+QqJ0pXpKqo1RUYnl7rZWzcpFqcq3IueHIH8xTMTA7ggdAfgVIqMWt340dpbPJgvcus8EZ8NkSMOfDxHgqgwhz3yN6zvZbPk3ER6FVcfMHSf3Fbe/iuFnY29rbkkAG4kYhz6rpRdW23U71xbl2dsl8+vr6HodNPtKYv5fQy+RpnVnR9enU4j8Q/W6I20pr750kYJ3IANTOq34JHcRX7STlD4vhNqiUqgOloWU5JOfKpyetWRWrZ7xtLkdXOAflVK8f4rbT3ciRrHHIHw9xPNJEuobEoitl/wBBVz3PuN/Sf2qtLGyurpFnEyRRyZMcf0dJQF1FRrL+8TjJA6ZxUqnw5b6+hiW5lQWot+HYW6a6BJbxWcOM43VSM4UemarXOasK9vtdgQUjRo3kicQrpiLxnDOgHQNsfhuO1V4K6mgW82/FHH/U37i8/wCDmrW9nvO3jKLedvrVGEY/5xR2/qH61VNco5BBBIIOQR1BHQity+mN0eFmhp75Uy4kfR9Kh/I3PAulEUpAnUfISAfaHx9RUwrztlcq5cMj0tdkbI8UTA4tw8SoQRVC+0nk1lYzIvmX3wPtKO/zH7V9E1oOY+BCVCQN6VWOuXEibWVg+TqVLed+T2tnaRF+rJ8wH2D6/wBJ/SolXfrsjZHiiaklh4FKUqwwKUpQClKn3si5JN5dCaRcwQnJyNnkG6r8QOp/CoWTUIuTMxWXgtr2TcpfQrBdYxLL9ZJ6jI8i/guPzqbk4rqMAVEOc+dlt1KJhpSNl9Pi39q4GJ3T25s2ZzjXHMnhI6c8c4iBNCEGRug9P5jVTSSFmLE5JOST1JPeu1zctI5dyWZjkk1513tPp1TH4nnNTqXfL4dwpSlbJqEp9ms+niCj76Ov6ah+1SPnqGHI8Qzl2VljjgaXLH10ptnJG5qJ8gn/APowfNv+Q1LfaGxigedZHikiGUZWwu7AEMh2cfA1x9Yv318V+Tvfp7zS/P8ABouAcLMeiQW80DRwBbh3zpeXxkK4YsfEPvHI2Gat5DsKrez5juJYp0CrcW4hc/TFjaEZA2XQ2zknuu1WNbHyL8h+1aFrbludGPIT+43yP7VUs1tI7yfR4LtEdySsV5HHC7asM6jfRk5zpxVuOMg/Kqogs3t0nae7mtoRcSaERYxkMQ/kJUu5JJ2A9azU8Z/3/AkbDiViY7BE8AW+Aw8IP4mMknJf7RbqT8argVZFsTLw8vibQ7Fo2uJfEldCNnOPcB7L2quZEwSPQ109A/amvL+Tkfqa2g/P+DrSlK6ZxztHIVYMpKsDkEHBBHQg1ZvKHtKV8RXZCv0EvRW/q+6fj0qsKVTdRC5YkX0aidLzE+jwc0IzVIcu88XFp5QfEj/0bk7f0t1X9qsngntDtbjALeE5+xJtv8G6GuJdpLK9+aO9TrK7ds4fgduY+WVlUkAfl1qi+bvZ68LM8KnHUx9x8V9R8K+lwQR6g1rOKcCSUbjeqqrpVPMTacVLmfIhFKvLmj2WpJk6cN99dm/HsfxquuI+zW5jJ0YcfHyt+u1davV1z57ModbREqVvY+R70nAgb55GPzqZcq+xmR2D3bYUf5tDuf6m7D5VZPUVxWWzCg2RXknkabiMwCgrCp+slxsP5V9WP6V9IcI4dBYWyxoFjjjHc/mST1J9ajc/EjZRiG0tDhdgdljHyA3NQ3jDX1yczZI7KDhB8lrQk3qHmUlGPmiM7eyWIxcn5P7kj5p9pWcx2vyMp6f7I7/M1XzuWJJJJO5J3JPxNek9qye8MV5V1KKq4R/b+pw9RbZZL9zb4eApSlXmsKUpQEj9nseeIxfAOfyQ1MebOGSTSRtHFbymPJAuNeFJ7qFyD8yKj3stt83Uj9kjx+LHH7A1m80j6VdNHHbRytAAGlkleIIXGoRqY9ycYJ7DNcbVvN/kuu9eJ6DQLFHmzG4xe3euGOZIo00TnMMjnWREECshA2ywq1Lb3F/pH7VV9hEESSKQTRT/AFYEbztPC6PIB4kTNuPdIOcYxVpoNh8q0bOaRvo7VXvMHLmLs3XjGNkGlTIEeJRnOyvjST3IIJqwqhHtJMUcXjSQeOy4EaaS3nY6enYdMnFRrzxYRl8jT8tcTUxmx+kwXHhxsyGJXDhQxJDg+TAzgEHtUK4vBomYeu9TvlGGRMlLR3eYjx7mXTCoX7sUZ8+hegXA9TUe524dolLfH9DW/ppqN/nsaGtr46c+G5GaUpXaPPClKUAoRSlAbPhXM1zbfwpmUfdJ1J/unapLZ+1m5X+JHE/yyh/xFQ23s3kOERm+Q2/OpBwzkOeQjV5R8Nz/AGrTv/p1/cxn19Nzeo/qX/bzj09diSL7XIz79s/4OpqRcGuhdjUbZ4kxs0hUFj8FG+PiaweB8hRQ4YgFvVtzW/veKQ2yapHVB8TufkOprkWyqk8VR68js1Rtis2y68z1ThEY7CuL29hgTMjqi+rED/vVecf9qLtlbZdI/wBI43/2V7fM1B7u8eVtUjs7erHP/atirQTlvPb7mvd+owhtDf7FicX9odopIiRpj6+6n5nc1G7nn6ZvdjiQf0lj+ZqM0roQ0dMe7Pmc2euul348jLvOKSS++QfkoH7ViUpWzGEYLEVg1ZTlN5k8ilKVIgKUrtHEWYKoyzEKB8ScCgLM9mXD9NpJKdvEfb+lRj981ruI3vhXEjxvJau+A/jW5ltpdA0rJlDlDjbOdwNxUxS0NtZpFGBqVNIJGRqx1I7jNQSLhV6xP0wTXKHORayhEx6eB5WP5mvPOasslN9/Xfseqqh2dcYeBt+HcPLz28j3EdxJK3vQjESRRZIVBk9XbJJ71Y1Q7lXhsS3LCCIRRQRhAmMaXfzyZHruM/KpjWtJ5ZchWNfW4YAnsf32NZNcMMjFRMnjHbqtQjm+1jnVzGyvoJR9JB0tjOk474I2r35mlkku4bR5WhgdHZmRtDTMuNMIk+yCpLHG5wa9bO6tcC0s4daKSJGhAEEPqXkOzuT9kZPrirFFpZXPmReHsyo5EKkg9RtXWpFzZwYxyEgfP5VHa9FRcrYKR5jUUumbj9BSlKuNcUpSgNrwjmWa32XSy/ddcj8O4qRR+1aYD+BF+bVCKVRLTVTeXE2Yaq6CwpEqvvaXeSDClIx/Iu/5mozc3TyNqkZnb1Ykn9a86VOFUIe6sFc7p2e88ilKVYVClKUApSlAKUpQCpj7NeBeLcGZh5IunoXPT8hv+VRSztGlkWNBlmOAP8T8KtyPwuG2agnYYGwJaR27Ko3Yk9hWjrbuCHAubOjoKOOfG+S+5I47qKR3jVgzx41qOq6hqXPpkb153vhwxvK2AEUsfwGarS3luYQviB5LV5zczzRKy3RBOpUli66QQoOnfSuMVu4+Jz35SJxpSaTxtGnDJbIfqg/8zsNeOwxXGnXhZTO8mSPlC0K2+t/flYyN82OcVvK4RQAAOgrmqiQpSlAafmXgyTxEOiOO4ddS/BiPgd9vjUX4xzD9GtZ0tAqNbGNHYRgRxh9JkZE6MVU5x8R1qwCKg3MfJ+qRyjyqs4CyJFo+tUHGnz7KwXI1DfTt2qytrOJcjDMWSzkmM8MreMYlR0n0adaSgkKwHl1jHUdQRVf8U4cYnIxt+3wq4OM8cisokQKZHbCQwpvJIQMADPQAYyx2AqKXNo10JEliWK4jALxq2pCj7o8bfaXqD6EGtii6VUuNLbv/AD15GrqdPG6PD39xXtKyuIcPaJsEbdj/AHrFrvQnGa4o8jzk4SrlwyW4pSlSIClKUApSlAKUpQClKUApSlAKUAqweSuSdOJ7gb9UQ/Z/mPx+Haqbro0xzIvooldLEfqZvIfK4t0M82BIw2z9hev4H1rX8V5kFzcW72yMzxO0kPijRDdKFKSrG/ZgpJUkDpWw43x+O4+lRHSLWBTHcuzFWLsNo4wNwB3bucAZrRWXLBa4jjvFe4gKhLaUZXwjjJEoTBVyuAJOnl7Zri8TlJznz/11t4Ho4VquKhHkbm74q0rwy+BcW6QP4szSgKMBSohXST4pdmA9BjNSXlHhzBXuJR9bMdRB+yv2E/AVpeE8O+kyJErvJa2x/iSEM00gO2WA8yr0B79anQGK1pNPkXI5pSlQMilKUArzuIA64P59wexFelKAr/iPDZ4Lx7hYxOzoEZWfSyqvRoWOwB+0nrg1pm41LDOdRiW8ugkSgnVBZwAkoZG+0zEnA21HA6VaF9YiVcHIPZh1BqEjlrwriUOEaK4yZkkBOohcBoz3B2BQ9Ooq6E1/l116kWvA6zcDkuEcTRBJUOksv8KbI8rx5337qdwdt6g3FeX3iY4Bx6d//upDfTvcukksEr2MeVijiZlnDDyrcFNmI2wm+R1xvW0suLRMltbXWpruQlCAoYpnU0XjsvlVygGR1zk1fXOdT4ofNddIouphcsS+pWlKsDjnIZ3ZR+IqH3nA5Yz0z8uv5V06tbXZs9n8fycW7Q217rdfD8GvpRhjrt86VuGiKUpQClKUApSve1sZJDhEZvkNvzrDaisszGLk8JHhXvZWMkz6I1LH4dB8z2qV8F9nUj4MxwPur/if7VM5be24bavKyHRGupgi5Y/h/etC3XRXs17v0OlT+nzlvZsvU1fKnIiQ4klw0nX+Vfl/esTmPmaG+tbiCyuPrAGGEJSTUhzgA4JBwRkVgc38f+mw28lncMgWdNWMqULjEYmTqAG0gg9mrCsuAi6bxBCNXiaLqAHTJBMOs8TjBXsT95SD1Fc/eT7Sx7/brrmdiEI1rhgtjEsLNrhoGOk3aqstvK6/VXaJ/m5h08RNwe4IyKldlHcStJAHJmlI+lSIT4UK9oIR6gHBbqcn8OnBrAogsrKR3Cuxe5fDeGGOWSNsbnrv8anXBeCx20QSMfEk9WPck96pss4tlyLEsHtw7h6QRrGgwqjFZNKVSSFKUoBSlKAUpSgFeN1aLIulhkfqD6g9q9qUBEOYOHTLGVDsq7fXIuZFXuCOxxtrHT0qJ2nD/olzbAODaxme5JYedXCYLPKNpPeOCd+29W0RWl4lywjhtGF1e8jDMb/Bl/tVkJuO3cYaK3i4jMztP4dwt7dHValXBi8JQNEUi50gBMswYZ821SPiHFWFyIWthOGRpAbdvrEVcBtcb4B3O2k7+lZUtiqXEcs6sjRK6pjeHLgAvkDKnAxv61xY8OKvc3TkHWQqaTqxBEuQMjuzFmI+VWOcZdxHDRhf/g7W5kkjicGSLHiRkYaPUMgMD3rAn9nWSdPX0U9PmO1arhfE5LadXRSbm9gYhSDgym41qz+gRHyc9lxWHZo6xMqeNMbm/GrS5EsqQgmUhsjGoqx6jY4q2MZQ9yWOtyuUIT96KZsZvZ7KPvfiKxzyLN6/pW34vezxwRR2jXEE004AFy5dgFRn0bk4VtIGxrOtuZnvZIhG7Qo1sXkVMCRJhL4bLkg4wQw/Kp9velni2KXpKH/j9zQR+z6U9z+VbC19mbHqWP8A18K3HIzSsk8s1zPKUnmhCuwKaUI0kqAPNjvWCsH024vDO0v1MqwxpHKyCNTGGEgCEZZic5Ppioyvuy058vDpGVpKVyie6cn2duNU7xp8ZHA/IE1u72S2s7ZpzuiqGGkZLZ90KO+SRj51AOEXVxJd2jkQzSss9oZLlSVzBIWRwF6uVB6YzvU85l4Mbi1aGQgF0wWQEKrjdWVTvgMBtVVi3XG8/wDpsQiorEVgwOLcwXotbgi2ELiEvGySrIwPdSoAw4XJ2yNq0PGuFxw2q3lqWICK7MXZluYnwJFk1EhiQxOeoNbZ+LXWiITrFbFGXxpzIjJIqjzCJPey+B1G2TWvteCrLJ/4O3fRq1jxWcWqvnOpICd998HAz2rCko8/TfJnGTBu+So1RxO5hjTT4NwrfWNHkMIHX/OFCABkHbHpUotrGa9LaVNvbtjW2MTzgDA1EdBjt1/attwzk5Q/i3DmeX1b3V+Cr0FSIDFVSslLmSSSMfh/Do4ECRqFUdhWTSlQMilKUApSlAKUpQClKUApSlAKUpQHDKCMEZrUXPK8THKaom9YzgfivQ1uKUBFJuX7lDlTFL6Fl0v8fMPWtJdcDUeH4lrNGIiTGYH90tsxBGDvk9qsalZUmuQK4l+i/VF5py0LMymSOUsSyFPMQm4AJxXnwpLGC4nuFkcPOAGXwptAIOSyjw9iT1qyTGPQflXHhD0H5Vnjl4mMEM4RxSxt45EWVz4krynVDNsz41AfV9Nq1V+1q8rSRyXKyMoRzbpKhkUHyhgygEjseoqyPCHoPyrkRj0H5U4nnIwQPhsZRY1t7BiIjmNpmC6W3BbuSSCcnvk1tn4Zfz7SSxwr6RLlv95s1KKVhtvmZI/Yck28bamBlf70hLH9a3yIAMAYHwrtSs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MSEBQUExQVFRUWGBsYGBYVFRcZFRcYGBUcFRQXGRcYHSYeGB4kGxcVHy8gJCgpLiwsFR4xNzAqNSYsLCkBCQoKDgwOGg8PGi8kHyQsKSw0Li8sLCwsKjQsLCwtLCwsKiwsLCwsLCwsLCwpKSwsLCwsLCwsLCwsLCwsKSksL//AABEIAOEA4AMBIgACEQEDEQH/xAAcAAEAAgIDAQAAAAAAAAAAAAAABgcEBQECAwj/xABGEAACAQMCBAMECAQBCgYDAAABAgMABBESIQUGMUETIlEHMmFxFCNCUoGRobEzYnLRwTRDU3OCkqKy8PEkY7PCw+EVFiX/xAAaAQEAAgMBAAAAAAAAAAAAAAAAAgMBBAUG/8QAMxEAAgIBAgMFBwMEAwAAAAAAAAECAxEEIRIx8BNBUXGhIjJhgZGx0QUjwRQzQuFDUvH/2gAMAwEAAhEDEQA/ALxpSlAKUpQClKUApSlAKVwTWq4lzNDDIIvNJKy6hHEpdyucattgM7ZJrKTfIG2pWs4VzBFcIzRlgUbRIjqVkjcDOllO4OCD6Gotx/nKaO6OjH0aCNWudvrAJWKq6H/ywAxHcE1JQbeDGSeZpmq6hDDiIU3FxJG1uJUUznSXWXSWGkDUCpXbpvWu4LzbJbSXTzSM8cpnkjViToeCTS0S56BlK4FS7LPIxxFrZpmqk4Txy8jimhad2mlvIYvEbzGLxoRJLoB2GndV7DrUiN+1pe28aySSRziRWSVy5DRprWRWO4z7pHTftR1Y7+uYyTmlV/y3zVdzlWMsBbXie0KGOWBCxGQxOXK7dRhuxrZWPtAD4d4XS3ebwY58qVY6/DUso8yBmGAcGsOqSeDOSXUrGsuIxzLrjYMuSuobjKnSwz8CCPwrJqsyKUpQClKUApSlAKUpQClKUApSlAKUrwvLxIo2dzhVBYn4AZP6CgPetNxbm23t5YoZZAryg6M+4dO2C3Rck4GeteXBeMXFx52gWKF0DRkyZlOd11xgYXIwepxmodzbbSPe26IsbeKk0TCYFk0YDnKjqRjYbVbGHtYkYb22PXiHNd4t7cRsiT25RXWEDTN4ZGiUoekhB6qd8MMVouEccQeFMjtILOU20pCsZDaTDMTMnvZRgoI9VNSTg/JMivF4k5dYN42ZfrsMNMkTN0aM7EdxivTi/M/DeHsxkkTxj7yxANK2OmrT/jVqkvdis+X0+3qR8zL5fgkkubm5CNHHJHFGusaXlaMtmUr1UYYKM7nFeEXIqNPNNMqStIwwCCQsaqFVCOh7k/OoHxf2+ynK2tuqD78x1N89K7D8Sah/EfafxObOq6dQfsx4Qf8ADvV0dLc9+RFzii+uG8nxweGdT5iWRI9TbCORg5Q+oUgY9BWJPylaMFV2jKpKZlBlG0hOSevTPbpXzhPxSZ/fllb+qRj+5rGNXLRS5uZHtF4H01ccrQOJQGGZXWVmSUa1lQAI6b+UgCuk3KLnW8k00krRmNJfKDErbkxhAAGJAye+MV81LIR0JHyJFZ9nzHdRfw7iZMekjY/LNY/oprlL0HaLwLtuuXL12Ry0JlhRxGyKyPIzJoXxGPRd9RUZ3FY3FOVVs7VBGjvKulYxqcp47+XxSmdOxJbONsVAOF+2LiUJGZVmA7TID/xDBqbcE9u1vIQLyBoj/pIjrT8VPmH61VKm6HxXwJKUWZ3jXMKWvDdcfhHBaeIvHIsMJDzFl7FjhdQO+o1t+XOcLm7kklha3eLxCq25OidYwdIl1dG1btgjpjBrrNa2nEY5HtplcyRmJpIm+tRCdRGk7jfrtWLd8OuY4dCxwmbCwx3ES6SkJGHdlO66QNgCQSR0qjiTWHz63JYJpwzmq2uJJI45VZ42KsAe4OCRn3gDtkZGa29U5ZsYZFjkkjFtwwpN4wQi4YMrYgONssTlvvZG2amNhz0kSL9MdI5X+s8BAzNDE28fikZ0nT1JwMn4VCVX/Xfrp/Ayn4kypXnb3CyKGRgykZBByCD0INelUkhSlKAUpSgFKUoBSleN5drFG0jnCopY7Z2Aydh12FAdpZgo3queN8dmldjocPErLcWWrPjW7E/Wwn7TYyQR8VNY3Mt7a8UMbRToZI/PEkjPEGDDdWU6ThhjDDoa54LymJ2imE13C1vJgxu+po2Hvx6mGShHcEgjBrYjFRWZfYg3nkZXBprt7IW8DRzQumiG8MhV0iI0jxI8ZMiDbYjJXfFbrjnMFpw2FWnfdVCoD5pX0qF2HUk43PxrQc9e0ODhqGG3VGnOSI1GFTUcl3x6nfHU1RHFuLy3MrSzuXdupPYdgB2HwFbFWnd3tPZerIymokv5t9rt3dkpCTbwnbSh+sYfzP2+QqCE9+56nuaUrqQrjBYiihtvmKUpUzApSlAKUpQClKUB72V9JC4kido3HRkJB/MVafKfttO0fEFDKdvHjXDD4ug2b5jeqlpVVlMLF7SJKTR9LT8Ct7gRzRlXiMgmyhBjlcDSjSfe09gehrE5NljiJhlbTeyySNKrK2ZTqJVg2MNHo0gb47VSvKHPFxw+TMZ1RMfPCx8jfEfdb4ivoTljmiC9tvGtmyQMMje/ExHusPTPcbGuVdTKpYe6L4yUjbcF4MtrAkUZOEzjUeoLFsHHpnA9K2EFwrjKkHscHO/4VVPNNxdp5p5HuUYeGsMf1KLM50xEqp1SIehBORjNSCw4ra8Kgt7XUWdFUS6AWCBj5pJiP4alyQCfX0qh1trKeWyWSd0rpDKGUEdDXeqSQpSlAKUpQAmofec0pIJnyvgRyLAjDzNLNnTIoUdQCQvxOo9BWx5r4s6eFBDpE1wxRWfJRMKXZiB7xwNl71D+K8AEc8EqMsd00gVH0Zt5ZSh/ixjZSRqAcbjNWwiu/vItnPCOVBJcvBcKJILdQ9ujrlQspIYM3coQVUdgc109oHPMfDLdbe3AEunEa7kRr01HO+PQHrUms+HPa2zFjrmkJeVx0aQjGAOyKAFA9BXzxzhY3IuXluPMXb3x7vwUfdwO1bNEVbZiT2Xd4kZeytjS3FwzuzuxZmJLMTkknqTXnSldk1hSlW1yVyhavwpLqZExiRnYrk4Rjn9B0qm61VRy0SjHiKlpVsWvBeHX0UhtVDBMBj4ZRl1Z0kH8DUZ5H5LW64hLDIcpAGZh97DBVHy3yarjqYtPKawZ4GQ3NKt+64dwpLv6HpXxyQoHhZXURlRqqE86csLb3UaR+USnGnsp1Bcj4b9KV6lTkotNZMuGCLUq4eNcr8O4ZDH9IXVqOkEJrdmAyxOTsK0nOXK9v9DFzAoVSquhC6dSsejLWI6uLa2eG8ZDrK5pVpchck254eby4AbOttxnSkZI2HcnBNetpw3h9/FKbePaPAbVGEYagdJBHyNJatRb2eF3hV5KopXte23hyuh+wxX8jXjW2nkrFbblnmaewuFmgbBGzKfdkXujD0+PatUqkkAAknYAdSewAqzOUPY3JKFkusqDv4S+9/tN2+Qqm6yEI+2Sim3sWAt7FxO1W4tWCuMlGYZNvPpx5l7kZOD6HNauC6WG0e3jtpfpEiMsvij6ssy6XmluW8rJuWznPYAVN+X+ULe0jKwxLHqA1Fc5bHTJJ3rQ858L+rLeE05QEpBqIjd/s616NjrvXFUo8WFyybOGZPKfNFvqW1ikeXwYY/El0t4bdEDq565I69D8cGprVTcO5iksotC2pmupyC4eRRLMx2wsaA6I1HlGcAAVZPB7ligWQaZAASuc4BGcZHXHTPwrFscPK5CLNhSlKpJCuGYAZPQVzWPfAlCB1oCuuL3tzfLrWCJoGbVEPFaO68pISWNwNMb7ZAPY79a3HKfDDcCK5luJZwhJjSSNIykgyjGQJ7zruvYDc1jRcBu4SUtJY/CyWEdxGzeEScnw3Q5K530t06ZqW8A4ULeBYwxY7sznYu7sWdiB0yxO1XykksR66+BFLxM2SEMMGofzPyakqt5QQeoI2NTSuGXNUEj5V5t5Oe1YsoJiz36p8/UfGo1X1NzRyysqEgA7bjGxr575v5Wa0kJUHwidv5T90/D0rsaXVcfsT5/c15wxuiO1cXLspHLij1E//M1U7VvcvuP/ANdXcbCfuPvGp6z3Y+aMV95hexf+Be/OH/316+zdscU4lj7jf+qK8PYxKBDej/VHt/MP8a8eReMxQ8Yu1lZUE+uNWJwofWGUE9BnBGa17E3O3Hgia5Iwi2eY4ievjx/sK2XtS2v7P+v/AOVakcHs31cSW9M4UI6vowDnSOmrV3qIe0riscnEbdUYN4bDWVOQCZAcZ9cClc1OyHD3Lf6BrGclj8+cqQXRX6VKIo1bIbWqbkYI82x2rUe0Cxjh4T4cTao0iVUbIbKhhg6hsfnWo9ud5rWFcggSMdiD9n4V245KDy5DuP8AJ0GMjs+OlUQi1GDztxcibe7NzyHYeLwGJScKfFDHOMLrYE57bV78r8uWdraz/RJxNrK+IRIr6cA6R5Rt1NaTlriATl3TqG6zgjUM7s3brWp9jkyiC9BIBPhHBIGff9evWpWQbVjz38vmYT5EB49/lU/+sb96waz+Pn/xU/8ArG/et37NuUzf3yIwzFH9ZL6aQfKv+0dvlmurxKMOJ+BRjLwT/wBj/s3AVby4XzMMxKfsKftkfePb0FXHFCFGAKQQhVAAwB2FelcC2x2S4mbSWFgVgcRtww7ZrnivEVhQsxAAGST2qprjnqRr6OfJEcbYCdtDbOSPUj9hU6aJXZ4e4ov1EaccXeZ3ELf6POyq5iEnm+oRpb6b7w1ttEoOwPatryfxNvEmWO18GG3I1uZfFkd5MGQO2+WA0sdzjpWdziZRbu1rp8RlGhnIVVDdXLH0BzUd5a4hoSOGOR59HWCwTMbMffae5kxrySSdwPnU17cH118y3ky1wa5rX8FlJj0t7yEqR8un6YrYVqkxWi5imuRj6PJGhX3hLGXR/gSpBT5jNb2q45y4JLPcCUZmRRg2zSMkbjOdSlTs/bzZB+FThjO5hmXZcTubq6hikWFBE/jSNBcBw4VSEUps6gsQd9tqm0d2hYoGUsNyoI1DPTI61AuSoIrewOmIRTqWEymPTIrMxcISRlgARggkHFQHiPE3a6eZWZXLbMpIIxsNx8q269P203FbYNTUajsIptZyz6BpVfcj+0MyMsF0RrOySdA5+63YN8e9WDWtbVKqXDIvqujbHiicMuRUG525VWWNsrkEbj/rvU6ryuIQwINVp43RafInHODtbTGNunVW+8v9/WsESHGMnHpk4/Krw9pHJIlQ4GCN0b0Pp8jVITQlGKsMMpwQexHWu5pr1bHfmjVnHhZwkhHQkfIkftXU0pW0QO4nb7zf7x/vXSlKA5LE9ST8zTUfU/ntXFKAZoDSlAM19J+yHlL6HYKzjEs2JH9QCPIv4D96pz2WcqfTr9AwzFDiST0OD5E/E/oDX08i4FczXW/8a+ZfVHvO1eVxMFBJru74FVx7QOcMZgiPmPvEfZH9zXPqrlZLhiSttjVFykaTnrmk3EhiQ/VqdyPtH0+QqJ0pXpKqo1RUYnl7rZWzcpFqcq3IueHIH8xTMTA7ggdAfgVIqMWt340dpbPJgvcus8EZ8NkSMOfDxHgqgwhz3yN6zvZbPk3ER6FVcfMHSf3Fbe/iuFnY29rbkkAG4kYhz6rpRdW23U71xbl2dsl8+vr6HodNPtKYv5fQy+RpnVnR9enU4j8Q/W6I20pr750kYJ3IANTOq34JHcRX7STlD4vhNqiUqgOloWU5JOfKpyetWRWrZ7xtLkdXOAflVK8f4rbT3ciRrHHIHw9xPNJEuobEoitl/wBBVz3PuN/Sf2qtLGyurpFnEyRRyZMcf0dJQF1FRrL+8TjJA6ZxUqnw5b6+hiW5lQWot+HYW6a6BJbxWcOM43VSM4UemarXOasK9vtdgQUjRo3kicQrpiLxnDOgHQNsfhuO1V4K6mgW82/FHH/U37i8/wCDmrW9nvO3jKLedvrVGEY/5xR2/qH61VNco5BBBIIOQR1BHQity+mN0eFmhp75Uy4kfR9Kh/I3PAulEUpAnUfISAfaHx9RUwrztlcq5cMj0tdkbI8UTA4tw8SoQRVC+0nk1lYzIvmX3wPtKO/zH7V9E1oOY+BCVCQN6VWOuXEibWVg+TqVLed+T2tnaRF+rJ8wH2D6/wBJ/SolXfrsjZHiiaklh4FKUqwwKUpQClKn3si5JN5dCaRcwQnJyNnkG6r8QOp/CoWTUIuTMxWXgtr2TcpfQrBdYxLL9ZJ6jI8i/guPzqbk4rqMAVEOc+dlt1KJhpSNl9Pi39q4GJ3T25s2ZzjXHMnhI6c8c4iBNCEGRug9P5jVTSSFmLE5JOST1JPeu1zctI5dyWZjkk1513tPp1TH4nnNTqXfL4dwpSlbJqEp9ms+niCj76Ov6ah+1SPnqGHI8Qzl2VljjgaXLH10ptnJG5qJ8gn/APowfNv+Q1LfaGxigedZHikiGUZWwu7AEMh2cfA1x9Yv318V+Tvfp7zS/P8ABouAcLMeiQW80DRwBbh3zpeXxkK4YsfEPvHI2Gat5DsKrez5juJYp0CrcW4hc/TFjaEZA2XQ2zknuu1WNbHyL8h+1aFrbludGPIT+43yP7VUs1tI7yfR4LtEdySsV5HHC7asM6jfRk5zpxVuOMg/Kqogs3t0nae7mtoRcSaERYxkMQ/kJUu5JJ2A9azU8Z/3/AkbDiViY7BE8AW+Aw8IP4mMknJf7RbqT8argVZFsTLw8vibQ7Fo2uJfEldCNnOPcB7L2quZEwSPQ109A/amvL+Tkfqa2g/P+DrSlK6ZxztHIVYMpKsDkEHBBHQg1ZvKHtKV8RXZCv0EvRW/q+6fj0qsKVTdRC5YkX0aidLzE+jwc0IzVIcu88XFp5QfEj/0bk7f0t1X9qsngntDtbjALeE5+xJtv8G6GuJdpLK9+aO9TrK7ds4fgduY+WVlUkAfl1qi+bvZ68LM8KnHUx9x8V9R8K+lwQR6g1rOKcCSUbjeqqrpVPMTacVLmfIhFKvLmj2WpJk6cN99dm/HsfxquuI+zW5jJ0YcfHyt+u1davV1z57ModbREqVvY+R70nAgb55GPzqZcq+xmR2D3bYUf5tDuf6m7D5VZPUVxWWzCg2RXknkabiMwCgrCp+slxsP5V9WP6V9IcI4dBYWyxoFjjjHc/mST1J9ajc/EjZRiG0tDhdgdljHyA3NQ3jDX1yczZI7KDhB8lrQk3qHmUlGPmiM7eyWIxcn5P7kj5p9pWcx2vyMp6f7I7/M1XzuWJJJJO5J3JPxNek9qye8MV5V1KKq4R/b+pw9RbZZL9zb4eApSlXmsKUpQEj9nseeIxfAOfyQ1MebOGSTSRtHFbymPJAuNeFJ7qFyD8yKj3stt83Uj9kjx+LHH7A1m80j6VdNHHbRytAAGlkleIIXGoRqY9ycYJ7DNcbVvN/kuu9eJ6DQLFHmzG4xe3euGOZIo00TnMMjnWREECshA2ywq1Lb3F/pH7VV9hEESSKQTRT/AFYEbztPC6PIB4kTNuPdIOcYxVpoNh8q0bOaRvo7VXvMHLmLs3XjGNkGlTIEeJRnOyvjST3IIJqwqhHtJMUcXjSQeOy4EaaS3nY6enYdMnFRrzxYRl8jT8tcTUxmx+kwXHhxsyGJXDhQxJDg+TAzgEHtUK4vBomYeu9TvlGGRMlLR3eYjx7mXTCoX7sUZ8+hegXA9TUe524dolLfH9DW/ppqN/nsaGtr46c+G5GaUpXaPPClKUAoRSlAbPhXM1zbfwpmUfdJ1J/unapLZ+1m5X+JHE/yyh/xFQ23s3kOERm+Q2/OpBwzkOeQjV5R8Nz/AGrTv/p1/cxn19Nzeo/qX/bzj09diSL7XIz79s/4OpqRcGuhdjUbZ4kxs0hUFj8FG+PiaweB8hRQ4YgFvVtzW/veKQ2yapHVB8TufkOprkWyqk8VR68js1Rtis2y68z1ThEY7CuL29hgTMjqi+rED/vVecf9qLtlbZdI/wBI43/2V7fM1B7u8eVtUjs7erHP/atirQTlvPb7mvd+owhtDf7FicX9odopIiRpj6+6n5nc1G7nn6ZvdjiQf0lj+ZqM0roQ0dMe7Pmc2euul348jLvOKSS++QfkoH7ViUpWzGEYLEVg1ZTlN5k8ilKVIgKUrtHEWYKoyzEKB8ScCgLM9mXD9NpJKdvEfb+lRj981ruI3vhXEjxvJau+A/jW5ltpdA0rJlDlDjbOdwNxUxS0NtZpFGBqVNIJGRqx1I7jNQSLhV6xP0wTXKHORayhEx6eB5WP5mvPOasslN9/Xfseqqh2dcYeBt+HcPLz28j3EdxJK3vQjESRRZIVBk9XbJJ71Y1Q7lXhsS3LCCIRRQRhAmMaXfzyZHruM/KpjWtJ5ZchWNfW4YAnsf32NZNcMMjFRMnjHbqtQjm+1jnVzGyvoJR9JB0tjOk474I2r35mlkku4bR5WhgdHZmRtDTMuNMIk+yCpLHG5wa9bO6tcC0s4daKSJGhAEEPqXkOzuT9kZPrirFFpZXPmReHsyo5EKkg9RtXWpFzZwYxyEgfP5VHa9FRcrYKR5jUUumbj9BSlKuNcUpSgNrwjmWa32XSy/ddcj8O4qRR+1aYD+BF+bVCKVRLTVTeXE2Yaq6CwpEqvvaXeSDClIx/Iu/5mozc3TyNqkZnb1Ykn9a86VOFUIe6sFc7p2e88ilKVYVClKUApSlAKUpQCpj7NeBeLcGZh5IunoXPT8hv+VRSztGlkWNBlmOAP8T8KtyPwuG2agnYYGwJaR27Ko3Yk9hWjrbuCHAubOjoKOOfG+S+5I47qKR3jVgzx41qOq6hqXPpkb153vhwxvK2AEUsfwGarS3luYQviB5LV5zczzRKy3RBOpUli66QQoOnfSuMVu4+Jz35SJxpSaTxtGnDJbIfqg/8zsNeOwxXGnXhZTO8mSPlC0K2+t/flYyN82OcVvK4RQAAOgrmqiQpSlAafmXgyTxEOiOO4ddS/BiPgd9vjUX4xzD9GtZ0tAqNbGNHYRgRxh9JkZE6MVU5x8R1qwCKg3MfJ+qRyjyqs4CyJFo+tUHGnz7KwXI1DfTt2qytrOJcjDMWSzkmM8MreMYlR0n0adaSgkKwHl1jHUdQRVf8U4cYnIxt+3wq4OM8cisokQKZHbCQwpvJIQMADPQAYyx2AqKXNo10JEliWK4jALxq2pCj7o8bfaXqD6EGtii6VUuNLbv/AD15GrqdPG6PD39xXtKyuIcPaJsEbdj/AHrFrvQnGa4o8jzk4SrlwyW4pSlSIClKUApSlAKUpQClKUApSlAKUAqweSuSdOJ7gb9UQ/Z/mPx+Haqbro0xzIvooldLEfqZvIfK4t0M82BIw2z9hev4H1rX8V5kFzcW72yMzxO0kPijRDdKFKSrG/ZgpJUkDpWw43x+O4+lRHSLWBTHcuzFWLsNo4wNwB3bucAZrRWXLBa4jjvFe4gKhLaUZXwjjJEoTBVyuAJOnl7Zri8TlJznz/11t4Ho4VquKhHkbm74q0rwy+BcW6QP4szSgKMBSohXST4pdmA9BjNSXlHhzBXuJR9bMdRB+yv2E/AVpeE8O+kyJErvJa2x/iSEM00gO2WA8yr0B79anQGK1pNPkXI5pSlQMilKUArzuIA64P59wexFelKAr/iPDZ4Lx7hYxOzoEZWfSyqvRoWOwB+0nrg1pm41LDOdRiW8ugkSgnVBZwAkoZG+0zEnA21HA6VaF9YiVcHIPZh1BqEjlrwriUOEaK4yZkkBOohcBoz3B2BQ9Ooq6E1/l116kWvA6zcDkuEcTRBJUOksv8KbI8rx5337qdwdt6g3FeX3iY4Bx6d//upDfTvcukksEr2MeVijiZlnDDyrcFNmI2wm+R1xvW0suLRMltbXWpruQlCAoYpnU0XjsvlVygGR1zk1fXOdT4ofNddIouphcsS+pWlKsDjnIZ3ZR+IqH3nA5Yz0z8uv5V06tbXZs9n8fycW7Q217rdfD8GvpRhjrt86VuGiKUpQClKUApSve1sZJDhEZvkNvzrDaisszGLk8JHhXvZWMkz6I1LH4dB8z2qV8F9nUj4MxwPur/if7VM5be24bavKyHRGupgi5Y/h/etC3XRXs17v0OlT+nzlvZsvU1fKnIiQ4klw0nX+Vfl/esTmPmaG+tbiCyuPrAGGEJSTUhzgA4JBwRkVgc38f+mw28lncMgWdNWMqULjEYmTqAG0gg9mrCsuAi6bxBCNXiaLqAHTJBMOs8TjBXsT95SD1Fc/eT7Sx7/brrmdiEI1rhgtjEsLNrhoGOk3aqstvK6/VXaJ/m5h08RNwe4IyKldlHcStJAHJmlI+lSIT4UK9oIR6gHBbqcn8OnBrAogsrKR3Cuxe5fDeGGOWSNsbnrv8anXBeCx20QSMfEk9WPck96pss4tlyLEsHtw7h6QRrGgwqjFZNKVSSFKUoBSlKAUpSgFeN1aLIulhkfqD6g9q9qUBEOYOHTLGVDsq7fXIuZFXuCOxxtrHT0qJ2nD/olzbAODaxme5JYedXCYLPKNpPeOCd+29W0RWl4lywjhtGF1e8jDMb/Bl/tVkJuO3cYaK3i4jMztP4dwt7dHValXBi8JQNEUi50gBMswYZ821SPiHFWFyIWthOGRpAbdvrEVcBtcb4B3O2k7+lZUtiqXEcs6sjRK6pjeHLgAvkDKnAxv61xY8OKvc3TkHWQqaTqxBEuQMjuzFmI+VWOcZdxHDRhf/g7W5kkjicGSLHiRkYaPUMgMD3rAn9nWSdPX0U9PmO1arhfE5LadXRSbm9gYhSDgym41qz+gRHyc9lxWHZo6xMqeNMbm/GrS5EsqQgmUhsjGoqx6jY4q2MZQ9yWOtyuUIT96KZsZvZ7KPvfiKxzyLN6/pW34vezxwRR2jXEE004AFy5dgFRn0bk4VtIGxrOtuZnvZIhG7Qo1sXkVMCRJhL4bLkg4wQw/Kp9velni2KXpKH/j9zQR+z6U9z+VbC19mbHqWP8A18K3HIzSsk8s1zPKUnmhCuwKaUI0kqAPNjvWCsH024vDO0v1MqwxpHKyCNTGGEgCEZZic5Ppioyvuy058vDpGVpKVyie6cn2duNU7xp8ZHA/IE1u72S2s7ZpzuiqGGkZLZ90KO+SRj51AOEXVxJd2jkQzSss9oZLlSVzBIWRwF6uVB6YzvU85l4Mbi1aGQgF0wWQEKrjdWVTvgMBtVVi3XG8/wDpsQiorEVgwOLcwXotbgi2ELiEvGySrIwPdSoAw4XJ2yNq0PGuFxw2q3lqWICK7MXZluYnwJFk1EhiQxOeoNbZ+LXWiITrFbFGXxpzIjJIqjzCJPey+B1G2TWvteCrLJ/4O3fRq1jxWcWqvnOpICd998HAz2rCko8/TfJnGTBu+So1RxO5hjTT4NwrfWNHkMIHX/OFCABkHbHpUotrGa9LaVNvbtjW2MTzgDA1EdBjt1/attwzk5Q/i3DmeX1b3V+Cr0FSIDFVSslLmSSSMfh/Do4ECRqFUdhWTSlQMilKUApSlAKUpQClKUApSlAKUpQHDKCMEZrUXPK8THKaom9YzgfivQ1uKUBFJuX7lDlTFL6Fl0v8fMPWtJdcDUeH4lrNGIiTGYH90tsxBGDvk9qsalZUmuQK4l+i/VF5py0LMymSOUsSyFPMQm4AJxXnwpLGC4nuFkcPOAGXwptAIOSyjw9iT1qyTGPQflXHhD0H5Vnjl4mMEM4RxSxt45EWVz4krynVDNsz41AfV9Nq1V+1q8rSRyXKyMoRzbpKhkUHyhgygEjseoqyPCHoPyrkRj0H5U4nnIwQPhsZRY1t7BiIjmNpmC6W3BbuSSCcnvk1tn4Zfz7SSxwr6RLlv95s1KKVhtvmZI/Yck28bamBlf70hLH9a3yIAMAYHwrtSs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" y="133275"/>
            <a:ext cx="1678432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http://www.crrc.unh.edu/images/crrc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69"/>
            <a:ext cx="1466226" cy="15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876" y="2888778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Web- Based GIS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Gulf Oil Spill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Great for Visualization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Emergency Responders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Environmental Resource Managers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Central Data Hub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Forecasts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Photos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Chemistry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Biology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ESI (generates reports)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26" y="3249538"/>
            <a:ext cx="433722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48400" y="3581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0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</a:t>
            </a:r>
            <a:r>
              <a:rPr lang="en-US" dirty="0" err="1" smtClean="0"/>
              <a:t>Deepwater</a:t>
            </a:r>
            <a:r>
              <a:rPr lang="en-US" dirty="0" smtClean="0"/>
              <a:t> Horizon BP Oil Spill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 April 2010 </a:t>
            </a:r>
          </a:p>
          <a:p>
            <a:pPr lvl="1"/>
            <a:r>
              <a:rPr lang="en-US" sz="1600" dirty="0" smtClean="0"/>
              <a:t>Explosion</a:t>
            </a:r>
          </a:p>
          <a:p>
            <a:pPr lvl="1"/>
            <a:r>
              <a:rPr lang="en-US" sz="1600" dirty="0" smtClean="0"/>
              <a:t>Dead Toll: 11</a:t>
            </a:r>
          </a:p>
          <a:p>
            <a:pPr lvl="1"/>
            <a:r>
              <a:rPr lang="en-US" sz="1600" dirty="0" smtClean="0"/>
              <a:t>Injured: 17</a:t>
            </a:r>
            <a:endParaRPr lang="en-US" dirty="0" smtClean="0"/>
          </a:p>
          <a:p>
            <a:r>
              <a:rPr lang="en-US" dirty="0" smtClean="0"/>
              <a:t>15 July 2010</a:t>
            </a:r>
          </a:p>
          <a:p>
            <a:pPr lvl="1"/>
            <a:r>
              <a:rPr lang="en-US" sz="1600" dirty="0" smtClean="0"/>
              <a:t>Well was capped</a:t>
            </a:r>
            <a:endParaRPr lang="en-US" dirty="0" smtClean="0"/>
          </a:p>
          <a:p>
            <a:r>
              <a:rPr lang="en-US" dirty="0" smtClean="0"/>
              <a:t>Environmental Concerns</a:t>
            </a:r>
          </a:p>
          <a:p>
            <a:pPr lvl="1"/>
            <a:r>
              <a:rPr lang="en-US" dirty="0" smtClean="0"/>
              <a:t>Oil Related</a:t>
            </a:r>
          </a:p>
          <a:p>
            <a:pPr lvl="1"/>
            <a:r>
              <a:rPr lang="en-US" dirty="0" smtClean="0"/>
              <a:t>Dispersant Related</a:t>
            </a:r>
          </a:p>
          <a:p>
            <a:pPr lvl="1"/>
            <a:r>
              <a:rPr lang="en-US" dirty="0" smtClean="0"/>
              <a:t>Measured </a:t>
            </a:r>
            <a:r>
              <a:rPr lang="en-US" u="sng" dirty="0" smtClean="0"/>
              <a:t>Chemically</a:t>
            </a:r>
            <a:r>
              <a:rPr lang="en-US" dirty="0" smtClean="0"/>
              <a:t> and </a:t>
            </a:r>
            <a:r>
              <a:rPr lang="en-US" u="sng" dirty="0" smtClean="0"/>
              <a:t>Biologically</a:t>
            </a:r>
          </a:p>
          <a:p>
            <a:pPr lvl="1"/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146" name="Picture 2" descr="http://www.examiner.com/images/blog/replicate/EXID55508/images/BPP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7" y="1905000"/>
            <a:ext cx="4038600" cy="40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18407</TotalTime>
  <Words>458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Environmental Sensitivity to Oil Spills in Gulf Shores, AL</vt:lpstr>
      <vt:lpstr>Why Gulf Shores?</vt:lpstr>
      <vt:lpstr>Environmental Sensitivity Index Dataset</vt:lpstr>
      <vt:lpstr>Shoreline &amp; Habitats in ArcGIS</vt:lpstr>
      <vt:lpstr>ESI Biological Resources in ArcGIS</vt:lpstr>
      <vt:lpstr>ESI Report</vt:lpstr>
      <vt:lpstr>ESI Human Use Resources in ArcGIS</vt:lpstr>
      <vt:lpstr>ERMA Environmental Response Management Application </vt:lpstr>
      <vt:lpstr>Case Study: Deepwater Horizon BP Oil Spill</vt:lpstr>
      <vt:lpstr>ERMA: Extent of Oiling</vt:lpstr>
      <vt:lpstr>PAH Concentration, Oiling Photos, and Integrated Chemical Analysis</vt:lpstr>
      <vt:lpstr>Biological Observation</vt:lpstr>
      <vt:lpstr>Local Experience- “Big Jim”</vt:lpstr>
      <vt:lpstr>ArcGIS &amp; Web-Based GIS (ERMA)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Oceanic Environmental Sensitivity in Gulf Shores, AL</dc:title>
  <dc:creator>Matt</dc:creator>
  <cp:lastModifiedBy>Matt</cp:lastModifiedBy>
  <cp:revision>63</cp:revision>
  <dcterms:created xsi:type="dcterms:W3CDTF">2011-11-18T17:20:04Z</dcterms:created>
  <dcterms:modified xsi:type="dcterms:W3CDTF">2011-12-01T15:30:44Z</dcterms:modified>
</cp:coreProperties>
</file>