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58" r:id="rId5"/>
    <p:sldId id="263" r:id="rId6"/>
    <p:sldId id="261" r:id="rId7"/>
    <p:sldId id="262" r:id="rId8"/>
    <p:sldId id="267" r:id="rId9"/>
    <p:sldId id="265" r:id="rId10"/>
    <p:sldId id="264" r:id="rId11"/>
    <p:sldId id="266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40" y="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:Desktop:Fall%202011%20Classes:ArcGIS:Spreadsheets:Width%20Fun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# of Edges</c:v>
          </c:tx>
          <c:marker>
            <c:symbol val="none"/>
          </c:marker>
          <c:cat>
            <c:numRef>
              <c:f>Sheet1!$B$7:$B$14</c:f>
              <c:numCache>
                <c:formatCode>General</c:formatCode>
                <c:ptCount val="8"/>
                <c:pt idx="0">
                  <c:v>1000.0</c:v>
                </c:pt>
                <c:pt idx="1">
                  <c:v>2000.0</c:v>
                </c:pt>
                <c:pt idx="2">
                  <c:v>3000.0</c:v>
                </c:pt>
                <c:pt idx="3">
                  <c:v>4000.0</c:v>
                </c:pt>
                <c:pt idx="4">
                  <c:v>5000.0</c:v>
                </c:pt>
                <c:pt idx="5">
                  <c:v>6000.0</c:v>
                </c:pt>
                <c:pt idx="6">
                  <c:v>7000.0</c:v>
                </c:pt>
                <c:pt idx="7">
                  <c:v>8000.0</c:v>
                </c:pt>
              </c:numCache>
            </c:numRef>
          </c:cat>
          <c:val>
            <c:numRef>
              <c:f>Sheet1!$D$7:$D$14</c:f>
              <c:numCache>
                <c:formatCode>General</c:formatCode>
                <c:ptCount val="8"/>
                <c:pt idx="0">
                  <c:v>3.0</c:v>
                </c:pt>
                <c:pt idx="1">
                  <c:v>4.0</c:v>
                </c:pt>
                <c:pt idx="2">
                  <c:v>6.0</c:v>
                </c:pt>
                <c:pt idx="3">
                  <c:v>10.0</c:v>
                </c:pt>
                <c:pt idx="4">
                  <c:v>16.0</c:v>
                </c:pt>
                <c:pt idx="5">
                  <c:v>15.0</c:v>
                </c:pt>
                <c:pt idx="6">
                  <c:v>12.0</c:v>
                </c:pt>
                <c:pt idx="7">
                  <c:v>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229240"/>
        <c:axId val="645210440"/>
      </c:lineChart>
      <c:lineChart>
        <c:grouping val="standard"/>
        <c:varyColors val="0"/>
        <c:ser>
          <c:idx val="1"/>
          <c:order val="1"/>
          <c:tx>
            <c:v>Width</c:v>
          </c:tx>
          <c:marker>
            <c:symbol val="none"/>
          </c:marker>
          <c:val>
            <c:numRef>
              <c:f>Sheet1!$E$7:$E$14</c:f>
              <c:numCache>
                <c:formatCode>General</c:formatCode>
                <c:ptCount val="8"/>
                <c:pt idx="0">
                  <c:v>867.0</c:v>
                </c:pt>
                <c:pt idx="1">
                  <c:v>1897.0</c:v>
                </c:pt>
                <c:pt idx="2">
                  <c:v>2752.0</c:v>
                </c:pt>
                <c:pt idx="3">
                  <c:v>2896.0</c:v>
                </c:pt>
                <c:pt idx="4">
                  <c:v>3310.0</c:v>
                </c:pt>
                <c:pt idx="5" formatCode="0">
                  <c:v>3621.828427</c:v>
                </c:pt>
                <c:pt idx="6">
                  <c:v>4360.0</c:v>
                </c:pt>
                <c:pt idx="7">
                  <c:v>2690.0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3816"/>
        <c:axId val="549903160"/>
      </c:lineChart>
      <c:catAx>
        <c:axId val="645229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from Apex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45210440"/>
        <c:crosses val="autoZero"/>
        <c:auto val="1"/>
        <c:lblAlgn val="ctr"/>
        <c:lblOffset val="100"/>
        <c:noMultiLvlLbl val="0"/>
      </c:catAx>
      <c:valAx>
        <c:axId val="645210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Edges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45229240"/>
        <c:crosses val="autoZero"/>
        <c:crossBetween val="midCat"/>
      </c:valAx>
      <c:valAx>
        <c:axId val="5499031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Channelized</a:t>
                </a:r>
                <a:r>
                  <a:rPr lang="en-US" baseline="0"/>
                  <a:t> Flow Width (m)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53816"/>
        <c:crosses val="max"/>
        <c:crossBetween val="between"/>
      </c:valAx>
      <c:catAx>
        <c:axId val="3953816"/>
        <c:scaling>
          <c:orientation val="minMax"/>
        </c:scaling>
        <c:delete val="1"/>
        <c:axPos val="b"/>
        <c:majorTickMark val="out"/>
        <c:minorTickMark val="none"/>
        <c:tickLblPos val="nextTo"/>
        <c:crossAx val="549903160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0.175"/>
          <c:y val="0.124616141732284"/>
          <c:w val="0.251292650918635"/>
          <c:h val="0.1674343832021"/>
        </c:manualLayout>
      </c:layout>
      <c:overlay val="1"/>
      <c:spPr>
        <a:noFill/>
        <a:ln>
          <a:noFill/>
        </a:ln>
      </c:sp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C6C2D-42C9-8946-A7F2-378FBF6F145A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464B-E466-6747-A8C3-BC81E09E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11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C217-2AE6-4746-8B90-34D5EFE31ED5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B3B93-4EBE-B84F-A453-A3FAB23B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4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Matthew Hiatt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9B54C7-4EC8-3A40-B908-33936B81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Matthew Hiatt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9B54C7-4EC8-3A40-B908-33936B81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2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73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490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490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Matthew Hiatt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9B54C7-4EC8-3A40-B908-33936B81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7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Matthew Hiatt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9B54C7-4EC8-3A40-B908-33936B81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Matthew Hiatt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9B54C7-4EC8-3A40-B908-33936B81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4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7614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599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Matthew Hiatt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9B54C7-4EC8-3A40-B908-33936B81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1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75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Matthew Hiatt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9B54C7-4EC8-3A40-B908-33936B81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0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as_longhorns_logo-803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81" y="6152033"/>
            <a:ext cx="851183" cy="85118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200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4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 descr="cs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257"/>
            <a:ext cx="3810000" cy="698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00257"/>
            <a:ext cx="9144000" cy="977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0" y="6401519"/>
            <a:ext cx="425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GIS</a:t>
            </a: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 in Water Resources December 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, 2011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1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ed.umn.edu/content/wax-lake-delt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mbria"/>
              </a:rPr>
              <a:t>On the topology of Wax Lake Delta</a:t>
            </a:r>
            <a:endParaRPr lang="en-US" dirty="0">
              <a:cs typeface="Cambri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161209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+mj-lt"/>
                <a:cs typeface="Cambria"/>
              </a:rPr>
              <a:t>Matthew Hiatt</a:t>
            </a:r>
            <a:endParaRPr lang="en-US" dirty="0">
              <a:latin typeface="+mj-lt"/>
              <a:cs typeface="Cambria"/>
            </a:endParaRPr>
          </a:p>
        </p:txBody>
      </p:sp>
      <p:pic>
        <p:nvPicPr>
          <p:cNvPr id="2" name="Picture 1" descr="Nov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46" y="2941622"/>
            <a:ext cx="3260754" cy="301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low Network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34487"/>
            <a:ext cx="3264408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Left-Right Arrow 6"/>
          <p:cNvSpPr/>
          <p:nvPr/>
        </p:nvSpPr>
        <p:spPr>
          <a:xfrm>
            <a:off x="3950208" y="4104587"/>
            <a:ext cx="1216152" cy="484632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3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Wax Lake Delta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bifurcating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Near-edge distance may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</a:t>
            </a:r>
            <a:r>
              <a:rPr lang="en-US" dirty="0" smtClean="0"/>
              <a:t> inland lake locations</a:t>
            </a:r>
          </a:p>
          <a:p>
            <a:r>
              <a:rPr lang="en-US" dirty="0" smtClean="0"/>
              <a:t>Short links and small islands</a:t>
            </a:r>
          </a:p>
          <a:p>
            <a:r>
              <a:rPr lang="en-US" dirty="0" smtClean="0"/>
              <a:t>Network </a:t>
            </a:r>
            <a:r>
              <a:rPr lang="en-US" dirty="0" smtClean="0">
                <a:solidFill>
                  <a:srgbClr val="E46C0A"/>
                </a:solidFill>
              </a:rPr>
              <a:t>increases in width</a:t>
            </a:r>
            <a:r>
              <a:rPr lang="en-US" dirty="0" smtClean="0"/>
              <a:t> with increasing radial distance</a:t>
            </a:r>
          </a:p>
        </p:txBody>
      </p:sp>
      <p:pic>
        <p:nvPicPr>
          <p:cNvPr id="3" name="Content Placeholder 2" descr="IslandSize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03" b="-172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509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7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dirty="0" smtClean="0"/>
              <a:t>Paola </a:t>
            </a:r>
            <a:r>
              <a:rPr lang="en-US" sz="7400" dirty="0" err="1" smtClean="0"/>
              <a:t>Passalcqua</a:t>
            </a:r>
            <a:r>
              <a:rPr lang="en-US" sz="7400" dirty="0" smtClean="0"/>
              <a:t>, David </a:t>
            </a:r>
            <a:r>
              <a:rPr lang="en-US" sz="7400" dirty="0" err="1" smtClean="0"/>
              <a:t>Mohrig</a:t>
            </a:r>
            <a:r>
              <a:rPr lang="en-US" sz="7400" dirty="0" smtClean="0"/>
              <a:t>, John Shaw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Edmonds</a:t>
            </a:r>
            <a:r>
              <a:rPr lang="en-US" dirty="0"/>
              <a:t>, D. A., C. Paola, D. C.J.D. </a:t>
            </a:r>
            <a:r>
              <a:rPr lang="en-US" dirty="0" err="1"/>
              <a:t>Hoyal</a:t>
            </a:r>
            <a:r>
              <a:rPr lang="en-US" dirty="0"/>
              <a:t>, and B. A. Sheets (2011), Quantitative metrics that describe river deltas and their channel networks, </a:t>
            </a:r>
            <a:r>
              <a:rPr lang="en-US" i="1" dirty="0"/>
              <a:t>J. </a:t>
            </a:r>
            <a:r>
              <a:rPr lang="en-US" i="1" dirty="0" err="1"/>
              <a:t>Geophys</a:t>
            </a:r>
            <a:r>
              <a:rPr lang="en-US" i="1" dirty="0"/>
              <a:t>. Res.</a:t>
            </a:r>
            <a:r>
              <a:rPr lang="en-US" dirty="0"/>
              <a:t>, doi:10.1029/2010JF001955, in press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Edmonds, D. A., and R.L. </a:t>
            </a:r>
            <a:r>
              <a:rPr lang="en-US" dirty="0" err="1"/>
              <a:t>Slingerland</a:t>
            </a:r>
            <a:r>
              <a:rPr lang="en-US" dirty="0"/>
              <a:t> (2007), Mechanics of river mouth bar formation: Implications for the </a:t>
            </a:r>
            <a:r>
              <a:rPr lang="en-US" dirty="0" err="1"/>
              <a:t>morphodynamics</a:t>
            </a:r>
            <a:r>
              <a:rPr lang="en-US" dirty="0"/>
              <a:t> of delta distributary networks, J. </a:t>
            </a:r>
            <a:r>
              <a:rPr lang="en-US" dirty="0" err="1"/>
              <a:t>Geophys</a:t>
            </a:r>
            <a:r>
              <a:rPr lang="en-US" dirty="0"/>
              <a:t>. Res., 112, F02034.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Falcini</a:t>
            </a:r>
            <a:r>
              <a:rPr lang="en-US" dirty="0"/>
              <a:t>, F., and D. J. </a:t>
            </a:r>
            <a:r>
              <a:rPr lang="en-US" dirty="0" err="1"/>
              <a:t>Jerolmack</a:t>
            </a:r>
            <a:r>
              <a:rPr lang="en-US" dirty="0"/>
              <a:t> (2010), A potential </a:t>
            </a:r>
            <a:r>
              <a:rPr lang="en-US" dirty="0" err="1"/>
              <a:t>vorticity</a:t>
            </a:r>
            <a:r>
              <a:rPr lang="en-US" dirty="0"/>
              <a:t> theory for the formation of elongate channels in river</a:t>
            </a:r>
          </a:p>
          <a:p>
            <a:pPr marL="0" indent="0">
              <a:buNone/>
            </a:pPr>
            <a:r>
              <a:rPr lang="en-US" dirty="0"/>
              <a:t>deltas and lakes, J. </a:t>
            </a:r>
            <a:r>
              <a:rPr lang="en-US" dirty="0" err="1"/>
              <a:t>Geophys</a:t>
            </a:r>
            <a:r>
              <a:rPr lang="en-US" dirty="0"/>
              <a:t>. Res., 115, F04038, doi:10.1029/2010JF001802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Foufoula</a:t>
            </a:r>
            <a:r>
              <a:rPr lang="en-US" dirty="0"/>
              <a:t>-Georgiou, E., J. </a:t>
            </a:r>
            <a:r>
              <a:rPr lang="en-US" dirty="0" err="1"/>
              <a:t>Syvitski</a:t>
            </a:r>
            <a:r>
              <a:rPr lang="en-US" dirty="0"/>
              <a:t>, C. Paola, C. T. </a:t>
            </a:r>
            <a:r>
              <a:rPr lang="en-US" dirty="0" err="1"/>
              <a:t>Hoanh</a:t>
            </a:r>
            <a:r>
              <a:rPr lang="en-US" dirty="0"/>
              <a:t>, P. </a:t>
            </a:r>
            <a:r>
              <a:rPr lang="en-US" dirty="0" err="1"/>
              <a:t>Tuong</a:t>
            </a:r>
            <a:r>
              <a:rPr lang="en-US" dirty="0"/>
              <a:t>, C. </a:t>
            </a:r>
            <a:r>
              <a:rPr lang="en-US" dirty="0" err="1"/>
              <a:t>Vörösmarty</a:t>
            </a:r>
            <a:r>
              <a:rPr lang="en-US" dirty="0"/>
              <a:t>, H. Kremer, E. </a:t>
            </a:r>
            <a:r>
              <a:rPr lang="en-US" dirty="0" err="1"/>
              <a:t>Brondizio</a:t>
            </a:r>
            <a:r>
              <a:rPr lang="en-US" dirty="0"/>
              <a:t>, Y. Saito, and R. </a:t>
            </a:r>
            <a:r>
              <a:rPr lang="en-US" dirty="0" err="1"/>
              <a:t>Twilley</a:t>
            </a:r>
            <a:r>
              <a:rPr lang="en-US" dirty="0"/>
              <a:t> (2011), International Year of Deltas 2013: A proposal, </a:t>
            </a:r>
            <a:r>
              <a:rPr lang="en-US" i="1" dirty="0"/>
              <a:t>Eos Trans. AGU</a:t>
            </a:r>
            <a:r>
              <a:rPr lang="en-US" dirty="0"/>
              <a:t>, </a:t>
            </a:r>
            <a:r>
              <a:rPr lang="en-US" i="1" dirty="0"/>
              <a:t>92</a:t>
            </a:r>
            <a:r>
              <a:rPr lang="en-US" dirty="0"/>
              <a:t>(40), 340, doi:10.1029/2011EO400006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Feola, A (2006). Hydrological and Geomorphological Studies in Transition Environments. PhD Thesis, </a:t>
            </a:r>
            <a:r>
              <a:rPr lang="en-US" dirty="0" err="1"/>
              <a:t>Università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di </a:t>
            </a:r>
            <a:r>
              <a:rPr lang="en-US" dirty="0" err="1"/>
              <a:t>Padova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Morisawa, M (Ed.) (1985).  Topologic Properties of delta distributary networks, 239-268, St </a:t>
            </a:r>
            <a:r>
              <a:rPr lang="en-US" dirty="0" err="1"/>
              <a:t>Leonards</a:t>
            </a:r>
            <a:r>
              <a:rPr lang="en-US" dirty="0"/>
              <a:t>, NSW, Australia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NCED (National Center for Earth Surface Dynamics, Wax Lake Delta, University of Minnesota, </a:t>
            </a:r>
            <a:r>
              <a:rPr lang="en-US" u="sng" dirty="0">
                <a:hlinkClick r:id="rId2"/>
              </a:rPr>
              <a:t>http://www.nced.umn.edu/content/wax-lake-delta</a:t>
            </a:r>
            <a:r>
              <a:rPr lang="en-US" dirty="0"/>
              <a:t>, Accessed Oct 15, 2011.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Syvitski</a:t>
            </a:r>
            <a:r>
              <a:rPr lang="en-US" dirty="0"/>
              <a:t>, James P M. (2005). The </a:t>
            </a:r>
            <a:r>
              <a:rPr lang="en-US" dirty="0" err="1"/>
              <a:t>morphodynamics</a:t>
            </a:r>
            <a:r>
              <a:rPr lang="en-US" dirty="0"/>
              <a:t> of deltas and their distributary channels. </a:t>
            </a:r>
            <a:r>
              <a:rPr lang="en-US" i="1" dirty="0"/>
              <a:t>River Coastal and Estuarine </a:t>
            </a:r>
            <a:r>
              <a:rPr lang="en-US" i="1" dirty="0" err="1"/>
              <a:t>Morphodynamics</a:t>
            </a:r>
            <a:r>
              <a:rPr lang="en-US" i="1" dirty="0"/>
              <a:t> Proceedings of the 4th IAHR Symposium on River Coastal and Estuarine </a:t>
            </a:r>
            <a:r>
              <a:rPr lang="en-US" i="1" dirty="0" err="1"/>
              <a:t>Morphodynamics</a:t>
            </a:r>
            <a:r>
              <a:rPr lang="en-US" i="1" dirty="0"/>
              <a:t> RCEM 2005</a:t>
            </a:r>
            <a:r>
              <a:rPr lang="en-US" dirty="0"/>
              <a:t> Urbana Illinois USA 47 October 2005 </a:t>
            </a:r>
            <a:r>
              <a:rPr lang="en-US" i="1" dirty="0"/>
              <a:t>RCEM 2005</a:t>
            </a:r>
            <a:r>
              <a:rPr lang="en-US" dirty="0"/>
              <a:t>, 143.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Smart, J. S. and Moruzzi, V. L., (1972),</a:t>
            </a:r>
            <a:r>
              <a:rPr lang="en-US" i="1" dirty="0"/>
              <a:t> </a:t>
            </a:r>
            <a:r>
              <a:rPr lang="en-US" dirty="0"/>
              <a:t>Quantitative properties of delta channel networks. </a:t>
            </a:r>
            <a:r>
              <a:rPr lang="en-US" i="1" dirty="0" err="1"/>
              <a:t>Zeit</a:t>
            </a:r>
            <a:r>
              <a:rPr lang="en-US" i="1" dirty="0"/>
              <a:t>. </a:t>
            </a:r>
            <a:r>
              <a:rPr lang="en-US" i="1" dirty="0" err="1"/>
              <a:t>Geomorph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16</a:t>
            </a:r>
            <a:r>
              <a:rPr lang="en-US" dirty="0"/>
              <a:t>(3), 268-82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Wright, L.D. (1977), Sediment transport and deposition at river mouths: A synthesis, </a:t>
            </a:r>
            <a:r>
              <a:rPr lang="en-US" i="1" dirty="0"/>
              <a:t>Geological Society of America Bulletin</a:t>
            </a:r>
            <a:r>
              <a:rPr lang="en-US" dirty="0"/>
              <a:t>, v. 88, p. 857-868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7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is the </a:t>
            </a:r>
            <a:r>
              <a:rPr lang="en-US" dirty="0" smtClean="0">
                <a:solidFill>
                  <a:srgbClr val="E46C0A"/>
                </a:solidFill>
              </a:rPr>
              <a:t>YEAR OF THE DELTA</a:t>
            </a:r>
            <a:r>
              <a:rPr lang="en-US" dirty="0" smtClean="0">
                <a:solidFill>
                  <a:srgbClr val="FF6600"/>
                </a:solidFill>
              </a:rPr>
              <a:t>!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388471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8" b="1482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093980" y="5873199"/>
            <a:ext cx="482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Google Earth, from user </a:t>
            </a:r>
            <a:r>
              <a:rPr lang="en-US" dirty="0" err="1" smtClean="0"/>
              <a:t>metamorphoman</a:t>
            </a:r>
            <a:endParaRPr lang="en-US" dirty="0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2755900" y="2348484"/>
            <a:ext cx="3632200" cy="2629916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3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</a:p>
          <a:p>
            <a:r>
              <a:rPr lang="en-US" dirty="0" smtClean="0"/>
              <a:t>Wax Lake Delta</a:t>
            </a:r>
          </a:p>
          <a:p>
            <a:r>
              <a:rPr lang="en-US" dirty="0" smtClean="0"/>
              <a:t>Why statistics?</a:t>
            </a:r>
          </a:p>
          <a:p>
            <a:r>
              <a:rPr lang="en-US" dirty="0" smtClean="0"/>
              <a:t>Directed Network Analysis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86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river deltas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River deltas are home to over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half a billion </a:t>
            </a:r>
            <a:r>
              <a:rPr lang="en-US" dirty="0" smtClean="0"/>
              <a:t>people [</a:t>
            </a:r>
            <a:r>
              <a:rPr lang="en-US" i="1" dirty="0" smtClean="0"/>
              <a:t>Syvitsky</a:t>
            </a:r>
            <a:r>
              <a:rPr lang="en-US" dirty="0" smtClean="0"/>
              <a:t>, 2009]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Ecological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societal</a:t>
            </a:r>
            <a:r>
              <a:rPr lang="en-US" dirty="0" smtClean="0"/>
              <a:t> centers [</a:t>
            </a:r>
            <a:r>
              <a:rPr lang="en-US" i="1" dirty="0" err="1" smtClean="0"/>
              <a:t>Foufoula</a:t>
            </a:r>
            <a:r>
              <a:rPr lang="en-US" i="1" dirty="0" smtClean="0"/>
              <a:t>-Georgiou et al.</a:t>
            </a:r>
            <a:r>
              <a:rPr lang="en-US" dirty="0" smtClean="0"/>
              <a:t>, 2011]</a:t>
            </a:r>
          </a:p>
          <a:p>
            <a:r>
              <a:rPr lang="en-US" dirty="0" smtClean="0"/>
              <a:t>Dynamic systems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sustainability</a:t>
            </a:r>
            <a:r>
              <a:rPr lang="en-US" dirty="0" smtClean="0"/>
              <a:t> research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Flood</a:t>
            </a:r>
            <a:r>
              <a:rPr lang="en-US" dirty="0" smtClean="0"/>
              <a:t> control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Restoration</a:t>
            </a:r>
            <a:r>
              <a:rPr lang="en-US" dirty="0" smtClean="0"/>
              <a:t> practices</a:t>
            </a:r>
          </a:p>
          <a:p>
            <a:r>
              <a:rPr lang="en-US" dirty="0" smtClean="0"/>
              <a:t>Food sources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ric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46" y="4315430"/>
            <a:ext cx="1957143" cy="146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/>
          <p:cNvSpPr/>
          <p:nvPr/>
        </p:nvSpPr>
        <p:spPr>
          <a:xfrm>
            <a:off x="3278281" y="5312086"/>
            <a:ext cx="2248454" cy="32812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8902" y="5028199"/>
            <a:ext cx="136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</a:t>
            </a:r>
          </a:p>
          <a:p>
            <a:r>
              <a:rPr lang="en-US" dirty="0" err="1" smtClean="0"/>
              <a:t>Ricemap.org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7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Wax Lake Delta</a:t>
            </a:r>
            <a:endParaRPr lang="en-US" sz="2800" dirty="0"/>
          </a:p>
        </p:txBody>
      </p:sp>
      <p:pic>
        <p:nvPicPr>
          <p:cNvPr id="7" name="Picture Placeholder 6" descr="waxlake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6" b="1104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725445" cy="675964"/>
          </a:xfrm>
        </p:spPr>
        <p:txBody>
          <a:bodyPr>
            <a:noAutofit/>
          </a:bodyPr>
          <a:lstStyle/>
          <a:p>
            <a:r>
              <a:rPr lang="en-US" sz="1800" dirty="0" smtClean="0"/>
              <a:t>Study site located in coastal Louisiana just south of Morgan City and 200 km west of the Mississippi </a:t>
            </a:r>
            <a:r>
              <a:rPr lang="en-US" sz="1800" dirty="0" err="1" smtClean="0"/>
              <a:t>birdsfoot</a:t>
            </a:r>
            <a:r>
              <a:rPr lang="en-US" sz="1800" dirty="0" smtClean="0"/>
              <a:t>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641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Why?</a:t>
            </a:r>
            <a:endParaRPr lang="en-US" sz="4400" dirty="0"/>
          </a:p>
        </p:txBody>
      </p:sp>
      <p:pic>
        <p:nvPicPr>
          <p:cNvPr id="18" name="Content Placeholder 17" descr="NearEdg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9" r="-7409"/>
          <a:stretch>
            <a:fillRect/>
          </a:stretch>
        </p:blipFill>
        <p:spPr/>
      </p:pic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development of metrics may lead to a </a:t>
            </a:r>
            <a:r>
              <a:rPr lang="en-US" sz="3200" dirty="0" smtClean="0">
                <a:solidFill>
                  <a:srgbClr val="E46C0A"/>
                </a:solidFill>
              </a:rPr>
              <a:t>predictive</a:t>
            </a:r>
            <a:r>
              <a:rPr lang="en-US" sz="3200" dirty="0" smtClean="0"/>
              <a:t> understanding of delta behavior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130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Analysis using a directed graph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i="1" dirty="0" smtClean="0"/>
              <a:t>Smart &amp; Moruzzi</a:t>
            </a:r>
            <a:r>
              <a:rPr lang="en-US" dirty="0" smtClean="0"/>
              <a:t>, 1972]</a:t>
            </a:r>
            <a:endParaRPr lang="en-US" dirty="0"/>
          </a:p>
        </p:txBody>
      </p:sp>
      <p:pic>
        <p:nvPicPr>
          <p:cNvPr id="12" name="Content Placeholder 11" descr="Flow Networ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69" b="-2136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A network tree is created from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links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FF0000"/>
                </a:solidFill>
              </a:rPr>
              <a:t>nodes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Nodes are assigned a “type” (O = outlet, F = fork, J = join)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Links receive names corresponding to upstream and downstream nodes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Statistical Analysis…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6890" y="4407592"/>
            <a:ext cx="3291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srgbClr val="3366FF"/>
                </a:solidFill>
              </a:rPr>
              <a:t>α</a:t>
            </a:r>
            <a:r>
              <a:rPr lang="en-US" sz="4400" dirty="0" smtClean="0">
                <a:solidFill>
                  <a:srgbClr val="3366FF"/>
                </a:solidFill>
              </a:rPr>
              <a:t> = 0.32 &lt; 0.5</a:t>
            </a:r>
            <a:endParaRPr lang="en-US" sz="4400" dirty="0">
              <a:solidFill>
                <a:srgbClr val="3366FF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2076196" y="4113514"/>
            <a:ext cx="532077" cy="2453184"/>
          </a:xfrm>
          <a:prstGeom prst="rightBrace">
            <a:avLst>
              <a:gd name="adj1" fmla="val 5348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42235" y="5880722"/>
            <a:ext cx="23778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1"/>
          </p:cNvCxnSpPr>
          <p:nvPr/>
        </p:nvCxnSpPr>
        <p:spPr>
          <a:xfrm>
            <a:off x="2342235" y="5606145"/>
            <a:ext cx="0" cy="2745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40184" y="5579956"/>
            <a:ext cx="3070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E46C0A"/>
                </a:solidFill>
              </a:rPr>
              <a:t>Bifurcating network</a:t>
            </a:r>
            <a:endParaRPr lang="en-US" sz="28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3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Some distributions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Link Length Distribution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6" name="Content Placeholder 15" descr="Link Length Distributi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62" b="-11862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Island Size Distribution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17" name="Content Placeholder 16" descr="Frequency Distribution for Island Area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34" b="-12734"/>
          <a:stretch>
            <a:fillRect/>
          </a:stretch>
        </p:blipFill>
        <p:spPr/>
      </p:pic>
      <p:sp>
        <p:nvSpPr>
          <p:cNvPr id="2" name="Left Arrow 1"/>
          <p:cNvSpPr/>
          <p:nvPr/>
        </p:nvSpPr>
        <p:spPr>
          <a:xfrm>
            <a:off x="1793578" y="3035452"/>
            <a:ext cx="540695" cy="484632"/>
          </a:xfrm>
          <a:prstGeom prst="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4419" y="3058059"/>
            <a:ext cx="162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Short Channels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065282" y="3035452"/>
            <a:ext cx="540695" cy="484632"/>
          </a:xfrm>
          <a:prstGeom prst="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2794" y="305805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Small Islands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9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Width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92" y="1600200"/>
            <a:ext cx="5618816" cy="434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25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Width Function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Width function measures the amount of water </a:t>
            </a:r>
          </a:p>
          <a:p>
            <a:r>
              <a:rPr lang="en-US" dirty="0" smtClean="0"/>
              <a:t>Analyzed for </a:t>
            </a:r>
            <a:r>
              <a:rPr lang="en-US" dirty="0" smtClean="0">
                <a:solidFill>
                  <a:srgbClr val="0000FF"/>
                </a:solidFill>
              </a:rPr>
              <a:t>topologic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geometric</a:t>
            </a:r>
            <a:r>
              <a:rPr lang="en-US" dirty="0" smtClean="0"/>
              <a:t> networks</a:t>
            </a:r>
          </a:p>
          <a:p>
            <a:r>
              <a:rPr lang="en-US" dirty="0" smtClean="0"/>
              <a:t>Geometric </a:t>
            </a:r>
            <a:r>
              <a:rPr lang="en-US" dirty="0" smtClean="0">
                <a:solidFill>
                  <a:srgbClr val="E46C0A"/>
                </a:solidFill>
              </a:rPr>
              <a:t>width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increases </a:t>
            </a:r>
            <a:r>
              <a:rPr lang="en-US" dirty="0" smtClean="0"/>
              <a:t>as a function of radial distance</a:t>
            </a:r>
            <a:endParaRPr lang="en-US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94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Template.potx</Template>
  <TotalTime>679</TotalTime>
  <Words>329</Words>
  <Application>Microsoft Macintosh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Template</vt:lpstr>
      <vt:lpstr>On the topology of Wax Lake Delta</vt:lpstr>
      <vt:lpstr>Outline</vt:lpstr>
      <vt:lpstr>Why are river deltas important?</vt:lpstr>
      <vt:lpstr>Wax Lake Delta</vt:lpstr>
      <vt:lpstr>Why?</vt:lpstr>
      <vt:lpstr>Network Analysis using a directed graph [Smart &amp; Moruzzi, 1972]</vt:lpstr>
      <vt:lpstr>Results – Some distributions</vt:lpstr>
      <vt:lpstr>Width Function</vt:lpstr>
      <vt:lpstr>Results – Width Function</vt:lpstr>
      <vt:lpstr>Conclusions </vt:lpstr>
      <vt:lpstr>References</vt:lpstr>
      <vt:lpstr>2013 is the YEAR OF THE DELTA!</vt:lpstr>
    </vt:vector>
  </TitlesOfParts>
  <Company>University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Hiatt</dc:creator>
  <cp:lastModifiedBy>Matthew Hiatt</cp:lastModifiedBy>
  <cp:revision>70</cp:revision>
  <dcterms:created xsi:type="dcterms:W3CDTF">2011-11-08T00:55:37Z</dcterms:created>
  <dcterms:modified xsi:type="dcterms:W3CDTF">2011-12-01T02:46:45Z</dcterms:modified>
</cp:coreProperties>
</file>