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8" r:id="rId9"/>
    <p:sldId id="267" r:id="rId10"/>
    <p:sldId id="264" r:id="rId11"/>
    <p:sldId id="265" r:id="rId12"/>
    <p:sldId id="263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80" d="100"/>
          <a:sy n="80" d="100"/>
        </p:scale>
        <p:origin x="-1680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42EA80-594C-4584-8FCE-3A52726F59DE}" type="datetimeFigureOut">
              <a:rPr lang="en-US" smtClean="0"/>
              <a:pPr/>
              <a:t>11/29/2011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D21889-9C42-4CE0-981C-8875399B2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7391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Water Resources for Hydraulic Fracturing in the Barnett Shale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7406640" cy="1752600"/>
          </a:xfrm>
        </p:spPr>
        <p:txBody>
          <a:bodyPr/>
          <a:lstStyle/>
          <a:p>
            <a:r>
              <a:rPr lang="en-US" dirty="0" smtClean="0"/>
              <a:t>Mary Hingst</a:t>
            </a:r>
          </a:p>
          <a:p>
            <a:r>
              <a:rPr lang="en-US" sz="1800" dirty="0" smtClean="0"/>
              <a:t>GISWR Fall 2011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to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4952999" cy="6313801"/>
          </a:xfrm>
        </p:spPr>
      </p:pic>
      <p:sp>
        <p:nvSpPr>
          <p:cNvPr id="5" name="Rectangle 4"/>
          <p:cNvSpPr/>
          <p:nvPr/>
        </p:nvSpPr>
        <p:spPr>
          <a:xfrm>
            <a:off x="5257800" y="2895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914400"/>
          </a:xfrm>
        </p:spPr>
        <p:txBody>
          <a:bodyPr/>
          <a:lstStyle/>
          <a:p>
            <a:r>
              <a:rPr lang="en-US" dirty="0" smtClean="0"/>
              <a:t>Specific </a:t>
            </a:r>
            <a:r>
              <a:rPr lang="en-US" dirty="0" smtClean="0"/>
              <a:t>Capacity </a:t>
            </a:r>
            <a:r>
              <a:rPr lang="en-US" sz="2400" dirty="0" smtClean="0"/>
              <a:t>(Pump Rate/Drawdown)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5257799" cy="6804282"/>
          </a:xfrm>
        </p:spPr>
      </p:pic>
      <p:sp>
        <p:nvSpPr>
          <p:cNvPr id="5" name="Rectangle 4"/>
          <p:cNvSpPr/>
          <p:nvPr/>
        </p:nvSpPr>
        <p:spPr>
          <a:xfrm>
            <a:off x="5105400" y="2710416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8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Locations (actual data)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7121"/>
            <a:ext cx="5334000" cy="6191250"/>
          </a:xfrm>
        </p:spPr>
      </p:pic>
      <p:sp>
        <p:nvSpPr>
          <p:cNvPr id="7" name="Rectangle 6"/>
          <p:cNvSpPr/>
          <p:nvPr/>
        </p:nvSpPr>
        <p:spPr>
          <a:xfrm>
            <a:off x="5105400" y="3505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5028" y="33667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Greater Number =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164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want a shallow hole dig in Montague, but if you want more water, dig in Hood.</a:t>
            </a:r>
          </a:p>
          <a:p>
            <a:r>
              <a:rPr lang="en-US" dirty="0" smtClean="0"/>
              <a:t>Given the amount of missing data, well logs may not be the most accurate</a:t>
            </a:r>
          </a:p>
          <a:p>
            <a:r>
              <a:rPr lang="en-US" dirty="0" smtClean="0"/>
              <a:t>Missing data may show better results in Parker </a:t>
            </a:r>
          </a:p>
          <a:p>
            <a:r>
              <a:rPr lang="en-US" dirty="0" smtClean="0"/>
              <a:t>Old wells may now be dry</a:t>
            </a:r>
          </a:p>
          <a:p>
            <a:r>
              <a:rPr lang="en-US" dirty="0" smtClean="0"/>
              <a:t>Water may mix with Trinity Aquifer</a:t>
            </a:r>
          </a:p>
          <a:p>
            <a:r>
              <a:rPr lang="en-US" dirty="0" smtClean="0"/>
              <a:t>If you dig a hole, write down what you find!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6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TCEQ Water Well Reports</a:t>
            </a:r>
          </a:p>
          <a:p>
            <a:r>
              <a:rPr lang="en-US" dirty="0" smtClean="0"/>
              <a:t>Texas Parks and Wildlife </a:t>
            </a:r>
            <a:r>
              <a:rPr lang="en-US" dirty="0"/>
              <a:t>GIS Lab Map </a:t>
            </a:r>
            <a:r>
              <a:rPr lang="en-US" dirty="0" smtClean="0"/>
              <a:t>Downloads</a:t>
            </a:r>
          </a:p>
          <a:p>
            <a:r>
              <a:rPr lang="en-US" dirty="0" smtClean="0"/>
              <a:t>Texas Water Development Board GIS Data</a:t>
            </a:r>
          </a:p>
          <a:p>
            <a:r>
              <a:rPr lang="en-US" dirty="0" smtClean="0"/>
              <a:t>Texas Railroad Commission</a:t>
            </a:r>
          </a:p>
          <a:p>
            <a:r>
              <a:rPr lang="en-US" dirty="0" smtClean="0"/>
              <a:t>US Dept. of Energy, Energy Citations Database – Mechanics of hydraulic fracturing </a:t>
            </a:r>
          </a:p>
          <a:p>
            <a:r>
              <a:rPr lang="en-US" dirty="0" smtClean="0"/>
              <a:t>AAPG Website</a:t>
            </a:r>
          </a:p>
          <a:p>
            <a:r>
              <a:rPr lang="en-US" dirty="0" smtClean="0"/>
              <a:t>USGS (Barnett Shale info)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Answering the ultimate question of geology….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743200"/>
            <a:ext cx="7122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to dig a hole?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think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400"/>
            <a:ext cx="1004772" cy="2158971"/>
          </a:xfrm>
          <a:prstGeom prst="rect">
            <a:avLst/>
          </a:prstGeom>
        </p:spPr>
      </p:pic>
      <p:pic>
        <p:nvPicPr>
          <p:cNvPr id="7" name="Picture 6" descr="shov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114800"/>
            <a:ext cx="1685714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Barnett Shale</a:t>
            </a:r>
            <a:endParaRPr lang="en-US" dirty="0"/>
          </a:p>
        </p:txBody>
      </p:sp>
      <p:pic>
        <p:nvPicPr>
          <p:cNvPr id="4098" name="Picture 2" descr="http://www.aapg.org/explorer/2007/09sep/barnettsh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5610225" cy="4162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6019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Taken from the AAPG website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Gas Production in the Barnett Shale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555992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5,000 mi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Total NG volume estimated around 250 TCF</a:t>
            </a:r>
          </a:p>
          <a:p>
            <a:pPr lvl="1"/>
            <a:r>
              <a:rPr lang="en-US" dirty="0" smtClean="0"/>
              <a:t>Recoverable 43 TCF</a:t>
            </a:r>
          </a:p>
          <a:p>
            <a:pPr lvl="2"/>
            <a:r>
              <a:rPr lang="en-US" dirty="0" smtClean="0"/>
              <a:t>About 1.315E15 kWh</a:t>
            </a:r>
            <a:endParaRPr lang="en-US" dirty="0"/>
          </a:p>
        </p:txBody>
      </p:sp>
      <p:pic>
        <p:nvPicPr>
          <p:cNvPr id="19458" name="Picture 2" descr="Barnet Shale Prod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5943599" cy="322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“Fracking”</a:t>
            </a:r>
          </a:p>
          <a:p>
            <a:r>
              <a:rPr lang="en-US" dirty="0" smtClean="0"/>
              <a:t>Increase permeability (“flow”) of formations containing resources</a:t>
            </a:r>
          </a:p>
          <a:p>
            <a:pPr lvl="1"/>
            <a:r>
              <a:rPr lang="en-US" dirty="0" smtClean="0"/>
              <a:t>Shales and mudrocks often contain a lot of compartmentalized gas and oil in their pores</a:t>
            </a:r>
          </a:p>
          <a:p>
            <a:r>
              <a:rPr lang="en-US" dirty="0" smtClean="0"/>
              <a:t>Fluids (primarily water) is pumped into an injection well to increase pressure beyond rock strength</a:t>
            </a:r>
          </a:p>
          <a:p>
            <a:r>
              <a:rPr lang="en-US" dirty="0" smtClean="0"/>
              <a:t>Propping agent then injected to keep fractures open</a:t>
            </a:r>
          </a:p>
          <a:p>
            <a:r>
              <a:rPr lang="en-US" dirty="0" smtClean="0"/>
              <a:t>Once gas or other resource is extracted, the fracturing fluid rises towards surface from pressure of formation</a:t>
            </a:r>
          </a:p>
          <a:p>
            <a:pPr lvl="1"/>
            <a:r>
              <a:rPr lang="en-US" dirty="0" smtClean="0"/>
              <a:t>Mismanagement of the treatment and disposal of these fluids along with the potential of methane seepage into aquifers have made ‘fracking’ controversial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 of Interest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61" y="1447800"/>
            <a:ext cx="4669428" cy="4800600"/>
          </a:xfrm>
        </p:spPr>
      </p:pic>
      <p:sp>
        <p:nvSpPr>
          <p:cNvPr id="7" name="TextBox 6"/>
          <p:cNvSpPr txBox="1"/>
          <p:nvPr/>
        </p:nvSpPr>
        <p:spPr>
          <a:xfrm>
            <a:off x="3200400" y="1981200"/>
            <a:ext cx="114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Montague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Parker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low must we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avoid the Trinity Aquifer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79" y="1981200"/>
            <a:ext cx="4447724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Trinity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29718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Logs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44" y="1428386"/>
            <a:ext cx="3735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01120" cy="47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1219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294474"/>
            <a:ext cx="5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2720175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313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Evaluation of Water Resources for Hydraulic Fracturing in the Barnett Shale</vt:lpstr>
      <vt:lpstr>Answering the ultimate question of geology….</vt:lpstr>
      <vt:lpstr>The Barnett Shale</vt:lpstr>
      <vt:lpstr>Gas Production in the Barnett Shale</vt:lpstr>
      <vt:lpstr>Hydraulic Fracturing</vt:lpstr>
      <vt:lpstr>Counties of Interest</vt:lpstr>
      <vt:lpstr>How low must we go?</vt:lpstr>
      <vt:lpstr>Well Logs</vt:lpstr>
      <vt:lpstr>Data</vt:lpstr>
      <vt:lpstr>Depth to Water</vt:lpstr>
      <vt:lpstr>Specific Capacity (Pump Rate/Drawdown)</vt:lpstr>
      <vt:lpstr>Best Locations (actual data)</vt:lpstr>
      <vt:lpstr>Conclusions and precautions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Water Resources for Hydraulic Fracturing in the Barnett Shale</dc:title>
  <dc:creator>Mary</dc:creator>
  <cp:lastModifiedBy>Hingst, Mary C</cp:lastModifiedBy>
  <cp:revision>35</cp:revision>
  <dcterms:created xsi:type="dcterms:W3CDTF">2011-11-29T02:32:11Z</dcterms:created>
  <dcterms:modified xsi:type="dcterms:W3CDTF">2011-11-30T00:22:50Z</dcterms:modified>
</cp:coreProperties>
</file>