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9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D:\learning%20files\Graduate(MS)%20study%20in%20UT\2011Fall\GIS%20in%20Water%20Resources\term%20project\wind%20analysis\&#26032;&#24314;%20Microsoft%20Excel%20&#24037;&#20316;&#349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learning%20files\Graduate(MS)%20study%20in%20UT\2011Fall\GIS%20in%20Water%20Resources\term%20project\wind%20analysis\&#26032;&#24314;%20Microsoft%20Excel%20&#24037;&#20316;&#349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learning%20files\Graduate(MS)%20study%20in%20UT\2011Fall\GIS%20in%20Water%20Resources\term%20project\wind%20analysis\wind%20gusts\&#26032;&#24314;%20Microsoft%20Excel%20&#24037;&#20316;&#349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learning%20files\Graduate(MS)%20study%20in%20UT\2011Fall\GIS%20in%20Water%20Resources\term%20project\wind%20analysis\wind%20gusts\&#26032;&#24314;%20Microsoft%20Excel%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a:t>Monthly-mean Wind</a:t>
            </a:r>
            <a:r>
              <a:rPr lang="en-US" altLang="zh-CN" baseline="0"/>
              <a:t> Speed Distribution(m/s)</a:t>
            </a:r>
            <a:endParaRPr lang="zh-CN" altLang="en-US"/>
          </a:p>
        </c:rich>
      </c:tx>
      <c:layout>
        <c:manualLayout>
          <c:xMode val="edge"/>
          <c:yMode val="edge"/>
          <c:x val="0.18031768570077353"/>
          <c:y val="4.9986209127691035E-2"/>
        </c:manualLayout>
      </c:layout>
      <c:overlay val="0"/>
    </c:title>
    <c:autoTitleDeleted val="0"/>
    <c:plotArea>
      <c:layout/>
      <c:radarChart>
        <c:radarStyle val="marker"/>
        <c:varyColors val="0"/>
        <c:ser>
          <c:idx val="0"/>
          <c:order val="0"/>
          <c:marker>
            <c:symbol val="none"/>
          </c:marker>
          <c:cat>
            <c:strRef>
              <c:f>Sheet1!$A$1:$A$12</c:f>
              <c:strCache>
                <c:ptCount val="12"/>
                <c:pt idx="0">
                  <c:v>11/21/2010-12/20/2010</c:v>
                </c:pt>
                <c:pt idx="1">
                  <c:v>12/21/2010-1/20/2011</c:v>
                </c:pt>
                <c:pt idx="2">
                  <c:v>1/21/2011-2/20/2011</c:v>
                </c:pt>
                <c:pt idx="3">
                  <c:v>2/21/2011-3/20/2011</c:v>
                </c:pt>
                <c:pt idx="4">
                  <c:v>3/21/2011-4/20/2011</c:v>
                </c:pt>
                <c:pt idx="5">
                  <c:v>4/21/2011-5/20/2011</c:v>
                </c:pt>
                <c:pt idx="6">
                  <c:v>5/21/2011-6/20/2011</c:v>
                </c:pt>
                <c:pt idx="7">
                  <c:v>6/21/2011-7/20/2011</c:v>
                </c:pt>
                <c:pt idx="8">
                  <c:v>7/21/2011-8/20/2011</c:v>
                </c:pt>
                <c:pt idx="9">
                  <c:v>8/21/2011-9/20/2011</c:v>
                </c:pt>
                <c:pt idx="10">
                  <c:v>9/21/2011-10/20/2011</c:v>
                </c:pt>
                <c:pt idx="11">
                  <c:v>10/21/2011-11/21/2011</c:v>
                </c:pt>
              </c:strCache>
            </c:strRef>
          </c:cat>
          <c:val>
            <c:numRef>
              <c:f>Sheet1!$B$1:$B$12</c:f>
              <c:numCache>
                <c:formatCode>General</c:formatCode>
                <c:ptCount val="12"/>
                <c:pt idx="0">
                  <c:v>3.3691589999999998</c:v>
                </c:pt>
                <c:pt idx="1">
                  <c:v>4.243779</c:v>
                </c:pt>
                <c:pt idx="2">
                  <c:v>3.9624060000000001</c:v>
                </c:pt>
                <c:pt idx="3">
                  <c:v>3.6958739999999999</c:v>
                </c:pt>
                <c:pt idx="4">
                  <c:v>5.046646</c:v>
                </c:pt>
                <c:pt idx="5">
                  <c:v>6.2250870000000003</c:v>
                </c:pt>
                <c:pt idx="6">
                  <c:v>5.8421810000000001</c:v>
                </c:pt>
                <c:pt idx="7">
                  <c:v>4.9575639999999996</c:v>
                </c:pt>
                <c:pt idx="8">
                  <c:v>5.4226210000000004</c:v>
                </c:pt>
                <c:pt idx="9">
                  <c:v>4.3341310000000002</c:v>
                </c:pt>
                <c:pt idx="10">
                  <c:v>4.3525020000000003</c:v>
                </c:pt>
                <c:pt idx="11">
                  <c:v>4.4457950000000004</c:v>
                </c:pt>
              </c:numCache>
            </c:numRef>
          </c:val>
        </c:ser>
        <c:dLbls>
          <c:showLegendKey val="0"/>
          <c:showVal val="0"/>
          <c:showCatName val="0"/>
          <c:showSerName val="0"/>
          <c:showPercent val="0"/>
          <c:showBubbleSize val="0"/>
        </c:dLbls>
        <c:axId val="133314048"/>
        <c:axId val="133315968"/>
      </c:radarChart>
      <c:catAx>
        <c:axId val="133314048"/>
        <c:scaling>
          <c:orientation val="minMax"/>
        </c:scaling>
        <c:delete val="0"/>
        <c:axPos val="b"/>
        <c:majorGridlines/>
        <c:majorTickMark val="none"/>
        <c:minorTickMark val="none"/>
        <c:tickLblPos val="nextTo"/>
        <c:spPr>
          <a:ln w="9525">
            <a:noFill/>
          </a:ln>
        </c:spPr>
        <c:crossAx val="133315968"/>
        <c:crosses val="autoZero"/>
        <c:auto val="1"/>
        <c:lblAlgn val="ctr"/>
        <c:lblOffset val="100"/>
        <c:noMultiLvlLbl val="0"/>
      </c:catAx>
      <c:valAx>
        <c:axId val="133315968"/>
        <c:scaling>
          <c:orientation val="minMax"/>
        </c:scaling>
        <c:delete val="0"/>
        <c:axPos val="l"/>
        <c:majorGridlines/>
        <c:numFmt formatCode="General" sourceLinked="1"/>
        <c:majorTickMark val="none"/>
        <c:minorTickMark val="none"/>
        <c:tickLblPos val="nextTo"/>
        <c:crossAx val="13331404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a:t>Monthly_mean Wind Speed  Difference</a:t>
            </a:r>
            <a:r>
              <a:rPr lang="en-US" altLang="zh-CN" baseline="0"/>
              <a:t> Ratio</a:t>
            </a:r>
            <a:endParaRPr lang="zh-CN" altLang="en-US"/>
          </a:p>
        </c:rich>
      </c:tx>
      <c:layout/>
      <c:overlay val="0"/>
    </c:title>
    <c:autoTitleDeleted val="0"/>
    <c:plotArea>
      <c:layout/>
      <c:areaChart>
        <c:grouping val="standard"/>
        <c:varyColors val="0"/>
        <c:ser>
          <c:idx val="0"/>
          <c:order val="0"/>
          <c:cat>
            <c:strRef>
              <c:f>Sheet1!$C$1:$C$12</c:f>
              <c:strCache>
                <c:ptCount val="12"/>
                <c:pt idx="0">
                  <c:v>11_12</c:v>
                </c:pt>
                <c:pt idx="1">
                  <c:v>12_1</c:v>
                </c:pt>
                <c:pt idx="2">
                  <c:v>1_2</c:v>
                </c:pt>
                <c:pt idx="3">
                  <c:v>2_3</c:v>
                </c:pt>
                <c:pt idx="4">
                  <c:v>3_4</c:v>
                </c:pt>
                <c:pt idx="5">
                  <c:v>4_5</c:v>
                </c:pt>
                <c:pt idx="6">
                  <c:v>5_6</c:v>
                </c:pt>
                <c:pt idx="7">
                  <c:v>6_7</c:v>
                </c:pt>
                <c:pt idx="8">
                  <c:v>7_8</c:v>
                </c:pt>
                <c:pt idx="9">
                  <c:v>8_9</c:v>
                </c:pt>
                <c:pt idx="10">
                  <c:v>9_10</c:v>
                </c:pt>
                <c:pt idx="11">
                  <c:v>10_11</c:v>
                </c:pt>
              </c:strCache>
            </c:strRef>
          </c:cat>
          <c:val>
            <c:numRef>
              <c:f>Sheet1!$D$1:$D$12</c:f>
              <c:numCache>
                <c:formatCode>0.00%</c:formatCode>
                <c:ptCount val="12"/>
                <c:pt idx="0">
                  <c:v>-0.27671665467005874</c:v>
                </c:pt>
                <c:pt idx="1">
                  <c:v>-8.8955234240665718E-2</c:v>
                </c:pt>
                <c:pt idx="2">
                  <c:v>-0.14935974608635821</c:v>
                </c:pt>
                <c:pt idx="3">
                  <c:v>-0.20657822600893833</c:v>
                </c:pt>
                <c:pt idx="4">
                  <c:v>8.3402416322876691E-2</c:v>
                </c:pt>
                <c:pt idx="5">
                  <c:v>0.33638743387591041</c:v>
                </c:pt>
                <c:pt idx="6">
                  <c:v>0.25418604990237087</c:v>
                </c:pt>
                <c:pt idx="7">
                  <c:v>6.4278496386571501E-2</c:v>
                </c:pt>
                <c:pt idx="8">
                  <c:v>0.16411586907486167</c:v>
                </c:pt>
                <c:pt idx="9">
                  <c:v>-6.9558673610178701E-2</c:v>
                </c:pt>
                <c:pt idx="10">
                  <c:v>-6.5614829363867838E-2</c:v>
                </c:pt>
                <c:pt idx="11">
                  <c:v>-4.5586901582523515E-2</c:v>
                </c:pt>
              </c:numCache>
            </c:numRef>
          </c:val>
        </c:ser>
        <c:dLbls>
          <c:showLegendKey val="0"/>
          <c:showVal val="0"/>
          <c:showCatName val="0"/>
          <c:showSerName val="0"/>
          <c:showPercent val="0"/>
          <c:showBubbleSize val="0"/>
        </c:dLbls>
        <c:axId val="148767104"/>
        <c:axId val="148769408"/>
      </c:areaChart>
      <c:catAx>
        <c:axId val="148767104"/>
        <c:scaling>
          <c:orientation val="minMax"/>
        </c:scaling>
        <c:delete val="0"/>
        <c:axPos val="b"/>
        <c:majorTickMark val="none"/>
        <c:minorTickMark val="none"/>
        <c:tickLblPos val="nextTo"/>
        <c:crossAx val="148769408"/>
        <c:crosses val="autoZero"/>
        <c:auto val="1"/>
        <c:lblAlgn val="ctr"/>
        <c:lblOffset val="100"/>
        <c:noMultiLvlLbl val="0"/>
      </c:catAx>
      <c:valAx>
        <c:axId val="148769408"/>
        <c:scaling>
          <c:orientation val="minMax"/>
        </c:scaling>
        <c:delete val="0"/>
        <c:axPos val="l"/>
        <c:majorGridlines/>
        <c:numFmt formatCode="0.00%" sourceLinked="1"/>
        <c:majorTickMark val="none"/>
        <c:minorTickMark val="none"/>
        <c:tickLblPos val="nextTo"/>
        <c:crossAx val="148767104"/>
        <c:crosses val="autoZero"/>
        <c:crossBetween val="midCat"/>
      </c:valAx>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sz="1800" b="1" i="0" baseline="0">
                <a:effectLst/>
              </a:rPr>
              <a:t>Monthly-mean Wind Gusts Distribution(m/s)</a:t>
            </a:r>
            <a:endParaRPr lang="zh-CN" altLang="zh-CN">
              <a:effectLst/>
            </a:endParaRPr>
          </a:p>
        </c:rich>
      </c:tx>
      <c:layout/>
      <c:overlay val="0"/>
    </c:title>
    <c:autoTitleDeleted val="0"/>
    <c:plotArea>
      <c:layout/>
      <c:radarChart>
        <c:radarStyle val="marker"/>
        <c:varyColors val="0"/>
        <c:ser>
          <c:idx val="0"/>
          <c:order val="0"/>
          <c:marker>
            <c:symbol val="none"/>
          </c:marker>
          <c:cat>
            <c:strRef>
              <c:f>Sheet1!$A$1:$A$12</c:f>
              <c:strCache>
                <c:ptCount val="12"/>
                <c:pt idx="0">
                  <c:v>11/21/2010-12/20/2010</c:v>
                </c:pt>
                <c:pt idx="1">
                  <c:v>12/21/2010-1/20/2011</c:v>
                </c:pt>
                <c:pt idx="2">
                  <c:v>1/21/2011-2/20/2011</c:v>
                </c:pt>
                <c:pt idx="3">
                  <c:v>2/21/2011-3/20/2011</c:v>
                </c:pt>
                <c:pt idx="4">
                  <c:v>3/21/2011-4/20/2011</c:v>
                </c:pt>
                <c:pt idx="5">
                  <c:v>4/21/2011-5/20/2011</c:v>
                </c:pt>
                <c:pt idx="6">
                  <c:v>5/21/2011-6/20/2011</c:v>
                </c:pt>
                <c:pt idx="7">
                  <c:v>6/21/2011-7/20/2011</c:v>
                </c:pt>
                <c:pt idx="8">
                  <c:v>7/21/2011-8/20/2011</c:v>
                </c:pt>
                <c:pt idx="9">
                  <c:v>8/21/2011-9/20/2011</c:v>
                </c:pt>
                <c:pt idx="10">
                  <c:v>9/21/2011-10/20/2011</c:v>
                </c:pt>
                <c:pt idx="11">
                  <c:v>10/21/2011-11/21/2011</c:v>
                </c:pt>
              </c:strCache>
            </c:strRef>
          </c:cat>
          <c:val>
            <c:numRef>
              <c:f>Sheet1!$B$1:$B$12</c:f>
              <c:numCache>
                <c:formatCode>General</c:formatCode>
                <c:ptCount val="12"/>
                <c:pt idx="0">
                  <c:v>4.7840540000000003</c:v>
                </c:pt>
                <c:pt idx="1">
                  <c:v>5.8344129999999996</c:v>
                </c:pt>
                <c:pt idx="2">
                  <c:v>5.5678359999999998</c:v>
                </c:pt>
                <c:pt idx="3">
                  <c:v>5.0275730000000003</c:v>
                </c:pt>
                <c:pt idx="4">
                  <c:v>6.5129989999999998</c:v>
                </c:pt>
                <c:pt idx="5">
                  <c:v>8.0739889999999992</c:v>
                </c:pt>
                <c:pt idx="6">
                  <c:v>7.272634</c:v>
                </c:pt>
                <c:pt idx="7">
                  <c:v>6.2113769999999997</c:v>
                </c:pt>
                <c:pt idx="8">
                  <c:v>6.7436020000000001</c:v>
                </c:pt>
                <c:pt idx="9">
                  <c:v>5.7426130000000004</c:v>
                </c:pt>
                <c:pt idx="10">
                  <c:v>5.9632889999999996</c:v>
                </c:pt>
                <c:pt idx="11">
                  <c:v>5.9336120000000001</c:v>
                </c:pt>
              </c:numCache>
            </c:numRef>
          </c:val>
        </c:ser>
        <c:dLbls>
          <c:showLegendKey val="0"/>
          <c:showVal val="0"/>
          <c:showCatName val="0"/>
          <c:showSerName val="0"/>
          <c:showPercent val="0"/>
          <c:showBubbleSize val="0"/>
        </c:dLbls>
        <c:axId val="133312896"/>
        <c:axId val="138979968"/>
      </c:radarChart>
      <c:catAx>
        <c:axId val="133312896"/>
        <c:scaling>
          <c:orientation val="minMax"/>
        </c:scaling>
        <c:delete val="0"/>
        <c:axPos val="b"/>
        <c:majorGridlines/>
        <c:majorTickMark val="none"/>
        <c:minorTickMark val="none"/>
        <c:tickLblPos val="nextTo"/>
        <c:spPr>
          <a:ln w="9525">
            <a:noFill/>
          </a:ln>
        </c:spPr>
        <c:crossAx val="138979968"/>
        <c:crosses val="autoZero"/>
        <c:auto val="1"/>
        <c:lblAlgn val="ctr"/>
        <c:lblOffset val="100"/>
        <c:noMultiLvlLbl val="0"/>
      </c:catAx>
      <c:valAx>
        <c:axId val="138979968"/>
        <c:scaling>
          <c:orientation val="minMax"/>
        </c:scaling>
        <c:delete val="0"/>
        <c:axPos val="l"/>
        <c:majorGridlines/>
        <c:numFmt formatCode="General" sourceLinked="1"/>
        <c:majorTickMark val="none"/>
        <c:minorTickMark val="none"/>
        <c:tickLblPos val="nextTo"/>
        <c:crossAx val="13331289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a:t>Monthly_mean</a:t>
            </a:r>
            <a:r>
              <a:rPr lang="en-US" altLang="zh-CN" baseline="0"/>
              <a:t> Wind Gusts Difference Ratio</a:t>
            </a:r>
            <a:endParaRPr lang="zh-CN" altLang="en-US"/>
          </a:p>
        </c:rich>
      </c:tx>
      <c:layout/>
      <c:overlay val="0"/>
    </c:title>
    <c:autoTitleDeleted val="0"/>
    <c:plotArea>
      <c:layout/>
      <c:areaChart>
        <c:grouping val="standard"/>
        <c:varyColors val="0"/>
        <c:ser>
          <c:idx val="0"/>
          <c:order val="0"/>
          <c:cat>
            <c:strRef>
              <c:f>Sheet1!$C$1:$C$12</c:f>
              <c:strCache>
                <c:ptCount val="12"/>
                <c:pt idx="0">
                  <c:v>11_12</c:v>
                </c:pt>
                <c:pt idx="1">
                  <c:v>12_1</c:v>
                </c:pt>
                <c:pt idx="2">
                  <c:v>1_2</c:v>
                </c:pt>
                <c:pt idx="3">
                  <c:v>2_3</c:v>
                </c:pt>
                <c:pt idx="4">
                  <c:v>3_4</c:v>
                </c:pt>
                <c:pt idx="5">
                  <c:v>4_5</c:v>
                </c:pt>
                <c:pt idx="6">
                  <c:v>5_6</c:v>
                </c:pt>
                <c:pt idx="7">
                  <c:v>6_7</c:v>
                </c:pt>
                <c:pt idx="8">
                  <c:v>7_8</c:v>
                </c:pt>
                <c:pt idx="9">
                  <c:v>8_9</c:v>
                </c:pt>
                <c:pt idx="10">
                  <c:v>9_10</c:v>
                </c:pt>
                <c:pt idx="11">
                  <c:v>10_11</c:v>
                </c:pt>
              </c:strCache>
            </c:strRef>
          </c:cat>
          <c:val>
            <c:numRef>
              <c:f>Sheet1!$D$1:$D$12</c:f>
              <c:numCache>
                <c:formatCode>0.00%</c:formatCode>
                <c:ptCount val="12"/>
                <c:pt idx="0">
                  <c:v>-0.22071106380698219</c:v>
                </c:pt>
                <c:pt idx="1">
                  <c:v>-4.9614929078828723E-2</c:v>
                </c:pt>
                <c:pt idx="2">
                  <c:v>-9.3038457898429419E-2</c:v>
                </c:pt>
                <c:pt idx="3">
                  <c:v>-0.1810435219161951</c:v>
                </c:pt>
                <c:pt idx="4">
                  <c:v>6.0921984186672724E-2</c:v>
                </c:pt>
                <c:pt idx="5">
                  <c:v>0.31519633738334196</c:v>
                </c:pt>
                <c:pt idx="6">
                  <c:v>0.18466121268304489</c:v>
                </c:pt>
                <c:pt idx="7">
                  <c:v>1.1789869977173739E-2</c:v>
                </c:pt>
                <c:pt idx="8">
                  <c:v>9.8485600013943644E-2</c:v>
                </c:pt>
                <c:pt idx="9">
                  <c:v>-6.4568507015557372E-2</c:v>
                </c:pt>
                <c:pt idx="10">
                  <c:v>-2.8621930057327011E-2</c:v>
                </c:pt>
                <c:pt idx="11">
                  <c:v>-3.3456105791840003E-2</c:v>
                </c:pt>
              </c:numCache>
            </c:numRef>
          </c:val>
        </c:ser>
        <c:dLbls>
          <c:showLegendKey val="0"/>
          <c:showVal val="0"/>
          <c:showCatName val="0"/>
          <c:showSerName val="0"/>
          <c:showPercent val="0"/>
          <c:showBubbleSize val="0"/>
        </c:dLbls>
        <c:axId val="147448960"/>
        <c:axId val="147450496"/>
      </c:areaChart>
      <c:catAx>
        <c:axId val="147448960"/>
        <c:scaling>
          <c:orientation val="minMax"/>
        </c:scaling>
        <c:delete val="0"/>
        <c:axPos val="b"/>
        <c:majorTickMark val="none"/>
        <c:minorTickMark val="none"/>
        <c:tickLblPos val="nextTo"/>
        <c:crossAx val="147450496"/>
        <c:crosses val="autoZero"/>
        <c:auto val="1"/>
        <c:lblAlgn val="ctr"/>
        <c:lblOffset val="100"/>
        <c:noMultiLvlLbl val="0"/>
      </c:catAx>
      <c:valAx>
        <c:axId val="147450496"/>
        <c:scaling>
          <c:orientation val="minMax"/>
        </c:scaling>
        <c:delete val="0"/>
        <c:axPos val="l"/>
        <c:majorGridlines/>
        <c:numFmt formatCode="0.00%" sourceLinked="1"/>
        <c:majorTickMark val="none"/>
        <c:minorTickMark val="none"/>
        <c:tickLblPos val="nextTo"/>
        <c:crossAx val="147448960"/>
        <c:crosses val="autoZero"/>
        <c:crossBetween val="midCat"/>
      </c:valAx>
    </c:plotArea>
    <c:plotVisOnly val="1"/>
    <c:dispBlanksAs val="zero"/>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2011/11/30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2011/11/30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2011/11/30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2011/11/30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2011/11/30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2011/11/30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2011/11/30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2011/11/30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2011/11/30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2011/11/30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2011/11/30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2011/11/30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55576" y="332656"/>
            <a:ext cx="7772400" cy="1470025"/>
          </a:xfrm>
        </p:spPr>
        <p:txBody>
          <a:bodyPr/>
          <a:lstStyle/>
          <a:p>
            <a:r>
              <a:rPr lang="en-US" altLang="zh-CN" dirty="0"/>
              <a:t>Evaluating Hydrodynamic Uncertainty in Oil Spill Modeling</a:t>
            </a:r>
            <a:endParaRPr lang="zh-CN" altLang="en-US" dirty="0"/>
          </a:p>
        </p:txBody>
      </p:sp>
      <p:sp>
        <p:nvSpPr>
          <p:cNvPr id="3" name="副标题 2"/>
          <p:cNvSpPr>
            <a:spLocks noGrp="1"/>
          </p:cNvSpPr>
          <p:nvPr>
            <p:ph type="subTitle" idx="1"/>
          </p:nvPr>
        </p:nvSpPr>
        <p:spPr>
          <a:xfrm>
            <a:off x="1371600" y="2204864"/>
            <a:ext cx="6400800" cy="3433936"/>
          </a:xfrm>
        </p:spPr>
        <p:txBody>
          <a:bodyPr>
            <a:normAutofit fontScale="92500" lnSpcReduction="10000"/>
          </a:bodyPr>
          <a:lstStyle/>
          <a:p>
            <a:r>
              <a:rPr lang="en-US" altLang="zh-CN" sz="2800" dirty="0">
                <a:solidFill>
                  <a:schemeClr val="tx1"/>
                </a:solidFill>
                <a:latin typeface="+mj-lt"/>
                <a:ea typeface="+mj-ea"/>
                <a:cs typeface="+mj-cs"/>
              </a:rPr>
              <a:t>GIS in Water Resources (CE 394K)</a:t>
            </a:r>
            <a:endParaRPr lang="zh-CN" altLang="zh-CN" sz="2800" dirty="0">
              <a:solidFill>
                <a:schemeClr val="tx1"/>
              </a:solidFill>
              <a:latin typeface="+mj-lt"/>
              <a:ea typeface="+mj-ea"/>
              <a:cs typeface="+mj-cs"/>
            </a:endParaRPr>
          </a:p>
          <a:p>
            <a:r>
              <a:rPr lang="en-US" altLang="zh-CN" sz="2800" dirty="0">
                <a:solidFill>
                  <a:schemeClr val="tx1"/>
                </a:solidFill>
                <a:latin typeface="+mj-lt"/>
                <a:ea typeface="+mj-ea"/>
                <a:cs typeface="+mj-cs"/>
              </a:rPr>
              <a:t>Term Project</a:t>
            </a:r>
            <a:endParaRPr lang="zh-CN" altLang="zh-CN" sz="2800" dirty="0">
              <a:solidFill>
                <a:schemeClr val="tx1"/>
              </a:solidFill>
              <a:latin typeface="+mj-lt"/>
              <a:ea typeface="+mj-ea"/>
              <a:cs typeface="+mj-cs"/>
            </a:endParaRPr>
          </a:p>
          <a:p>
            <a:r>
              <a:rPr lang="en-US" altLang="zh-CN" sz="2800" dirty="0">
                <a:solidFill>
                  <a:schemeClr val="tx1"/>
                </a:solidFill>
                <a:latin typeface="+mj-lt"/>
                <a:ea typeface="+mj-ea"/>
                <a:cs typeface="+mj-cs"/>
              </a:rPr>
              <a:t>Fall </a:t>
            </a:r>
            <a:r>
              <a:rPr lang="en-US" altLang="zh-CN" sz="2800" dirty="0" smtClean="0">
                <a:solidFill>
                  <a:schemeClr val="tx1"/>
                </a:solidFill>
                <a:latin typeface="+mj-lt"/>
                <a:ea typeface="+mj-ea"/>
                <a:cs typeface="+mj-cs"/>
              </a:rPr>
              <a:t>2011</a:t>
            </a:r>
            <a:endParaRPr lang="en-US" altLang="zh-CN" sz="2800" dirty="0">
              <a:solidFill>
                <a:schemeClr val="tx1"/>
              </a:solidFill>
              <a:latin typeface="+mj-lt"/>
              <a:ea typeface="+mj-ea"/>
              <a:cs typeface="+mj-cs"/>
            </a:endParaRPr>
          </a:p>
          <a:p>
            <a:pPr algn="l"/>
            <a:endParaRPr lang="en-US" altLang="zh-CN" sz="2800" dirty="0">
              <a:solidFill>
                <a:schemeClr val="tx1"/>
              </a:solidFill>
              <a:latin typeface="+mj-lt"/>
              <a:ea typeface="+mj-ea"/>
              <a:cs typeface="+mj-cs"/>
            </a:endParaRPr>
          </a:p>
          <a:p>
            <a:r>
              <a:rPr lang="en-US" altLang="zh-CN" sz="2400" dirty="0" err="1" smtClean="0">
                <a:solidFill>
                  <a:schemeClr val="tx1"/>
                </a:solidFill>
                <a:latin typeface="+mj-lt"/>
                <a:ea typeface="+mj-ea"/>
                <a:cs typeface="+mj-cs"/>
              </a:rPr>
              <a:t>Xianlong</a:t>
            </a:r>
            <a:r>
              <a:rPr lang="en-US" altLang="zh-CN" sz="2400" dirty="0" smtClean="0">
                <a:solidFill>
                  <a:schemeClr val="tx1"/>
                </a:solidFill>
                <a:latin typeface="+mj-lt"/>
                <a:ea typeface="+mj-ea"/>
                <a:cs typeface="+mj-cs"/>
              </a:rPr>
              <a:t> </a:t>
            </a:r>
            <a:r>
              <a:rPr lang="en-US" altLang="zh-CN" sz="2400" dirty="0" err="1" smtClean="0">
                <a:solidFill>
                  <a:schemeClr val="tx1"/>
                </a:solidFill>
                <a:latin typeface="+mj-lt"/>
                <a:ea typeface="+mj-ea"/>
                <a:cs typeface="+mj-cs"/>
              </a:rPr>
              <a:t>Hou</a:t>
            </a:r>
            <a:endParaRPr lang="en-US" altLang="zh-CN" sz="2400" dirty="0" smtClean="0">
              <a:solidFill>
                <a:schemeClr val="tx1"/>
              </a:solidFill>
              <a:latin typeface="+mj-lt"/>
              <a:ea typeface="+mj-ea"/>
              <a:cs typeface="+mj-cs"/>
            </a:endParaRPr>
          </a:p>
          <a:p>
            <a:r>
              <a:rPr lang="en-US" altLang="zh-CN" sz="2400" dirty="0">
                <a:solidFill>
                  <a:schemeClr val="tx1"/>
                </a:solidFill>
                <a:latin typeface="+mj-lt"/>
                <a:ea typeface="+mj-ea"/>
                <a:cs typeface="+mj-cs"/>
              </a:rPr>
              <a:t>C</a:t>
            </a:r>
            <a:r>
              <a:rPr lang="en-US" altLang="zh-CN" sz="2400" dirty="0" smtClean="0">
                <a:solidFill>
                  <a:schemeClr val="tx1"/>
                </a:solidFill>
                <a:latin typeface="+mj-lt"/>
                <a:ea typeface="+mj-ea"/>
                <a:cs typeface="+mj-cs"/>
              </a:rPr>
              <a:t>ockrell </a:t>
            </a:r>
            <a:r>
              <a:rPr lang="en-US" altLang="zh-CN" sz="2400" dirty="0">
                <a:solidFill>
                  <a:schemeClr val="tx1"/>
                </a:solidFill>
                <a:latin typeface="+mj-lt"/>
                <a:ea typeface="+mj-ea"/>
                <a:cs typeface="+mj-cs"/>
              </a:rPr>
              <a:t>S</a:t>
            </a:r>
            <a:r>
              <a:rPr lang="en-US" altLang="zh-CN" sz="2400" dirty="0" smtClean="0">
                <a:solidFill>
                  <a:schemeClr val="tx1"/>
                </a:solidFill>
                <a:latin typeface="+mj-lt"/>
                <a:ea typeface="+mj-ea"/>
                <a:cs typeface="+mj-cs"/>
              </a:rPr>
              <a:t>chool </a:t>
            </a:r>
            <a:r>
              <a:rPr lang="en-US" altLang="zh-CN" sz="2400" dirty="0">
                <a:solidFill>
                  <a:schemeClr val="tx1"/>
                </a:solidFill>
                <a:latin typeface="+mj-lt"/>
                <a:ea typeface="+mj-ea"/>
                <a:cs typeface="+mj-cs"/>
              </a:rPr>
              <a:t>of </a:t>
            </a:r>
            <a:r>
              <a:rPr lang="en-US" altLang="zh-CN" sz="2400" dirty="0" smtClean="0">
                <a:solidFill>
                  <a:schemeClr val="tx1"/>
                </a:solidFill>
                <a:latin typeface="+mj-lt"/>
                <a:ea typeface="+mj-ea"/>
                <a:cs typeface="+mj-cs"/>
              </a:rPr>
              <a:t>Engineering</a:t>
            </a:r>
          </a:p>
          <a:p>
            <a:r>
              <a:rPr lang="en-US" altLang="zh-CN" sz="2400" dirty="0" smtClean="0">
                <a:solidFill>
                  <a:schemeClr val="tx1"/>
                </a:solidFill>
                <a:latin typeface="+mj-lt"/>
                <a:ea typeface="+mj-ea"/>
                <a:cs typeface="+mj-cs"/>
              </a:rPr>
              <a:t>12/1/2011</a:t>
            </a:r>
            <a:endParaRPr lang="en-US" altLang="zh-CN" sz="2400" dirty="0">
              <a:solidFill>
                <a:schemeClr val="tx1"/>
              </a:solidFill>
              <a:latin typeface="+mj-lt"/>
              <a:ea typeface="+mj-ea"/>
              <a:cs typeface="+mj-cs"/>
            </a:endParaRPr>
          </a:p>
          <a:p>
            <a:pPr algn="just"/>
            <a:r>
              <a:rPr lang="en-US" altLang="zh-CN" dirty="0" smtClean="0"/>
              <a:t>  </a:t>
            </a:r>
            <a:endParaRPr lang="zh-CN" altLang="en-US" dirty="0"/>
          </a:p>
        </p:txBody>
      </p:sp>
    </p:spTree>
    <p:extLst>
      <p:ext uri="{BB962C8B-B14F-4D97-AF65-F5344CB8AC3E}">
        <p14:creationId xmlns:p14="http://schemas.microsoft.com/office/powerpoint/2010/main" val="3278088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Results and discussion</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937112326"/>
              </p:ext>
            </p:extLst>
          </p:nvPr>
        </p:nvGraphicFramePr>
        <p:xfrm>
          <a:off x="-108520" y="1772816"/>
          <a:ext cx="4186808" cy="31969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p:cNvGraphicFramePr/>
          <p:nvPr>
            <p:extLst>
              <p:ext uri="{D42A27DB-BD31-4B8C-83A1-F6EECF244321}">
                <p14:modId xmlns:p14="http://schemas.microsoft.com/office/powerpoint/2010/main" val="1204383817"/>
              </p:ext>
            </p:extLst>
          </p:nvPr>
        </p:nvGraphicFramePr>
        <p:xfrm>
          <a:off x="3635896" y="2204864"/>
          <a:ext cx="5274310" cy="21894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421543" y="4869160"/>
            <a:ext cx="6048672" cy="923330"/>
          </a:xfrm>
          <a:prstGeom prst="rect">
            <a:avLst/>
          </a:prstGeom>
          <a:noFill/>
        </p:spPr>
        <p:txBody>
          <a:bodyPr wrap="square" rtlCol="0">
            <a:spAutoFit/>
          </a:bodyPr>
          <a:lstStyle/>
          <a:p>
            <a:r>
              <a:rPr lang="en-US" altLang="zh-CN" b="1" i="1" dirty="0"/>
              <a:t>(Monthly mean wind speed – Average monthly mean wind speed)/ Average monthly mean wind speed</a:t>
            </a:r>
            <a:endParaRPr lang="zh-CN" altLang="zh-CN" dirty="0"/>
          </a:p>
          <a:p>
            <a:endParaRPr lang="zh-CN" altLang="en-US" dirty="0"/>
          </a:p>
        </p:txBody>
      </p:sp>
      <p:sp>
        <p:nvSpPr>
          <p:cNvPr id="7" name="TextBox 6"/>
          <p:cNvSpPr txBox="1"/>
          <p:nvPr/>
        </p:nvSpPr>
        <p:spPr>
          <a:xfrm>
            <a:off x="1547664" y="5661248"/>
            <a:ext cx="5922551" cy="923330"/>
          </a:xfrm>
          <a:prstGeom prst="rect">
            <a:avLst/>
          </a:prstGeom>
          <a:noFill/>
        </p:spPr>
        <p:txBody>
          <a:bodyPr wrap="square" rtlCol="0">
            <a:spAutoFit/>
          </a:bodyPr>
          <a:lstStyle/>
          <a:p>
            <a:r>
              <a:rPr lang="en-US" altLang="zh-CN" dirty="0"/>
              <a:t>From the </a:t>
            </a:r>
            <a:r>
              <a:rPr lang="en-US" altLang="zh-CN" dirty="0" smtClean="0"/>
              <a:t>results, we </a:t>
            </a:r>
            <a:r>
              <a:rPr lang="en-US" altLang="zh-CN" dirty="0"/>
              <a:t>know that the March, April, May and October are the months which would have increasing uncertainty in oil spill.</a:t>
            </a:r>
            <a:endParaRPr lang="zh-CN" altLang="en-US" dirty="0"/>
          </a:p>
        </p:txBody>
      </p:sp>
    </p:spTree>
    <p:extLst>
      <p:ext uri="{BB962C8B-B14F-4D97-AF65-F5344CB8AC3E}">
        <p14:creationId xmlns:p14="http://schemas.microsoft.com/office/powerpoint/2010/main" val="20772123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Results and discussion</a:t>
            </a:r>
            <a:endParaRPr lang="zh-CN" altLang="en-US" dirty="0"/>
          </a:p>
        </p:txBody>
      </p:sp>
      <p:pic>
        <p:nvPicPr>
          <p:cNvPr id="4" name="内容占位符 3"/>
          <p:cNvPicPr>
            <a:picLocks noGrp="1"/>
          </p:cNvPicPr>
          <p:nvPr>
            <p:ph idx="1"/>
          </p:nvPr>
        </p:nvPicPr>
        <p:blipFill>
          <a:blip r:embed="rId2"/>
          <a:stretch>
            <a:fillRect/>
          </a:stretch>
        </p:blipFill>
        <p:spPr>
          <a:xfrm>
            <a:off x="1239557" y="1600201"/>
            <a:ext cx="6664886" cy="3629000"/>
          </a:xfrm>
          <a:prstGeom prst="rect">
            <a:avLst/>
          </a:prstGeom>
        </p:spPr>
      </p:pic>
      <p:sp>
        <p:nvSpPr>
          <p:cNvPr id="5" name="TextBox 4"/>
          <p:cNvSpPr txBox="1"/>
          <p:nvPr/>
        </p:nvSpPr>
        <p:spPr>
          <a:xfrm>
            <a:off x="1475656" y="5589240"/>
            <a:ext cx="6264696" cy="923330"/>
          </a:xfrm>
          <a:prstGeom prst="rect">
            <a:avLst/>
          </a:prstGeom>
          <a:noFill/>
        </p:spPr>
        <p:txBody>
          <a:bodyPr wrap="square" rtlCol="0">
            <a:spAutoFit/>
          </a:bodyPr>
          <a:lstStyle/>
          <a:p>
            <a:r>
              <a:rPr lang="en-US" altLang="zh-CN" dirty="0"/>
              <a:t>We can see that the monthly mean wind direction changes in a small range but the moment wind direction changes a lot which will lead to a great uncertainty for the oil spill.</a:t>
            </a:r>
            <a:endParaRPr lang="zh-CN" altLang="en-US" dirty="0"/>
          </a:p>
        </p:txBody>
      </p:sp>
    </p:spTree>
    <p:extLst>
      <p:ext uri="{BB962C8B-B14F-4D97-AF65-F5344CB8AC3E}">
        <p14:creationId xmlns:p14="http://schemas.microsoft.com/office/powerpoint/2010/main" val="37356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Results and discussion</a:t>
            </a:r>
            <a:endParaRPr lang="zh-CN" altLang="en-US" dirty="0"/>
          </a:p>
        </p:txBody>
      </p:sp>
      <p:pic>
        <p:nvPicPr>
          <p:cNvPr id="4" name="内容占位符 3" descr="http://lighthouse.tamucc.edu/pd/tstamp=generated%20%25Y%25j%2B%25H%25M%2F%25Z&amp;elev=stnd&amp;whentz=UTC0&amp;serlist=wgt&amp;gmt1=1321920000&amp;when=11.21.2010-11.21.2011&amp;epoch=1983-2001&amp;rm=RM&amp;style=line&amp;gmt0=1290297600&amp;unit=metric&amp;stnlist=152&amp;na=NA?-action=png&amp;tz="/>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5715000" cy="3810000"/>
          </a:xfrm>
          <a:prstGeom prst="rect">
            <a:avLst/>
          </a:prstGeom>
          <a:noFill/>
          <a:ln>
            <a:noFill/>
          </a:ln>
        </p:spPr>
      </p:pic>
      <p:graphicFrame>
        <p:nvGraphicFramePr>
          <p:cNvPr id="5" name="图表 4"/>
          <p:cNvGraphicFramePr/>
          <p:nvPr>
            <p:extLst>
              <p:ext uri="{D42A27DB-BD31-4B8C-83A1-F6EECF244321}">
                <p14:modId xmlns:p14="http://schemas.microsoft.com/office/powerpoint/2010/main" val="1317210954"/>
              </p:ext>
            </p:extLst>
          </p:nvPr>
        </p:nvGraphicFramePr>
        <p:xfrm>
          <a:off x="5687616" y="1412776"/>
          <a:ext cx="3456384" cy="27363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p:cNvGraphicFramePr/>
          <p:nvPr>
            <p:extLst>
              <p:ext uri="{D42A27DB-BD31-4B8C-83A1-F6EECF244321}">
                <p14:modId xmlns:p14="http://schemas.microsoft.com/office/powerpoint/2010/main" val="1050199201"/>
              </p:ext>
            </p:extLst>
          </p:nvPr>
        </p:nvGraphicFramePr>
        <p:xfrm>
          <a:off x="5179910" y="4797152"/>
          <a:ext cx="3960440" cy="191683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79512" y="5301208"/>
            <a:ext cx="4968552" cy="1200329"/>
          </a:xfrm>
          <a:prstGeom prst="rect">
            <a:avLst/>
          </a:prstGeom>
          <a:noFill/>
        </p:spPr>
        <p:txBody>
          <a:bodyPr wrap="square" rtlCol="0">
            <a:spAutoFit/>
          </a:bodyPr>
          <a:lstStyle/>
          <a:p>
            <a:r>
              <a:rPr lang="en-US" altLang="zh-CN" dirty="0"/>
              <a:t>From the analysis of the gusts, we come up with the same result as the analysis of wind speed. March, April, May and October show a much higher possibility of increasing oil spill uncertainty.</a:t>
            </a:r>
            <a:endParaRPr lang="zh-CN" altLang="en-US" dirty="0"/>
          </a:p>
        </p:txBody>
      </p:sp>
    </p:spTree>
    <p:extLst>
      <p:ext uri="{BB962C8B-B14F-4D97-AF65-F5344CB8AC3E}">
        <p14:creationId xmlns:p14="http://schemas.microsoft.com/office/powerpoint/2010/main" val="2366174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Results and discussion</a:t>
            </a:r>
            <a:endParaRPr lang="zh-CN" altLang="en-US" dirty="0"/>
          </a:p>
        </p:txBody>
      </p:sp>
      <p:sp>
        <p:nvSpPr>
          <p:cNvPr id="3" name="内容占位符 2"/>
          <p:cNvSpPr>
            <a:spLocks noGrp="1"/>
          </p:cNvSpPr>
          <p:nvPr>
            <p:ph idx="1"/>
          </p:nvPr>
        </p:nvSpPr>
        <p:spPr/>
        <p:txBody>
          <a:bodyPr/>
          <a:lstStyle/>
          <a:p>
            <a:r>
              <a:rPr lang="en-US" altLang="zh-CN" dirty="0" smtClean="0"/>
              <a:t>Tide analysis results</a:t>
            </a:r>
          </a:p>
          <a:p>
            <a:pPr marL="0" indent="0">
              <a:buNone/>
            </a:pPr>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64904"/>
            <a:ext cx="5267960" cy="2808312"/>
          </a:xfrm>
          <a:prstGeom prst="rect">
            <a:avLst/>
          </a:prstGeom>
          <a:noFill/>
          <a:ln>
            <a:noFill/>
          </a:ln>
        </p:spPr>
      </p:pic>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149253"/>
            <a:ext cx="444817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直接箭头连接符 12"/>
          <p:cNvCxnSpPr/>
          <p:nvPr/>
        </p:nvCxnSpPr>
        <p:spPr>
          <a:xfrm>
            <a:off x="3851920" y="3140968"/>
            <a:ext cx="1296144" cy="10082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12160" y="1556792"/>
            <a:ext cx="2592288" cy="1477328"/>
          </a:xfrm>
          <a:prstGeom prst="rect">
            <a:avLst/>
          </a:prstGeom>
          <a:noFill/>
        </p:spPr>
        <p:txBody>
          <a:bodyPr wrap="square" rtlCol="0">
            <a:spAutoFit/>
          </a:bodyPr>
          <a:lstStyle/>
          <a:p>
            <a:r>
              <a:rPr lang="en-US" altLang="zh-CN" dirty="0"/>
              <a:t>Based on the result, it is explicit to figure out that June is very time period that the tide would happen.</a:t>
            </a:r>
            <a:endParaRPr lang="zh-CN" altLang="en-US" dirty="0"/>
          </a:p>
        </p:txBody>
      </p:sp>
    </p:spTree>
    <p:extLst>
      <p:ext uri="{BB962C8B-B14F-4D97-AF65-F5344CB8AC3E}">
        <p14:creationId xmlns:p14="http://schemas.microsoft.com/office/powerpoint/2010/main" val="205980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5"/>
                                        </p:tgtEl>
                                        <p:attrNameLst>
                                          <p:attrName>style.visibility</p:attrName>
                                        </p:attrNameLst>
                                      </p:cBhvr>
                                      <p:to>
                                        <p:strVal val="visible"/>
                                      </p:to>
                                    </p:set>
                                    <p:anim calcmode="lin" valueType="num">
                                      <p:cBhvr additive="base">
                                        <p:cTn id="18" dur="500" fill="hold"/>
                                        <p:tgtEl>
                                          <p:spTgt spid="1025"/>
                                        </p:tgtEl>
                                        <p:attrNameLst>
                                          <p:attrName>ppt_x</p:attrName>
                                        </p:attrNameLst>
                                      </p:cBhvr>
                                      <p:tavLst>
                                        <p:tav tm="0">
                                          <p:val>
                                            <p:strVal val="#ppt_x"/>
                                          </p:val>
                                        </p:tav>
                                        <p:tav tm="100000">
                                          <p:val>
                                            <p:strVal val="#ppt_x"/>
                                          </p:val>
                                        </p:tav>
                                      </p:tavLst>
                                    </p:anim>
                                    <p:anim calcmode="lin" valueType="num">
                                      <p:cBhvr additive="base">
                                        <p:cTn id="19"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Conclusions</a:t>
            </a:r>
            <a:endParaRPr lang="zh-CN" altLang="en-US" dirty="0"/>
          </a:p>
        </p:txBody>
      </p:sp>
      <p:sp>
        <p:nvSpPr>
          <p:cNvPr id="3" name="内容占位符 2"/>
          <p:cNvSpPr>
            <a:spLocks noGrp="1"/>
          </p:cNvSpPr>
          <p:nvPr>
            <p:ph idx="1"/>
          </p:nvPr>
        </p:nvSpPr>
        <p:spPr/>
        <p:txBody>
          <a:bodyPr>
            <a:normAutofit lnSpcReduction="10000"/>
          </a:bodyPr>
          <a:lstStyle/>
          <a:p>
            <a:r>
              <a:rPr lang="en-US" altLang="zh-CN" sz="2800" dirty="0"/>
              <a:t>T</a:t>
            </a:r>
            <a:r>
              <a:rPr lang="en-US" altLang="zh-CN" sz="2800" dirty="0" smtClean="0"/>
              <a:t>he </a:t>
            </a:r>
            <a:r>
              <a:rPr lang="en-US" altLang="zh-CN" sz="2800" dirty="0"/>
              <a:t>wind speed changes significantly via corresponding short time period which will lead to the increasing of </a:t>
            </a:r>
            <a:r>
              <a:rPr lang="en-US" altLang="zh-CN" sz="2800" dirty="0" smtClean="0"/>
              <a:t>uncertainty</a:t>
            </a:r>
          </a:p>
          <a:p>
            <a:r>
              <a:rPr lang="en-US" altLang="zh-CN" sz="2800" dirty="0"/>
              <a:t>The </a:t>
            </a:r>
            <a:r>
              <a:rPr lang="en-US" altLang="zh-CN" sz="2800" dirty="0"/>
              <a:t>monthly mean wind direction changes in a small range but the moment wind direction changes a lot which will lead to a great uncertainty for the oil </a:t>
            </a:r>
            <a:r>
              <a:rPr lang="en-US" altLang="zh-CN" sz="2800" dirty="0" smtClean="0"/>
              <a:t>spill</a:t>
            </a:r>
          </a:p>
          <a:p>
            <a:r>
              <a:rPr lang="en-US" altLang="zh-CN" sz="2800" dirty="0"/>
              <a:t>March, April, May and October will have a higher possibility of increasing the uncertainty of oil </a:t>
            </a:r>
            <a:r>
              <a:rPr lang="en-US" altLang="zh-CN" sz="2800" dirty="0" smtClean="0"/>
              <a:t>spill</a:t>
            </a:r>
          </a:p>
          <a:p>
            <a:r>
              <a:rPr lang="en-US" altLang="zh-CN" sz="2800" dirty="0"/>
              <a:t>T</a:t>
            </a:r>
            <a:r>
              <a:rPr lang="en-US" altLang="zh-CN" sz="2800" dirty="0" smtClean="0"/>
              <a:t>ide </a:t>
            </a:r>
            <a:r>
              <a:rPr lang="en-US" altLang="zh-CN" sz="2800" dirty="0"/>
              <a:t>will also increase the uncertainty of oil spill in </a:t>
            </a:r>
            <a:r>
              <a:rPr lang="en-US" altLang="zh-CN" sz="2800" dirty="0" smtClean="0"/>
              <a:t>June</a:t>
            </a:r>
          </a:p>
          <a:p>
            <a:endParaRPr lang="zh-CN" altLang="en-US" sz="2000" dirty="0"/>
          </a:p>
        </p:txBody>
      </p:sp>
    </p:spTree>
    <p:extLst>
      <p:ext uri="{BB962C8B-B14F-4D97-AF65-F5344CB8AC3E}">
        <p14:creationId xmlns:p14="http://schemas.microsoft.com/office/powerpoint/2010/main" val="2016499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Thanks!</a:t>
            </a:r>
            <a:endParaRPr lang="zh-CN" altLang="en-US" dirty="0"/>
          </a:p>
        </p:txBody>
      </p:sp>
      <p:sp>
        <p:nvSpPr>
          <p:cNvPr id="3" name="内容占位符 2"/>
          <p:cNvSpPr>
            <a:spLocks noGrp="1"/>
          </p:cNvSpPr>
          <p:nvPr>
            <p:ph idx="1"/>
          </p:nvPr>
        </p:nvSpPr>
        <p:spPr/>
        <p:txBody>
          <a:bodyPr/>
          <a:lstStyle/>
          <a:p>
            <a:pPr marL="0" indent="0" algn="ctr">
              <a:buNone/>
            </a:pPr>
            <a:endParaRPr lang="en-US" altLang="zh-CN" dirty="0" smtClean="0"/>
          </a:p>
          <a:p>
            <a:pPr marL="0" indent="0" algn="ctr">
              <a:buNone/>
            </a:pPr>
            <a:endParaRPr lang="en-US" altLang="zh-CN" dirty="0"/>
          </a:p>
          <a:p>
            <a:pPr marL="0" indent="0" algn="ctr">
              <a:buNone/>
            </a:pPr>
            <a:endParaRPr lang="en-US" altLang="zh-CN" dirty="0" smtClean="0"/>
          </a:p>
          <a:p>
            <a:pPr marL="0" indent="0" algn="ctr">
              <a:buNone/>
            </a:pPr>
            <a:r>
              <a:rPr lang="en-US" altLang="zh-CN" dirty="0" smtClean="0"/>
              <a:t>Any comments or questions?</a:t>
            </a:r>
            <a:endParaRPr lang="zh-CN" altLang="en-US" dirty="0"/>
          </a:p>
        </p:txBody>
      </p:sp>
    </p:spTree>
    <p:extLst>
      <p:ext uri="{BB962C8B-B14F-4D97-AF65-F5344CB8AC3E}">
        <p14:creationId xmlns:p14="http://schemas.microsoft.com/office/powerpoint/2010/main" val="2587147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Agenda</a:t>
            </a:r>
            <a:endParaRPr lang="zh-CN" altLang="en-US" dirty="0"/>
          </a:p>
        </p:txBody>
      </p:sp>
      <p:sp>
        <p:nvSpPr>
          <p:cNvPr id="3" name="内容占位符 2"/>
          <p:cNvSpPr>
            <a:spLocks noGrp="1"/>
          </p:cNvSpPr>
          <p:nvPr>
            <p:ph idx="1"/>
          </p:nvPr>
        </p:nvSpPr>
        <p:spPr/>
        <p:txBody>
          <a:bodyPr/>
          <a:lstStyle/>
          <a:p>
            <a:r>
              <a:rPr lang="en-US" altLang="zh-CN" dirty="0" smtClean="0"/>
              <a:t>Introduction</a:t>
            </a:r>
          </a:p>
          <a:p>
            <a:r>
              <a:rPr lang="en-US" altLang="zh-CN" dirty="0" smtClean="0"/>
              <a:t>Motivation</a:t>
            </a:r>
          </a:p>
          <a:p>
            <a:r>
              <a:rPr lang="en-US" altLang="zh-CN" dirty="0" smtClean="0"/>
              <a:t>Methods</a:t>
            </a:r>
          </a:p>
          <a:p>
            <a:r>
              <a:rPr lang="en-US" altLang="zh-CN" dirty="0" smtClean="0"/>
              <a:t>Results and discussion</a:t>
            </a:r>
          </a:p>
          <a:p>
            <a:r>
              <a:rPr lang="en-US" altLang="zh-CN" dirty="0" smtClean="0"/>
              <a:t>Conclusions</a:t>
            </a:r>
          </a:p>
          <a:p>
            <a:r>
              <a:rPr lang="en-US" altLang="zh-CN" dirty="0" smtClean="0"/>
              <a:t>Comments and questions</a:t>
            </a:r>
            <a:endParaRPr lang="zh-CN" altLang="en-US" dirty="0"/>
          </a:p>
        </p:txBody>
      </p:sp>
    </p:spTree>
    <p:extLst>
      <p:ext uri="{BB962C8B-B14F-4D97-AF65-F5344CB8AC3E}">
        <p14:creationId xmlns:p14="http://schemas.microsoft.com/office/powerpoint/2010/main" val="3771367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Introduction</a:t>
            </a:r>
            <a:endParaRPr lang="zh-CN" altLang="en-US" dirty="0"/>
          </a:p>
        </p:txBody>
      </p:sp>
      <p:pic>
        <p:nvPicPr>
          <p:cNvPr id="4" name="内容占位符 3"/>
          <p:cNvPicPr>
            <a:picLocks noGrp="1"/>
          </p:cNvPicPr>
          <p:nvPr>
            <p:ph idx="1"/>
          </p:nvPr>
        </p:nvPicPr>
        <p:blipFill>
          <a:blip r:embed="rId2"/>
          <a:stretch>
            <a:fillRect/>
          </a:stretch>
        </p:blipFill>
        <p:spPr>
          <a:xfrm>
            <a:off x="1376362" y="2096294"/>
            <a:ext cx="6391275" cy="3533775"/>
          </a:xfrm>
          <a:prstGeom prst="rect">
            <a:avLst/>
          </a:prstGeom>
        </p:spPr>
      </p:pic>
    </p:spTree>
    <p:extLst>
      <p:ext uri="{BB962C8B-B14F-4D97-AF65-F5344CB8AC3E}">
        <p14:creationId xmlns:p14="http://schemas.microsoft.com/office/powerpoint/2010/main" val="8391295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Motivation</a:t>
            </a:r>
            <a:endParaRPr lang="zh-CN" altLang="en-US" dirty="0"/>
          </a:p>
        </p:txBody>
      </p:sp>
      <p:sp>
        <p:nvSpPr>
          <p:cNvPr id="3" name="内容占位符 2"/>
          <p:cNvSpPr>
            <a:spLocks noGrp="1"/>
          </p:cNvSpPr>
          <p:nvPr>
            <p:ph idx="1"/>
          </p:nvPr>
        </p:nvSpPr>
        <p:spPr/>
        <p:txBody>
          <a:bodyPr/>
          <a:lstStyle/>
          <a:p>
            <a:r>
              <a:rPr lang="en-US" altLang="zh-CN" dirty="0"/>
              <a:t>T</a:t>
            </a:r>
            <a:r>
              <a:rPr lang="en-US" altLang="zh-CN" dirty="0" smtClean="0"/>
              <a:t>o </a:t>
            </a:r>
            <a:r>
              <a:rPr lang="en-US" altLang="zh-CN" dirty="0"/>
              <a:t>obtain </a:t>
            </a:r>
            <a:r>
              <a:rPr lang="en-US" altLang="zh-CN" dirty="0" smtClean="0"/>
              <a:t>the </a:t>
            </a:r>
            <a:r>
              <a:rPr lang="en-US" altLang="zh-CN" dirty="0"/>
              <a:t>observed </a:t>
            </a:r>
            <a:r>
              <a:rPr lang="en-US" altLang="zh-CN" dirty="0" smtClean="0"/>
              <a:t>wind/tide data in order to analyze the </a:t>
            </a:r>
            <a:r>
              <a:rPr lang="en-US" altLang="zh-CN" dirty="0"/>
              <a:t>distribution of wind and tide </a:t>
            </a:r>
            <a:r>
              <a:rPr lang="en-US" altLang="zh-CN" dirty="0" smtClean="0"/>
              <a:t>time series</a:t>
            </a:r>
          </a:p>
          <a:p>
            <a:r>
              <a:rPr lang="en-US" altLang="zh-CN" dirty="0" smtClean="0"/>
              <a:t>To provide a general insight of how wind and tide factors would impact the uncertainty of oil spill </a:t>
            </a:r>
          </a:p>
          <a:p>
            <a:r>
              <a:rPr lang="en-US" altLang="zh-CN" dirty="0" smtClean="0"/>
              <a:t>To provide reference </a:t>
            </a:r>
            <a:r>
              <a:rPr lang="en-US" altLang="zh-CN" dirty="0"/>
              <a:t>for the future models of oil </a:t>
            </a:r>
            <a:r>
              <a:rPr lang="en-US" altLang="zh-CN" dirty="0" smtClean="0"/>
              <a:t>spill</a:t>
            </a:r>
            <a:endParaRPr lang="zh-CN" altLang="en-US" dirty="0"/>
          </a:p>
        </p:txBody>
      </p:sp>
    </p:spTree>
    <p:extLst>
      <p:ext uri="{BB962C8B-B14F-4D97-AF65-F5344CB8AC3E}">
        <p14:creationId xmlns:p14="http://schemas.microsoft.com/office/powerpoint/2010/main" val="2474845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Methods</a:t>
            </a:r>
            <a:endParaRPr lang="zh-CN" altLang="en-US" dirty="0"/>
          </a:p>
        </p:txBody>
      </p:sp>
      <p:sp>
        <p:nvSpPr>
          <p:cNvPr id="3" name="内容占位符 2"/>
          <p:cNvSpPr>
            <a:spLocks noGrp="1"/>
          </p:cNvSpPr>
          <p:nvPr>
            <p:ph idx="1"/>
          </p:nvPr>
        </p:nvSpPr>
        <p:spPr/>
        <p:txBody>
          <a:bodyPr/>
          <a:lstStyle/>
          <a:p>
            <a:r>
              <a:rPr lang="en-US" altLang="zh-CN" dirty="0" smtClean="0"/>
              <a:t>Data source and selection</a:t>
            </a:r>
          </a:p>
          <a:p>
            <a:pPr marL="0" indent="0">
              <a:buNone/>
            </a:pP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421699"/>
            <a:ext cx="6047998" cy="3096344"/>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374" y="1628800"/>
            <a:ext cx="3838096" cy="2590476"/>
          </a:xfrm>
          <a:prstGeom prst="rect">
            <a:avLst/>
          </a:prstGeom>
        </p:spPr>
      </p:pic>
      <p:cxnSp>
        <p:nvCxnSpPr>
          <p:cNvPr id="8" name="直接箭头连接符 7"/>
          <p:cNvCxnSpPr/>
          <p:nvPr/>
        </p:nvCxnSpPr>
        <p:spPr>
          <a:xfrm flipV="1">
            <a:off x="1547664" y="2924038"/>
            <a:ext cx="3745710" cy="1449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9" name="图片 8"/>
          <p:cNvPicPr/>
          <p:nvPr/>
        </p:nvPicPr>
        <p:blipFill>
          <a:blip r:embed="rId4">
            <a:extLst>
              <a:ext uri="{28A0092B-C50C-407E-A947-70E740481C1C}">
                <a14:useLocalDpi xmlns:a14="http://schemas.microsoft.com/office/drawing/2010/main" val="0"/>
              </a:ext>
            </a:extLst>
          </a:blip>
          <a:stretch>
            <a:fillRect/>
          </a:stretch>
        </p:blipFill>
        <p:spPr>
          <a:xfrm>
            <a:off x="179512" y="3732860"/>
            <a:ext cx="5274310" cy="2962275"/>
          </a:xfrm>
          <a:prstGeom prst="rect">
            <a:avLst/>
          </a:prstGeom>
        </p:spPr>
      </p:pic>
      <p:cxnSp>
        <p:nvCxnSpPr>
          <p:cNvPr id="14" name="直接箭头连接符 13"/>
          <p:cNvCxnSpPr/>
          <p:nvPr/>
        </p:nvCxnSpPr>
        <p:spPr>
          <a:xfrm>
            <a:off x="1547664" y="3068960"/>
            <a:ext cx="2160240" cy="11503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直接箭头连接符 15"/>
          <p:cNvCxnSpPr/>
          <p:nvPr/>
        </p:nvCxnSpPr>
        <p:spPr>
          <a:xfrm flipH="1">
            <a:off x="827584" y="3068960"/>
            <a:ext cx="720080" cy="18722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4379589" y="5380672"/>
            <a:ext cx="4751881" cy="1477328"/>
          </a:xfrm>
          <a:prstGeom prst="rect">
            <a:avLst/>
          </a:prstGeom>
          <a:noFill/>
        </p:spPr>
        <p:txBody>
          <a:bodyPr wrap="square" rtlCol="0">
            <a:spAutoFit/>
          </a:bodyPr>
          <a:lstStyle/>
          <a:p>
            <a:r>
              <a:rPr lang="en-US" altLang="zh-CN" dirty="0"/>
              <a:t>The station collects meteorological data every 6 minutes. In order to ensure the accuracy of a random sample of data, the project selects the time series from 11/21/2010 to 11/21/2011 to investigate.</a:t>
            </a:r>
            <a:endParaRPr lang="zh-CN" altLang="en-US" dirty="0"/>
          </a:p>
        </p:txBody>
      </p:sp>
    </p:spTree>
    <p:extLst>
      <p:ext uri="{BB962C8B-B14F-4D97-AF65-F5344CB8AC3E}">
        <p14:creationId xmlns:p14="http://schemas.microsoft.com/office/powerpoint/2010/main" val="2333562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Methods</a:t>
            </a:r>
            <a:endParaRPr lang="zh-CN" altLang="en-US" dirty="0"/>
          </a:p>
        </p:txBody>
      </p:sp>
      <p:sp>
        <p:nvSpPr>
          <p:cNvPr id="3" name="内容占位符 2"/>
          <p:cNvSpPr>
            <a:spLocks noGrp="1"/>
          </p:cNvSpPr>
          <p:nvPr>
            <p:ph idx="1"/>
          </p:nvPr>
        </p:nvSpPr>
        <p:spPr/>
        <p:txBody>
          <a:bodyPr/>
          <a:lstStyle/>
          <a:p>
            <a:r>
              <a:rPr lang="en-US" altLang="zh-CN" dirty="0" smtClean="0"/>
              <a:t>Wind analysis</a:t>
            </a:r>
          </a:p>
          <a:p>
            <a:pPr marL="0" indent="0">
              <a:buNone/>
            </a:pPr>
            <a:endParaRPr lang="zh-CN" altLang="en-US" dirty="0"/>
          </a:p>
        </p:txBody>
      </p:sp>
      <p:pic>
        <p:nvPicPr>
          <p:cNvPr id="4" name="图片 3"/>
          <p:cNvPicPr/>
          <p:nvPr/>
        </p:nvPicPr>
        <p:blipFill>
          <a:blip r:embed="rId2" cstate="print">
            <a:extLst>
              <a:ext uri="{28A0092B-C50C-407E-A947-70E740481C1C}">
                <a14:useLocalDpi xmlns:a14="http://schemas.microsoft.com/office/drawing/2010/main" val="0"/>
              </a:ext>
            </a:extLst>
          </a:blip>
          <a:stretch>
            <a:fillRect/>
          </a:stretch>
        </p:blipFill>
        <p:spPr>
          <a:xfrm>
            <a:off x="251520" y="2564904"/>
            <a:ext cx="5274310" cy="3271520"/>
          </a:xfrm>
          <a:prstGeom prst="rect">
            <a:avLst/>
          </a:prstGeom>
        </p:spPr>
      </p:pic>
      <p:pic>
        <p:nvPicPr>
          <p:cNvPr id="5" name="图片 4"/>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320344"/>
            <a:ext cx="3816424" cy="2880320"/>
          </a:xfrm>
          <a:prstGeom prst="rect">
            <a:avLst/>
          </a:prstGeom>
          <a:noFill/>
          <a:ln>
            <a:noFill/>
          </a:ln>
        </p:spPr>
      </p:pic>
      <p:cxnSp>
        <p:nvCxnSpPr>
          <p:cNvPr id="7" name="直接箭头连接符 6"/>
          <p:cNvCxnSpPr/>
          <p:nvPr/>
        </p:nvCxnSpPr>
        <p:spPr>
          <a:xfrm flipV="1">
            <a:off x="3059832" y="2760504"/>
            <a:ext cx="2160240" cy="26847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5525830" y="5085184"/>
            <a:ext cx="3438658" cy="1477328"/>
          </a:xfrm>
          <a:prstGeom prst="rect">
            <a:avLst/>
          </a:prstGeom>
          <a:noFill/>
        </p:spPr>
        <p:txBody>
          <a:bodyPr wrap="square" rtlCol="0">
            <a:spAutoFit/>
          </a:bodyPr>
          <a:lstStyle/>
          <a:p>
            <a:r>
              <a:rPr lang="en-US" altLang="zh-CN" dirty="0"/>
              <a:t>Generally, the average offshore wind speed of the </a:t>
            </a:r>
            <a:r>
              <a:rPr lang="en-US" altLang="zh-CN" dirty="0" smtClean="0"/>
              <a:t>country including Texas coast do </a:t>
            </a:r>
            <a:r>
              <a:rPr lang="en-US" altLang="zh-CN" dirty="0"/>
              <a:t>not show any sudden range or instability.</a:t>
            </a:r>
            <a:endParaRPr lang="zh-CN" altLang="zh-CN" dirty="0"/>
          </a:p>
          <a:p>
            <a:endParaRPr lang="zh-CN" altLang="en-US" dirty="0"/>
          </a:p>
        </p:txBody>
      </p:sp>
    </p:spTree>
    <p:extLst>
      <p:ext uri="{BB962C8B-B14F-4D97-AF65-F5344CB8AC3E}">
        <p14:creationId xmlns:p14="http://schemas.microsoft.com/office/powerpoint/2010/main" val="4139486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Methods</a:t>
            </a:r>
            <a:endParaRPr lang="zh-CN" altLang="en-US" dirty="0"/>
          </a:p>
        </p:txBody>
      </p:sp>
      <p:sp>
        <p:nvSpPr>
          <p:cNvPr id="3" name="内容占位符 2"/>
          <p:cNvSpPr>
            <a:spLocks noGrp="1"/>
          </p:cNvSpPr>
          <p:nvPr>
            <p:ph idx="1"/>
          </p:nvPr>
        </p:nvSpPr>
        <p:spPr/>
        <p:txBody>
          <a:bodyPr/>
          <a:lstStyle/>
          <a:p>
            <a:r>
              <a:rPr lang="en-US" altLang="zh-CN" dirty="0" smtClean="0"/>
              <a:t>Wind analysis</a:t>
            </a:r>
          </a:p>
          <a:p>
            <a:pPr marL="0" indent="0">
              <a:buNone/>
            </a:pPr>
            <a:r>
              <a:rPr lang="en-US" altLang="zh-CN" dirty="0" smtClean="0"/>
              <a:t>The </a:t>
            </a:r>
            <a:r>
              <a:rPr lang="en-US" altLang="zh-CN" dirty="0"/>
              <a:t>maximum of the wind </a:t>
            </a:r>
            <a:r>
              <a:rPr lang="en-US" altLang="zh-CN" dirty="0" smtClean="0"/>
              <a:t>speed</a:t>
            </a:r>
          </a:p>
          <a:p>
            <a:pPr marL="0" indent="0">
              <a:buNone/>
            </a:pPr>
            <a:r>
              <a:rPr lang="en-US" altLang="zh-CN" dirty="0"/>
              <a:t>T</a:t>
            </a:r>
            <a:r>
              <a:rPr lang="en-US" altLang="zh-CN" dirty="0" smtClean="0"/>
              <a:t>he </a:t>
            </a:r>
            <a:r>
              <a:rPr lang="en-US" altLang="zh-CN" dirty="0"/>
              <a:t>monthly-mean wind speed </a:t>
            </a:r>
            <a:r>
              <a:rPr lang="en-US" altLang="zh-CN" dirty="0" smtClean="0"/>
              <a:t>distribution</a:t>
            </a:r>
          </a:p>
          <a:p>
            <a:pPr marL="0" indent="0">
              <a:buNone/>
            </a:pPr>
            <a:r>
              <a:rPr lang="en-US" altLang="zh-CN" dirty="0" smtClean="0"/>
              <a:t>The </a:t>
            </a:r>
            <a:r>
              <a:rPr lang="en-US" altLang="zh-CN" dirty="0"/>
              <a:t>average wind </a:t>
            </a:r>
            <a:r>
              <a:rPr lang="en-US" altLang="zh-CN" dirty="0" smtClean="0"/>
              <a:t>directions</a:t>
            </a:r>
          </a:p>
          <a:p>
            <a:pPr marL="0" indent="0">
              <a:buNone/>
            </a:pPr>
            <a:r>
              <a:rPr lang="en-US" altLang="zh-CN" dirty="0"/>
              <a:t>T</a:t>
            </a:r>
            <a:r>
              <a:rPr lang="en-US" altLang="zh-CN" dirty="0" smtClean="0"/>
              <a:t>he </a:t>
            </a:r>
            <a:r>
              <a:rPr lang="en-US" altLang="zh-CN" dirty="0"/>
              <a:t>Monthly-mean Wind Speed Difference </a:t>
            </a:r>
            <a:r>
              <a:rPr lang="en-US" altLang="zh-CN" dirty="0" smtClean="0"/>
              <a:t>Ratio</a:t>
            </a:r>
          </a:p>
          <a:p>
            <a:pPr marL="0" indent="0">
              <a:buNone/>
            </a:pPr>
            <a:r>
              <a:rPr lang="en-US" altLang="zh-CN" dirty="0" smtClean="0"/>
              <a:t>The corresponding characters of gusts</a:t>
            </a:r>
            <a:endParaRPr lang="zh-CN" altLang="en-US" dirty="0"/>
          </a:p>
        </p:txBody>
      </p:sp>
    </p:spTree>
    <p:extLst>
      <p:ext uri="{BB962C8B-B14F-4D97-AF65-F5344CB8AC3E}">
        <p14:creationId xmlns:p14="http://schemas.microsoft.com/office/powerpoint/2010/main" val="3313710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Methods</a:t>
            </a:r>
            <a:endParaRPr lang="zh-CN" altLang="en-US" dirty="0"/>
          </a:p>
        </p:txBody>
      </p:sp>
      <p:sp>
        <p:nvSpPr>
          <p:cNvPr id="3" name="内容占位符 2"/>
          <p:cNvSpPr>
            <a:spLocks noGrp="1"/>
          </p:cNvSpPr>
          <p:nvPr>
            <p:ph idx="1"/>
          </p:nvPr>
        </p:nvSpPr>
        <p:spPr/>
        <p:txBody>
          <a:bodyPr/>
          <a:lstStyle/>
          <a:p>
            <a:r>
              <a:rPr lang="en-US" altLang="zh-CN" dirty="0" smtClean="0"/>
              <a:t>Tide analysis</a:t>
            </a:r>
          </a:p>
          <a:p>
            <a:pPr marL="0" indent="0">
              <a:buNone/>
            </a:pPr>
            <a:endParaRPr lang="zh-CN" altLang="en-US" dirty="0"/>
          </a:p>
        </p:txBody>
      </p:sp>
      <p:pic>
        <p:nvPicPr>
          <p:cNvPr id="4" name="图片 3"/>
          <p:cNvPicPr/>
          <p:nvPr/>
        </p:nvPicPr>
        <p:blipFill>
          <a:blip r:embed="rId2">
            <a:extLst>
              <a:ext uri="{28A0092B-C50C-407E-A947-70E740481C1C}">
                <a14:useLocalDpi xmlns:a14="http://schemas.microsoft.com/office/drawing/2010/main" val="0"/>
              </a:ext>
            </a:extLst>
          </a:blip>
          <a:stretch>
            <a:fillRect/>
          </a:stretch>
        </p:blipFill>
        <p:spPr>
          <a:xfrm>
            <a:off x="323528" y="2636912"/>
            <a:ext cx="5274310" cy="2962275"/>
          </a:xfrm>
          <a:prstGeom prst="rect">
            <a:avLst/>
          </a:prstGeom>
        </p:spPr>
      </p:pic>
      <p:sp>
        <p:nvSpPr>
          <p:cNvPr id="5" name="TextBox 4"/>
          <p:cNvSpPr txBox="1"/>
          <p:nvPr/>
        </p:nvSpPr>
        <p:spPr>
          <a:xfrm>
            <a:off x="5796136" y="1484784"/>
            <a:ext cx="3240360" cy="1477328"/>
          </a:xfrm>
          <a:prstGeom prst="rect">
            <a:avLst/>
          </a:prstGeom>
          <a:noFill/>
        </p:spPr>
        <p:txBody>
          <a:bodyPr wrap="square" rtlCol="0">
            <a:spAutoFit/>
          </a:bodyPr>
          <a:lstStyle/>
          <a:p>
            <a:r>
              <a:rPr lang="en-US" altLang="zh-CN" dirty="0"/>
              <a:t>T</a:t>
            </a:r>
            <a:r>
              <a:rPr lang="en-US" altLang="zh-CN" dirty="0" smtClean="0"/>
              <a:t>ide </a:t>
            </a:r>
            <a:r>
              <a:rPr lang="en-US" altLang="zh-CN" dirty="0"/>
              <a:t>is the rise and fall of sea levels caused by the combined effects of the gravitational forces exerted by the </a:t>
            </a:r>
            <a:r>
              <a:rPr lang="en-US" altLang="zh-CN" dirty="0" smtClean="0"/>
              <a:t>moon </a:t>
            </a:r>
            <a:r>
              <a:rPr lang="en-US" altLang="zh-CN" dirty="0"/>
              <a:t>and the </a:t>
            </a:r>
            <a:r>
              <a:rPr lang="en-US" altLang="zh-CN" dirty="0" smtClean="0"/>
              <a:t>sun </a:t>
            </a:r>
            <a:r>
              <a:rPr lang="en-US" altLang="zh-CN" dirty="0"/>
              <a:t>and the rotation of the Earth.</a:t>
            </a:r>
            <a:endParaRPr lang="zh-CN" altLang="en-US" dirty="0"/>
          </a:p>
        </p:txBody>
      </p:sp>
      <p:sp>
        <p:nvSpPr>
          <p:cNvPr id="6" name="TextBox 5"/>
          <p:cNvSpPr txBox="1"/>
          <p:nvPr/>
        </p:nvSpPr>
        <p:spPr>
          <a:xfrm>
            <a:off x="6012160" y="3429000"/>
            <a:ext cx="2736304" cy="3139321"/>
          </a:xfrm>
          <a:prstGeom prst="rect">
            <a:avLst/>
          </a:prstGeom>
          <a:noFill/>
        </p:spPr>
        <p:txBody>
          <a:bodyPr wrap="square" rtlCol="0">
            <a:spAutoFit/>
          </a:bodyPr>
          <a:lstStyle/>
          <a:p>
            <a:r>
              <a:rPr lang="en-US" altLang="zh-CN" dirty="0"/>
              <a:t>Thus, not as wind, it is easier to analyze the tide characteristics for the reason of its regular time pattern. The study would only focus on the time period when the tide is coming and check the different parameters to verify if they follow the natural regulation.</a:t>
            </a:r>
            <a:endParaRPr lang="zh-CN" altLang="en-US" dirty="0"/>
          </a:p>
        </p:txBody>
      </p:sp>
    </p:spTree>
    <p:extLst>
      <p:ext uri="{BB962C8B-B14F-4D97-AF65-F5344CB8AC3E}">
        <p14:creationId xmlns:p14="http://schemas.microsoft.com/office/powerpoint/2010/main" val="729245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Results and discussion</a:t>
            </a:r>
            <a:endParaRPr lang="zh-CN" altLang="en-US" dirty="0"/>
          </a:p>
        </p:txBody>
      </p:sp>
      <p:sp>
        <p:nvSpPr>
          <p:cNvPr id="3" name="内容占位符 2"/>
          <p:cNvSpPr>
            <a:spLocks noGrp="1"/>
          </p:cNvSpPr>
          <p:nvPr>
            <p:ph idx="1"/>
          </p:nvPr>
        </p:nvSpPr>
        <p:spPr/>
        <p:txBody>
          <a:bodyPr/>
          <a:lstStyle/>
          <a:p>
            <a:r>
              <a:rPr lang="en-US" altLang="zh-CN" dirty="0" smtClean="0"/>
              <a:t>Wind analysis results</a:t>
            </a:r>
            <a:endParaRPr lang="zh-CN" altLang="en-US" dirty="0"/>
          </a:p>
        </p:txBody>
      </p:sp>
      <p:pic>
        <p:nvPicPr>
          <p:cNvPr id="4" name="图片 3" descr="http://lighthouse.tamucc.edu/pd/tstamp=generated%20%25Y%25j%2B%25H%25M%2F%25Z&amp;elev=stnd&amp;whentz=UTC0&amp;serlist=wsd&amp;gmt1=1321920000&amp;when=11.21.2010-11.21.2011&amp;epoch=1983-2001&amp;rm=RM&amp;style=line&amp;gmt0=1290297600&amp;unit=metric&amp;stnlist=152&amp;na=NA?-action=png&amp;tz="/>
          <p:cNvPicPr/>
          <p:nvPr/>
        </p:nvPicPr>
        <p:blipFill>
          <a:blip r:embed="rId2">
            <a:extLst>
              <a:ext uri="{28A0092B-C50C-407E-A947-70E740481C1C}">
                <a14:useLocalDpi xmlns:a14="http://schemas.microsoft.com/office/drawing/2010/main" val="0"/>
              </a:ext>
            </a:extLst>
          </a:blip>
          <a:srcRect/>
          <a:stretch>
            <a:fillRect/>
          </a:stretch>
        </p:blipFill>
        <p:spPr bwMode="auto">
          <a:xfrm>
            <a:off x="597046" y="2852936"/>
            <a:ext cx="7920880" cy="3672408"/>
          </a:xfrm>
          <a:prstGeom prst="rect">
            <a:avLst/>
          </a:prstGeom>
          <a:noFill/>
          <a:ln>
            <a:noFill/>
          </a:ln>
        </p:spPr>
      </p:pic>
      <p:sp>
        <p:nvSpPr>
          <p:cNvPr id="5" name="TextBox 4"/>
          <p:cNvSpPr txBox="1"/>
          <p:nvPr/>
        </p:nvSpPr>
        <p:spPr>
          <a:xfrm>
            <a:off x="2411760" y="2348880"/>
            <a:ext cx="4752528" cy="369332"/>
          </a:xfrm>
          <a:prstGeom prst="rect">
            <a:avLst/>
          </a:prstGeom>
          <a:noFill/>
        </p:spPr>
        <p:txBody>
          <a:bodyPr wrap="square" rtlCol="0">
            <a:spAutoFit/>
          </a:bodyPr>
          <a:lstStyle/>
          <a:p>
            <a:r>
              <a:rPr lang="en-US" altLang="zh-CN" dirty="0" smtClean="0"/>
              <a:t>Wind </a:t>
            </a:r>
            <a:r>
              <a:rPr lang="en-US" altLang="zh-CN" dirty="0"/>
              <a:t>distribution via unit test time (6 </a:t>
            </a:r>
            <a:r>
              <a:rPr lang="en-US" altLang="zh-CN" dirty="0" smtClean="0"/>
              <a:t>minutes</a:t>
            </a:r>
            <a:r>
              <a:rPr lang="en-US" altLang="zh-CN" dirty="0"/>
              <a:t>)</a:t>
            </a:r>
            <a:endParaRPr lang="zh-CN" altLang="en-US" dirty="0"/>
          </a:p>
        </p:txBody>
      </p:sp>
    </p:spTree>
    <p:extLst>
      <p:ext uri="{BB962C8B-B14F-4D97-AF65-F5344CB8AC3E}">
        <p14:creationId xmlns:p14="http://schemas.microsoft.com/office/powerpoint/2010/main" val="893092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542</Words>
  <Application>Microsoft Office PowerPoint</Application>
  <PresentationFormat>全屏显示(4:3)</PresentationFormat>
  <Paragraphs>65</Paragraphs>
  <Slides>15</Slides>
  <Notes>0</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Office 主题</vt:lpstr>
      <vt:lpstr>Evaluating Hydrodynamic Uncertainty in Oil Spill Modeling</vt:lpstr>
      <vt:lpstr>Agenda</vt:lpstr>
      <vt:lpstr>Introduction</vt:lpstr>
      <vt:lpstr>Motivation</vt:lpstr>
      <vt:lpstr>Methods</vt:lpstr>
      <vt:lpstr>Methods</vt:lpstr>
      <vt:lpstr>Methods</vt:lpstr>
      <vt:lpstr>Methods</vt:lpstr>
      <vt:lpstr>Results and discussion</vt:lpstr>
      <vt:lpstr>Results and discussion</vt:lpstr>
      <vt:lpstr>Results and discussion</vt:lpstr>
      <vt:lpstr>Results and discussion</vt:lpstr>
      <vt:lpstr>Results and discussion</vt:lpstr>
      <vt:lpstr>Conclusions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Hydrodynamic Uncertainty in Oil Spill Modeling</dc:title>
  <dc:creator>Xianlong Hou</dc:creator>
  <cp:lastModifiedBy>Xianlong Hou</cp:lastModifiedBy>
  <cp:revision>12</cp:revision>
  <dcterms:created xsi:type="dcterms:W3CDTF">2011-12-01T02:49:56Z</dcterms:created>
  <dcterms:modified xsi:type="dcterms:W3CDTF">2011-12-01T05:24:26Z</dcterms:modified>
</cp:coreProperties>
</file>