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3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D62B0-6D02-48F1-9C10-A72F2909E954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43DE27-9B75-4F60-988E-6114ED176BA1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4FCB083-6978-4E88-AC31-59E5A69947C3}" type="parTrans" cxnId="{8749E032-6FE2-4836-B9C8-7359E97F77E2}">
      <dgm:prSet/>
      <dgm:spPr/>
      <dgm:t>
        <a:bodyPr/>
        <a:lstStyle/>
        <a:p>
          <a:endParaRPr lang="en-US"/>
        </a:p>
      </dgm:t>
    </dgm:pt>
    <dgm:pt modelId="{2CC67E51-8C7D-451C-8B13-DFA4E8A4C86F}" type="sibTrans" cxnId="{8749E032-6FE2-4836-B9C8-7359E97F77E2}">
      <dgm:prSet/>
      <dgm:spPr/>
      <dgm:t>
        <a:bodyPr/>
        <a:lstStyle/>
        <a:p>
          <a:endParaRPr lang="en-US"/>
        </a:p>
      </dgm:t>
    </dgm:pt>
    <dgm:pt modelId="{370C4309-44B1-4CC1-8226-8EA6A8964939}">
      <dgm:prSet phldrT="[Text]" phldr="1"/>
      <dgm:spPr/>
      <dgm:t>
        <a:bodyPr/>
        <a:lstStyle/>
        <a:p>
          <a:endParaRPr lang="en-US" dirty="0"/>
        </a:p>
      </dgm:t>
    </dgm:pt>
    <dgm:pt modelId="{0D2D8C12-1E83-4954-AC94-4A3EBC5D4E62}" type="parTrans" cxnId="{83954145-D684-491D-94ED-840DE20E909B}">
      <dgm:prSet/>
      <dgm:spPr/>
      <dgm:t>
        <a:bodyPr/>
        <a:lstStyle/>
        <a:p>
          <a:endParaRPr lang="en-US"/>
        </a:p>
      </dgm:t>
    </dgm:pt>
    <dgm:pt modelId="{470042A6-E3B6-4B0B-98D5-34240F349926}" type="sibTrans" cxnId="{83954145-D684-491D-94ED-840DE20E909B}">
      <dgm:prSet/>
      <dgm:spPr/>
      <dgm:t>
        <a:bodyPr/>
        <a:lstStyle/>
        <a:p>
          <a:endParaRPr lang="en-US"/>
        </a:p>
      </dgm:t>
    </dgm:pt>
    <dgm:pt modelId="{5ADA2B01-708B-4AC7-9F5B-176CFA5BDBA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7EC462E-4161-4C16-8578-BBA91889F889}" type="parTrans" cxnId="{41D0E9EF-6533-40BB-A121-35FF5AFB938E}">
      <dgm:prSet/>
      <dgm:spPr/>
      <dgm:t>
        <a:bodyPr/>
        <a:lstStyle/>
        <a:p>
          <a:endParaRPr lang="en-US"/>
        </a:p>
      </dgm:t>
    </dgm:pt>
    <dgm:pt modelId="{D433B73A-7A06-47BF-861A-ED357C87C175}" type="sibTrans" cxnId="{41D0E9EF-6533-40BB-A121-35FF5AFB938E}">
      <dgm:prSet/>
      <dgm:spPr/>
      <dgm:t>
        <a:bodyPr/>
        <a:lstStyle/>
        <a:p>
          <a:endParaRPr lang="en-US"/>
        </a:p>
      </dgm:t>
    </dgm:pt>
    <dgm:pt modelId="{0383ED99-0D44-4232-8017-C0AB1F912435}">
      <dgm:prSet phldrT="[Text]" custT="1"/>
      <dgm:spPr/>
      <dgm:t>
        <a:bodyPr/>
        <a:lstStyle/>
        <a:p>
          <a:r>
            <a:rPr lang="en-US" sz="1800" dirty="0" smtClean="0"/>
            <a:t>Time series </a:t>
          </a:r>
          <a:r>
            <a:rPr lang="en-US" sz="1800" dirty="0" smtClean="0"/>
            <a:t>water temperature </a:t>
          </a:r>
          <a:r>
            <a:rPr lang="en-US" sz="1800" dirty="0" smtClean="0"/>
            <a:t>data analysis of the Jacob’s well spring</a:t>
          </a:r>
          <a:endParaRPr lang="en-US" sz="1800" dirty="0"/>
        </a:p>
      </dgm:t>
    </dgm:pt>
    <dgm:pt modelId="{A60400AD-644D-48D0-BED8-44D52C728C4D}" type="parTrans" cxnId="{B8D4C63F-7704-4906-87D9-6371C3C39133}">
      <dgm:prSet/>
      <dgm:spPr/>
      <dgm:t>
        <a:bodyPr/>
        <a:lstStyle/>
        <a:p>
          <a:endParaRPr lang="en-US"/>
        </a:p>
      </dgm:t>
    </dgm:pt>
    <dgm:pt modelId="{86553F2A-4194-49BC-85FC-834E89125A9A}" type="sibTrans" cxnId="{B8D4C63F-7704-4906-87D9-6371C3C39133}">
      <dgm:prSet/>
      <dgm:spPr/>
      <dgm:t>
        <a:bodyPr/>
        <a:lstStyle/>
        <a:p>
          <a:endParaRPr lang="en-US"/>
        </a:p>
      </dgm:t>
    </dgm:pt>
    <dgm:pt modelId="{FE988481-3D82-4478-A555-3B2F2AF42AD4}">
      <dgm:prSet phldrT="[Text]" phldr="1"/>
      <dgm:spPr/>
      <dgm:t>
        <a:bodyPr/>
        <a:lstStyle/>
        <a:p>
          <a:endParaRPr lang="en-US" dirty="0"/>
        </a:p>
      </dgm:t>
    </dgm:pt>
    <dgm:pt modelId="{3D93F93B-E8F9-4EE0-8E39-B6E3BFF46A06}" type="parTrans" cxnId="{C83FCE7E-1CA5-4750-AF87-3C906CC18E64}">
      <dgm:prSet/>
      <dgm:spPr/>
      <dgm:t>
        <a:bodyPr/>
        <a:lstStyle/>
        <a:p>
          <a:endParaRPr lang="en-US"/>
        </a:p>
      </dgm:t>
    </dgm:pt>
    <dgm:pt modelId="{E65C2D27-AE0F-405B-BE8A-56EB65E5208F}" type="sibTrans" cxnId="{C83FCE7E-1CA5-4750-AF87-3C906CC18E64}">
      <dgm:prSet/>
      <dgm:spPr/>
      <dgm:t>
        <a:bodyPr/>
        <a:lstStyle/>
        <a:p>
          <a:endParaRPr lang="en-US"/>
        </a:p>
      </dgm:t>
    </dgm:pt>
    <dgm:pt modelId="{88F7CBB3-AB79-4CC5-A42B-3F7565E8938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1E23F16-2F31-4A4E-9C61-11E916938FF8}" type="parTrans" cxnId="{6EF3F950-BE97-4BD7-B2B1-9A7B8CEE2058}">
      <dgm:prSet/>
      <dgm:spPr/>
      <dgm:t>
        <a:bodyPr/>
        <a:lstStyle/>
        <a:p>
          <a:endParaRPr lang="en-US"/>
        </a:p>
      </dgm:t>
    </dgm:pt>
    <dgm:pt modelId="{AC828448-4959-4318-BBA7-B29CBDEE2D12}" type="sibTrans" cxnId="{6EF3F950-BE97-4BD7-B2B1-9A7B8CEE2058}">
      <dgm:prSet/>
      <dgm:spPr/>
      <dgm:t>
        <a:bodyPr/>
        <a:lstStyle/>
        <a:p>
          <a:endParaRPr lang="en-US"/>
        </a:p>
      </dgm:t>
    </dgm:pt>
    <dgm:pt modelId="{AD145BAD-0132-4342-933B-D0137CC6C42C}">
      <dgm:prSet phldrT="[Text]" custT="1"/>
      <dgm:spPr/>
      <dgm:t>
        <a:bodyPr/>
        <a:lstStyle/>
        <a:p>
          <a:r>
            <a:rPr lang="en-US" sz="1800" dirty="0" smtClean="0"/>
            <a:t>Characterization of the land use and population influence on this area</a:t>
          </a:r>
          <a:endParaRPr lang="en-US" sz="1800" dirty="0"/>
        </a:p>
      </dgm:t>
    </dgm:pt>
    <dgm:pt modelId="{274BA801-72FE-457E-BDC4-76CF9CDC21D7}" type="parTrans" cxnId="{F10E9008-D390-4F47-9DBE-AEA19070345E}">
      <dgm:prSet/>
      <dgm:spPr/>
      <dgm:t>
        <a:bodyPr/>
        <a:lstStyle/>
        <a:p>
          <a:endParaRPr lang="en-US"/>
        </a:p>
      </dgm:t>
    </dgm:pt>
    <dgm:pt modelId="{E902CB57-BA0C-4EAF-841B-CB82D9A19256}" type="sibTrans" cxnId="{F10E9008-D390-4F47-9DBE-AEA19070345E}">
      <dgm:prSet/>
      <dgm:spPr/>
      <dgm:t>
        <a:bodyPr/>
        <a:lstStyle/>
        <a:p>
          <a:endParaRPr lang="en-US"/>
        </a:p>
      </dgm:t>
    </dgm:pt>
    <dgm:pt modelId="{BFE1D68C-46B3-4C22-A888-680EC496D95E}">
      <dgm:prSet phldrT="[Text]" phldr="1"/>
      <dgm:spPr/>
      <dgm:t>
        <a:bodyPr/>
        <a:lstStyle/>
        <a:p>
          <a:endParaRPr lang="en-US"/>
        </a:p>
      </dgm:t>
    </dgm:pt>
    <dgm:pt modelId="{95A18F3A-6DEF-43DA-9997-F3E6B0D9531C}" type="parTrans" cxnId="{A00E9C67-4301-431E-A2A9-8D7172827D93}">
      <dgm:prSet/>
      <dgm:spPr/>
      <dgm:t>
        <a:bodyPr/>
        <a:lstStyle/>
        <a:p>
          <a:endParaRPr lang="en-US"/>
        </a:p>
      </dgm:t>
    </dgm:pt>
    <dgm:pt modelId="{84C16CC4-0F1C-47BB-AE5C-7904A790C19A}" type="sibTrans" cxnId="{A00E9C67-4301-431E-A2A9-8D7172827D93}">
      <dgm:prSet/>
      <dgm:spPr/>
      <dgm:t>
        <a:bodyPr/>
        <a:lstStyle/>
        <a:p>
          <a:endParaRPr lang="en-US"/>
        </a:p>
      </dgm:t>
    </dgm:pt>
    <dgm:pt modelId="{2C47E44F-50AC-49BD-927B-59FA2A345CC3}">
      <dgm:prSet phldrT="[Text]" custT="1"/>
      <dgm:spPr/>
      <dgm:t>
        <a:bodyPr/>
        <a:lstStyle/>
        <a:p>
          <a:r>
            <a:rPr lang="en-US" sz="1800" dirty="0" smtClean="0"/>
            <a:t>Upstream watershed delineation for the Jacob’s well spring</a:t>
          </a:r>
          <a:endParaRPr lang="en-US" sz="1800" dirty="0"/>
        </a:p>
      </dgm:t>
    </dgm:pt>
    <dgm:pt modelId="{DB3CE992-8656-4279-A37C-565686CF4638}" type="sibTrans" cxnId="{37C06C05-6CCB-471A-80DA-0B0FA2DFA7D4}">
      <dgm:prSet/>
      <dgm:spPr/>
      <dgm:t>
        <a:bodyPr/>
        <a:lstStyle/>
        <a:p>
          <a:endParaRPr lang="en-US"/>
        </a:p>
      </dgm:t>
    </dgm:pt>
    <dgm:pt modelId="{B160C1B4-BA70-47B2-A840-AEEC5B856685}" type="parTrans" cxnId="{37C06C05-6CCB-471A-80DA-0B0FA2DFA7D4}">
      <dgm:prSet/>
      <dgm:spPr/>
      <dgm:t>
        <a:bodyPr/>
        <a:lstStyle/>
        <a:p>
          <a:endParaRPr lang="en-US"/>
        </a:p>
      </dgm:t>
    </dgm:pt>
    <dgm:pt modelId="{FD97E69A-7A96-4000-8DB8-85C0E7BC7599}" type="pres">
      <dgm:prSet presAssocID="{E3BD62B0-6D02-48F1-9C10-A72F2909E95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EFC974-E9F8-498C-9EC3-205E2D1205AA}" type="pres">
      <dgm:prSet presAssocID="{9A43DE27-9B75-4F60-988E-6114ED176BA1}" presName="composite" presStyleCnt="0"/>
      <dgm:spPr/>
    </dgm:pt>
    <dgm:pt modelId="{5F6216A9-D259-4514-8ACC-CFAD751EC66C}" type="pres">
      <dgm:prSet presAssocID="{9A43DE27-9B75-4F60-988E-6114ED176BA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C9E0-88C3-4EAE-AD9F-D6E893639707}" type="pres">
      <dgm:prSet presAssocID="{9A43DE27-9B75-4F60-988E-6114ED176BA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18578-929F-40D0-8E1B-552C7317A00C}" type="pres">
      <dgm:prSet presAssocID="{9A43DE27-9B75-4F60-988E-6114ED176BA1}" presName="Accent" presStyleLbl="parChTrans1D1" presStyleIdx="0" presStyleCnt="3"/>
      <dgm:spPr/>
    </dgm:pt>
    <dgm:pt modelId="{A91C35BF-AD0C-42B4-95E0-223675F4D3BC}" type="pres">
      <dgm:prSet presAssocID="{9A43DE27-9B75-4F60-988E-6114ED176BA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D451E-713F-44B4-949A-E7C044A6F33A}" type="pres">
      <dgm:prSet presAssocID="{2CC67E51-8C7D-451C-8B13-DFA4E8A4C86F}" presName="sibTrans" presStyleCnt="0"/>
      <dgm:spPr/>
    </dgm:pt>
    <dgm:pt modelId="{70906288-9CB5-40D5-9F55-498408BA4948}" type="pres">
      <dgm:prSet presAssocID="{5ADA2B01-708B-4AC7-9F5B-176CFA5BDBA5}" presName="composite" presStyleCnt="0"/>
      <dgm:spPr/>
    </dgm:pt>
    <dgm:pt modelId="{057EC69C-B388-4D33-9636-2D47B833F194}" type="pres">
      <dgm:prSet presAssocID="{5ADA2B01-708B-4AC7-9F5B-176CFA5BDBA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D69F2-E938-487F-90FF-F535B75F0313}" type="pres">
      <dgm:prSet presAssocID="{5ADA2B01-708B-4AC7-9F5B-176CFA5BDBA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9D142-2E89-4739-BE77-D443156A0F62}" type="pres">
      <dgm:prSet presAssocID="{5ADA2B01-708B-4AC7-9F5B-176CFA5BDBA5}" presName="Accent" presStyleLbl="parChTrans1D1" presStyleIdx="1" presStyleCnt="3"/>
      <dgm:spPr/>
    </dgm:pt>
    <dgm:pt modelId="{B73ABABD-564F-4BCC-906D-C30C9A348289}" type="pres">
      <dgm:prSet presAssocID="{5ADA2B01-708B-4AC7-9F5B-176CFA5BDBA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A9BE3-CB9B-4314-898C-B43DFF251CDD}" type="pres">
      <dgm:prSet presAssocID="{D433B73A-7A06-47BF-861A-ED357C87C175}" presName="sibTrans" presStyleCnt="0"/>
      <dgm:spPr/>
    </dgm:pt>
    <dgm:pt modelId="{01156010-C7F7-4DD4-82BB-9ADF09B7312D}" type="pres">
      <dgm:prSet presAssocID="{88F7CBB3-AB79-4CC5-A42B-3F7565E8938D}" presName="composite" presStyleCnt="0"/>
      <dgm:spPr/>
    </dgm:pt>
    <dgm:pt modelId="{E318F909-52F4-4F52-B0FA-87CD7966DC62}" type="pres">
      <dgm:prSet presAssocID="{88F7CBB3-AB79-4CC5-A42B-3F7565E8938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7712B-3660-4EF1-9447-09BB97623ACC}" type="pres">
      <dgm:prSet presAssocID="{88F7CBB3-AB79-4CC5-A42B-3F7565E8938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F6F5-D8AC-44AC-927E-68DEFA595E7E}" type="pres">
      <dgm:prSet presAssocID="{88F7CBB3-AB79-4CC5-A42B-3F7565E8938D}" presName="Accent" presStyleLbl="parChTrans1D1" presStyleIdx="2" presStyleCnt="3"/>
      <dgm:spPr/>
    </dgm:pt>
    <dgm:pt modelId="{4DEFAD17-742F-4AC4-92A5-CE536AD61185}" type="pres">
      <dgm:prSet presAssocID="{88F7CBB3-AB79-4CC5-A42B-3F7565E8938D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E9C67-4301-431E-A2A9-8D7172827D93}" srcId="{88F7CBB3-AB79-4CC5-A42B-3F7565E8938D}" destId="{BFE1D68C-46B3-4C22-A888-680EC496D95E}" srcOrd="1" destOrd="0" parTransId="{95A18F3A-6DEF-43DA-9997-F3E6B0D9531C}" sibTransId="{84C16CC4-0F1C-47BB-AE5C-7904A790C19A}"/>
    <dgm:cxn modelId="{83954145-D684-491D-94ED-840DE20E909B}" srcId="{9A43DE27-9B75-4F60-988E-6114ED176BA1}" destId="{370C4309-44B1-4CC1-8226-8EA6A8964939}" srcOrd="1" destOrd="0" parTransId="{0D2D8C12-1E83-4954-AC94-4A3EBC5D4E62}" sibTransId="{470042A6-E3B6-4B0B-98D5-34240F349926}"/>
    <dgm:cxn modelId="{4EA6D89F-400C-4216-9179-47537C0C5D02}" type="presOf" srcId="{BFE1D68C-46B3-4C22-A888-680EC496D95E}" destId="{4DEFAD17-742F-4AC4-92A5-CE536AD61185}" srcOrd="0" destOrd="0" presId="urn:microsoft.com/office/officeart/2011/layout/TabList"/>
    <dgm:cxn modelId="{F10E9008-D390-4F47-9DBE-AEA19070345E}" srcId="{88F7CBB3-AB79-4CC5-A42B-3F7565E8938D}" destId="{AD145BAD-0132-4342-933B-D0137CC6C42C}" srcOrd="0" destOrd="0" parTransId="{274BA801-72FE-457E-BDC4-76CF9CDC21D7}" sibTransId="{E902CB57-BA0C-4EAF-841B-CB82D9A19256}"/>
    <dgm:cxn modelId="{BEF081C8-02C4-4B15-9693-1B4EF3DAF7B3}" type="presOf" srcId="{E3BD62B0-6D02-48F1-9C10-A72F2909E954}" destId="{FD97E69A-7A96-4000-8DB8-85C0E7BC7599}" srcOrd="0" destOrd="0" presId="urn:microsoft.com/office/officeart/2011/layout/TabList"/>
    <dgm:cxn modelId="{0C737ED4-5563-4CB0-BB8A-563BFD068E6A}" type="presOf" srcId="{9A43DE27-9B75-4F60-988E-6114ED176BA1}" destId="{6F34C9E0-88C3-4EAE-AD9F-D6E893639707}" srcOrd="0" destOrd="0" presId="urn:microsoft.com/office/officeart/2011/layout/TabList"/>
    <dgm:cxn modelId="{8749E032-6FE2-4836-B9C8-7359E97F77E2}" srcId="{E3BD62B0-6D02-48F1-9C10-A72F2909E954}" destId="{9A43DE27-9B75-4F60-988E-6114ED176BA1}" srcOrd="0" destOrd="0" parTransId="{04FCB083-6978-4E88-AC31-59E5A69947C3}" sibTransId="{2CC67E51-8C7D-451C-8B13-DFA4E8A4C86F}"/>
    <dgm:cxn modelId="{6EF3F950-BE97-4BD7-B2B1-9A7B8CEE2058}" srcId="{E3BD62B0-6D02-48F1-9C10-A72F2909E954}" destId="{88F7CBB3-AB79-4CC5-A42B-3F7565E8938D}" srcOrd="2" destOrd="0" parTransId="{21E23F16-2F31-4A4E-9C61-11E916938FF8}" sibTransId="{AC828448-4959-4318-BBA7-B29CBDEE2D12}"/>
    <dgm:cxn modelId="{998102B0-B846-4979-AD45-A3BC9DD27406}" type="presOf" srcId="{5ADA2B01-708B-4AC7-9F5B-176CFA5BDBA5}" destId="{360D69F2-E938-487F-90FF-F535B75F0313}" srcOrd="0" destOrd="0" presId="urn:microsoft.com/office/officeart/2011/layout/TabList"/>
    <dgm:cxn modelId="{37C06C05-6CCB-471A-80DA-0B0FA2DFA7D4}" srcId="{9A43DE27-9B75-4F60-988E-6114ED176BA1}" destId="{2C47E44F-50AC-49BD-927B-59FA2A345CC3}" srcOrd="0" destOrd="0" parTransId="{B160C1B4-BA70-47B2-A840-AEEC5B856685}" sibTransId="{DB3CE992-8656-4279-A37C-565686CF4638}"/>
    <dgm:cxn modelId="{9D3AFCE5-9836-45FF-BA92-9104AEFBA519}" type="presOf" srcId="{370C4309-44B1-4CC1-8226-8EA6A8964939}" destId="{A91C35BF-AD0C-42B4-95E0-223675F4D3BC}" srcOrd="0" destOrd="0" presId="urn:microsoft.com/office/officeart/2011/layout/TabList"/>
    <dgm:cxn modelId="{B8D4C63F-7704-4906-87D9-6371C3C39133}" srcId="{5ADA2B01-708B-4AC7-9F5B-176CFA5BDBA5}" destId="{0383ED99-0D44-4232-8017-C0AB1F912435}" srcOrd="0" destOrd="0" parTransId="{A60400AD-644D-48D0-BED8-44D52C728C4D}" sibTransId="{86553F2A-4194-49BC-85FC-834E89125A9A}"/>
    <dgm:cxn modelId="{C83FCE7E-1CA5-4750-AF87-3C906CC18E64}" srcId="{5ADA2B01-708B-4AC7-9F5B-176CFA5BDBA5}" destId="{FE988481-3D82-4478-A555-3B2F2AF42AD4}" srcOrd="1" destOrd="0" parTransId="{3D93F93B-E8F9-4EE0-8E39-B6E3BFF46A06}" sibTransId="{E65C2D27-AE0F-405B-BE8A-56EB65E5208F}"/>
    <dgm:cxn modelId="{41D0E9EF-6533-40BB-A121-35FF5AFB938E}" srcId="{E3BD62B0-6D02-48F1-9C10-A72F2909E954}" destId="{5ADA2B01-708B-4AC7-9F5B-176CFA5BDBA5}" srcOrd="1" destOrd="0" parTransId="{57EC462E-4161-4C16-8578-BBA91889F889}" sibTransId="{D433B73A-7A06-47BF-861A-ED357C87C175}"/>
    <dgm:cxn modelId="{A0A84449-2D93-4ED8-BFD7-C09E18C3E4E6}" type="presOf" srcId="{AD145BAD-0132-4342-933B-D0137CC6C42C}" destId="{E318F909-52F4-4F52-B0FA-87CD7966DC62}" srcOrd="0" destOrd="0" presId="urn:microsoft.com/office/officeart/2011/layout/TabList"/>
    <dgm:cxn modelId="{BC5DF6E8-0747-409B-B6ED-5ACF01C27C62}" type="presOf" srcId="{FE988481-3D82-4478-A555-3B2F2AF42AD4}" destId="{B73ABABD-564F-4BCC-906D-C30C9A348289}" srcOrd="0" destOrd="0" presId="urn:microsoft.com/office/officeart/2011/layout/TabList"/>
    <dgm:cxn modelId="{428E4BEB-E9FF-435A-89A6-D1249C4CCE52}" type="presOf" srcId="{88F7CBB3-AB79-4CC5-A42B-3F7565E8938D}" destId="{6D27712B-3660-4EF1-9447-09BB97623ACC}" srcOrd="0" destOrd="0" presId="urn:microsoft.com/office/officeart/2011/layout/TabList"/>
    <dgm:cxn modelId="{84D77AFB-0A53-4463-B07F-DC69861558D5}" type="presOf" srcId="{2C47E44F-50AC-49BD-927B-59FA2A345CC3}" destId="{5F6216A9-D259-4514-8ACC-CFAD751EC66C}" srcOrd="0" destOrd="0" presId="urn:microsoft.com/office/officeart/2011/layout/TabList"/>
    <dgm:cxn modelId="{197D8FD9-9FB9-473D-B115-5EB860CB3633}" type="presOf" srcId="{0383ED99-0D44-4232-8017-C0AB1F912435}" destId="{057EC69C-B388-4D33-9636-2D47B833F194}" srcOrd="0" destOrd="0" presId="urn:microsoft.com/office/officeart/2011/layout/TabList"/>
    <dgm:cxn modelId="{C4F77C7C-0D02-4F06-B77F-69857D403CEA}" type="presParOf" srcId="{FD97E69A-7A96-4000-8DB8-85C0E7BC7599}" destId="{4CEFC974-E9F8-498C-9EC3-205E2D1205AA}" srcOrd="0" destOrd="0" presId="urn:microsoft.com/office/officeart/2011/layout/TabList"/>
    <dgm:cxn modelId="{9EE4C4D8-B54C-447C-BBE7-39B02578B2E5}" type="presParOf" srcId="{4CEFC974-E9F8-498C-9EC3-205E2D1205AA}" destId="{5F6216A9-D259-4514-8ACC-CFAD751EC66C}" srcOrd="0" destOrd="0" presId="urn:microsoft.com/office/officeart/2011/layout/TabList"/>
    <dgm:cxn modelId="{A666E0BC-FBD8-4442-A5FE-E92F06B36E23}" type="presParOf" srcId="{4CEFC974-E9F8-498C-9EC3-205E2D1205AA}" destId="{6F34C9E0-88C3-4EAE-AD9F-D6E893639707}" srcOrd="1" destOrd="0" presId="urn:microsoft.com/office/officeart/2011/layout/TabList"/>
    <dgm:cxn modelId="{6E16AB51-0D15-41BC-843C-A83B4CFBE510}" type="presParOf" srcId="{4CEFC974-E9F8-498C-9EC3-205E2D1205AA}" destId="{F3818578-929F-40D0-8E1B-552C7317A00C}" srcOrd="2" destOrd="0" presId="urn:microsoft.com/office/officeart/2011/layout/TabList"/>
    <dgm:cxn modelId="{B942E577-7036-4AD5-9104-A54B533F32EC}" type="presParOf" srcId="{FD97E69A-7A96-4000-8DB8-85C0E7BC7599}" destId="{A91C35BF-AD0C-42B4-95E0-223675F4D3BC}" srcOrd="1" destOrd="0" presId="urn:microsoft.com/office/officeart/2011/layout/TabList"/>
    <dgm:cxn modelId="{C4D434CE-D81C-49F8-9AFF-835A5E0E24EB}" type="presParOf" srcId="{FD97E69A-7A96-4000-8DB8-85C0E7BC7599}" destId="{DD7D451E-713F-44B4-949A-E7C044A6F33A}" srcOrd="2" destOrd="0" presId="urn:microsoft.com/office/officeart/2011/layout/TabList"/>
    <dgm:cxn modelId="{BA5EADA7-E791-48CE-96DC-41CE87882173}" type="presParOf" srcId="{FD97E69A-7A96-4000-8DB8-85C0E7BC7599}" destId="{70906288-9CB5-40D5-9F55-498408BA4948}" srcOrd="3" destOrd="0" presId="urn:microsoft.com/office/officeart/2011/layout/TabList"/>
    <dgm:cxn modelId="{87F63D39-E930-42FA-B17B-2A9222D26BB5}" type="presParOf" srcId="{70906288-9CB5-40D5-9F55-498408BA4948}" destId="{057EC69C-B388-4D33-9636-2D47B833F194}" srcOrd="0" destOrd="0" presId="urn:microsoft.com/office/officeart/2011/layout/TabList"/>
    <dgm:cxn modelId="{6D1EBF78-ACF3-4F48-945E-B78DF9BA26AC}" type="presParOf" srcId="{70906288-9CB5-40D5-9F55-498408BA4948}" destId="{360D69F2-E938-487F-90FF-F535B75F0313}" srcOrd="1" destOrd="0" presId="urn:microsoft.com/office/officeart/2011/layout/TabList"/>
    <dgm:cxn modelId="{2D050ECA-1CFD-4DE4-ADDE-DDC57BFBF4CE}" type="presParOf" srcId="{70906288-9CB5-40D5-9F55-498408BA4948}" destId="{CE19D142-2E89-4739-BE77-D443156A0F62}" srcOrd="2" destOrd="0" presId="urn:microsoft.com/office/officeart/2011/layout/TabList"/>
    <dgm:cxn modelId="{6155B43F-31DF-4A67-83BD-9B889F0B16DD}" type="presParOf" srcId="{FD97E69A-7A96-4000-8DB8-85C0E7BC7599}" destId="{B73ABABD-564F-4BCC-906D-C30C9A348289}" srcOrd="4" destOrd="0" presId="urn:microsoft.com/office/officeart/2011/layout/TabList"/>
    <dgm:cxn modelId="{76C0C053-23B4-4F3B-A8D4-FD4382CFE394}" type="presParOf" srcId="{FD97E69A-7A96-4000-8DB8-85C0E7BC7599}" destId="{900A9BE3-CB9B-4314-898C-B43DFF251CDD}" srcOrd="5" destOrd="0" presId="urn:microsoft.com/office/officeart/2011/layout/TabList"/>
    <dgm:cxn modelId="{5729AA64-FB46-4178-87D5-E26B270FED70}" type="presParOf" srcId="{FD97E69A-7A96-4000-8DB8-85C0E7BC7599}" destId="{01156010-C7F7-4DD4-82BB-9ADF09B7312D}" srcOrd="6" destOrd="0" presId="urn:microsoft.com/office/officeart/2011/layout/TabList"/>
    <dgm:cxn modelId="{CEE60EC2-FB54-4477-9ED6-AECBA3EB7F88}" type="presParOf" srcId="{01156010-C7F7-4DD4-82BB-9ADF09B7312D}" destId="{E318F909-52F4-4F52-B0FA-87CD7966DC62}" srcOrd="0" destOrd="0" presId="urn:microsoft.com/office/officeart/2011/layout/TabList"/>
    <dgm:cxn modelId="{1FE5A99C-E294-4333-A6E5-42B40C7BF859}" type="presParOf" srcId="{01156010-C7F7-4DD4-82BB-9ADF09B7312D}" destId="{6D27712B-3660-4EF1-9447-09BB97623ACC}" srcOrd="1" destOrd="0" presId="urn:microsoft.com/office/officeart/2011/layout/TabList"/>
    <dgm:cxn modelId="{A7687B1B-40EC-45D0-A5E5-9C68AFD32769}" type="presParOf" srcId="{01156010-C7F7-4DD4-82BB-9ADF09B7312D}" destId="{5C1EF6F5-D8AC-44AC-927E-68DEFA595E7E}" srcOrd="2" destOrd="0" presId="urn:microsoft.com/office/officeart/2011/layout/TabList"/>
    <dgm:cxn modelId="{0C207AA4-CC80-4A11-97C6-28739B916771}" type="presParOf" srcId="{FD97E69A-7A96-4000-8DB8-85C0E7BC7599}" destId="{4DEFAD17-742F-4AC4-92A5-CE536AD6118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EF6F5-D8AC-44AC-927E-68DEFA595E7E}">
      <dsp:nvSpPr>
        <dsp:cNvPr id="0" name=""/>
        <dsp:cNvSpPr/>
      </dsp:nvSpPr>
      <dsp:spPr>
        <a:xfrm>
          <a:off x="0" y="3170488"/>
          <a:ext cx="6096000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9D142-2E89-4739-BE77-D443156A0F62}">
      <dsp:nvSpPr>
        <dsp:cNvPr id="0" name=""/>
        <dsp:cNvSpPr/>
      </dsp:nvSpPr>
      <dsp:spPr>
        <a:xfrm>
          <a:off x="0" y="1808713"/>
          <a:ext cx="6096000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8578-929F-40D0-8E1B-552C7317A00C}">
      <dsp:nvSpPr>
        <dsp:cNvPr id="0" name=""/>
        <dsp:cNvSpPr/>
      </dsp:nvSpPr>
      <dsp:spPr>
        <a:xfrm>
          <a:off x="0" y="446938"/>
          <a:ext cx="6096000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216A9-D259-4514-8ACC-CFAD751EC66C}">
      <dsp:nvSpPr>
        <dsp:cNvPr id="0" name=""/>
        <dsp:cNvSpPr/>
      </dsp:nvSpPr>
      <dsp:spPr>
        <a:xfrm>
          <a:off x="1584959" y="49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Upstream watershed delineation for the Jacob’s well spring</a:t>
          </a:r>
          <a:endParaRPr lang="en-US" sz="1800" kern="1200" dirty="0"/>
        </a:p>
      </dsp:txBody>
      <dsp:txXfrm>
        <a:off x="1584959" y="498"/>
        <a:ext cx="4511040" cy="446439"/>
      </dsp:txXfrm>
    </dsp:sp>
    <dsp:sp modelId="{6F34C9E0-88C3-4EAE-AD9F-D6E893639707}">
      <dsp:nvSpPr>
        <dsp:cNvPr id="0" name=""/>
        <dsp:cNvSpPr/>
      </dsp:nvSpPr>
      <dsp:spPr>
        <a:xfrm>
          <a:off x="0" y="49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US" sz="2400" kern="1200" dirty="0"/>
        </a:p>
      </dsp:txBody>
      <dsp:txXfrm>
        <a:off x="21797" y="22295"/>
        <a:ext cx="1541366" cy="424642"/>
      </dsp:txXfrm>
    </dsp:sp>
    <dsp:sp modelId="{A91C35BF-AD0C-42B4-95E0-223675F4D3BC}">
      <dsp:nvSpPr>
        <dsp:cNvPr id="0" name=""/>
        <dsp:cNvSpPr/>
      </dsp:nvSpPr>
      <dsp:spPr>
        <a:xfrm>
          <a:off x="0" y="44693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0" y="446938"/>
        <a:ext cx="6096000" cy="893013"/>
      </dsp:txXfrm>
    </dsp:sp>
    <dsp:sp modelId="{057EC69C-B388-4D33-9636-2D47B833F194}">
      <dsp:nvSpPr>
        <dsp:cNvPr id="0" name=""/>
        <dsp:cNvSpPr/>
      </dsp:nvSpPr>
      <dsp:spPr>
        <a:xfrm>
          <a:off x="1584959" y="1362273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series </a:t>
          </a:r>
          <a:r>
            <a:rPr lang="en-US" sz="1800" kern="1200" dirty="0" smtClean="0"/>
            <a:t>water temperature </a:t>
          </a:r>
          <a:r>
            <a:rPr lang="en-US" sz="1800" kern="1200" dirty="0" smtClean="0"/>
            <a:t>data analysis of the Jacob’s well spring</a:t>
          </a:r>
          <a:endParaRPr lang="en-US" sz="1800" kern="1200" dirty="0"/>
        </a:p>
      </dsp:txBody>
      <dsp:txXfrm>
        <a:off x="1584959" y="1362273"/>
        <a:ext cx="4511040" cy="446439"/>
      </dsp:txXfrm>
    </dsp:sp>
    <dsp:sp modelId="{360D69F2-E938-487F-90FF-F535B75F0313}">
      <dsp:nvSpPr>
        <dsp:cNvPr id="0" name=""/>
        <dsp:cNvSpPr/>
      </dsp:nvSpPr>
      <dsp:spPr>
        <a:xfrm>
          <a:off x="0" y="1362273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5206173"/>
            <a:satOff val="-29601"/>
            <a:lumOff val="9510"/>
            <a:alphaOff val="0"/>
          </a:schemeClr>
        </a:solidFill>
        <a:ln w="25400" cap="flat" cmpd="sng" algn="ctr">
          <a:solidFill>
            <a:schemeClr val="accent4">
              <a:hueOff val="5206173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US" sz="2400" kern="1200" dirty="0"/>
        </a:p>
      </dsp:txBody>
      <dsp:txXfrm>
        <a:off x="21797" y="1384070"/>
        <a:ext cx="1541366" cy="424642"/>
      </dsp:txXfrm>
    </dsp:sp>
    <dsp:sp modelId="{B73ABABD-564F-4BCC-906D-C30C9A348289}">
      <dsp:nvSpPr>
        <dsp:cNvPr id="0" name=""/>
        <dsp:cNvSpPr/>
      </dsp:nvSpPr>
      <dsp:spPr>
        <a:xfrm>
          <a:off x="0" y="1808713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0" y="1808713"/>
        <a:ext cx="6096000" cy="893013"/>
      </dsp:txXfrm>
    </dsp:sp>
    <dsp:sp modelId="{E318F909-52F4-4F52-B0FA-87CD7966DC62}">
      <dsp:nvSpPr>
        <dsp:cNvPr id="0" name=""/>
        <dsp:cNvSpPr/>
      </dsp:nvSpPr>
      <dsp:spPr>
        <a:xfrm>
          <a:off x="1584959" y="272404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Characterization of the land use and population influence on this area</a:t>
          </a:r>
          <a:endParaRPr lang="en-US" sz="1800" kern="1200" dirty="0"/>
        </a:p>
      </dsp:txBody>
      <dsp:txXfrm>
        <a:off x="1584959" y="2724048"/>
        <a:ext cx="4511040" cy="446439"/>
      </dsp:txXfrm>
    </dsp:sp>
    <dsp:sp modelId="{6D27712B-3660-4EF1-9447-09BB97623ACC}">
      <dsp:nvSpPr>
        <dsp:cNvPr id="0" name=""/>
        <dsp:cNvSpPr/>
      </dsp:nvSpPr>
      <dsp:spPr>
        <a:xfrm>
          <a:off x="0" y="272404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 w="25400" cap="flat" cmpd="sng" algn="ctr">
          <a:solidFill>
            <a:schemeClr val="accent4">
              <a:hueOff val="10412346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US" sz="2400" kern="1200" dirty="0"/>
        </a:p>
      </dsp:txBody>
      <dsp:txXfrm>
        <a:off x="21797" y="2745845"/>
        <a:ext cx="1541366" cy="424642"/>
      </dsp:txXfrm>
    </dsp:sp>
    <dsp:sp modelId="{4DEFAD17-742F-4AC4-92A5-CE536AD61185}">
      <dsp:nvSpPr>
        <dsp:cNvPr id="0" name=""/>
        <dsp:cNvSpPr/>
      </dsp:nvSpPr>
      <dsp:spPr>
        <a:xfrm>
          <a:off x="0" y="317048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>
        <a:off x="0" y="3170488"/>
        <a:ext cx="6096000" cy="89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2E02-2113-469C-832D-355416FB4433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3ED0-C283-4F74-BF0F-CFA53BE1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3ED0-C283-4F74-BF0F-CFA53BE1C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3ED0-C283-4F74-BF0F-CFA53BE1C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338D52-EAA3-443D-AE2E-C15DA2F7DCE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26A95F-9860-4BD4-AF1A-828849BD45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datagateway.nrcs.usda.gov/GDGOrder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acobswellspring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18" y="1828800"/>
            <a:ext cx="5763895" cy="4323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701" y="304800"/>
            <a:ext cx="501752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Jacob’s Well Spring</a:t>
            </a:r>
          </a:p>
          <a:p>
            <a:pPr algn="ctr"/>
            <a:r>
              <a:rPr lang="en-US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Hill Country Project</a:t>
            </a:r>
          </a:p>
          <a:p>
            <a:pPr algn="ctr"/>
            <a:endParaRPr lang="en-US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B906-9ED4-4C2C-A123-2F4BB33D3E1D}" type="datetime1">
              <a:rPr lang="en-US" smtClean="0"/>
              <a:t>11/15/2011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Sili Liu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283934" y="1981200"/>
            <a:ext cx="50726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022966" y="4950623"/>
            <a:ext cx="50726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84486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density now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81274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density in 2050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4103" r="5876" b="47179"/>
          <a:stretch/>
        </p:blipFill>
        <p:spPr>
          <a:xfrm>
            <a:off x="381000" y="203632"/>
            <a:ext cx="4642339" cy="3341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5855" r="2322" b="46965"/>
          <a:stretch/>
        </p:blipFill>
        <p:spPr>
          <a:xfrm>
            <a:off x="3703027" y="3447138"/>
            <a:ext cx="4633546" cy="3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9991" r="5296" b="45071"/>
          <a:stretch/>
        </p:blipFill>
        <p:spPr bwMode="auto">
          <a:xfrm>
            <a:off x="3810000" y="609600"/>
            <a:ext cx="51054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609600"/>
            <a:ext cx="3679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Land use type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11323" r="6794" b="43277"/>
          <a:stretch/>
        </p:blipFill>
        <p:spPr bwMode="auto">
          <a:xfrm>
            <a:off x="381000" y="2986454"/>
            <a:ext cx="4774223" cy="3489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1828800"/>
            <a:ext cx="4572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2711" y="1828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 part represent the developed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799" y="609601"/>
            <a:ext cx="3619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1600200"/>
            <a:ext cx="75437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Jacob’s Well Spring will be affected by the surface water during summer and spring period 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Factors affecting the surface water quality will also have an impact on the spring </a:t>
            </a:r>
            <a:r>
              <a:rPr lang="en-US" dirty="0" smtClean="0"/>
              <a:t>water.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Population </a:t>
            </a:r>
            <a:r>
              <a:rPr lang="en-US" dirty="0" smtClean="0"/>
              <a:t>is centered </a:t>
            </a:r>
            <a:r>
              <a:rPr lang="en-US" dirty="0" smtClean="0"/>
              <a:t>around the </a:t>
            </a:r>
            <a:r>
              <a:rPr lang="en-US" dirty="0" smtClean="0"/>
              <a:t>spring as well as the developed land. </a:t>
            </a:r>
            <a:r>
              <a:rPr lang="en-US" smtClean="0"/>
              <a:t>Thus well </a:t>
            </a:r>
            <a:r>
              <a:rPr lang="en-US" dirty="0" smtClean="0"/>
              <a:t>management of water use should be made to prevent </a:t>
            </a:r>
            <a:r>
              <a:rPr lang="en-US" dirty="0" smtClean="0"/>
              <a:t>water pollution to the spring water.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1" y="434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Relationship between population </a:t>
            </a:r>
            <a:r>
              <a:rPr lang="en-US" dirty="0" smtClean="0"/>
              <a:t>increase and </a:t>
            </a:r>
            <a:r>
              <a:rPr lang="en-US" dirty="0" smtClean="0"/>
              <a:t>water conservation is needed for better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44110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Study area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/>
          <a:stretch/>
        </p:blipFill>
        <p:spPr>
          <a:xfrm>
            <a:off x="533400" y="1143000"/>
            <a:ext cx="8182947" cy="53752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42" y="1421830"/>
            <a:ext cx="37433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631" y="426128"/>
            <a:ext cx="1991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purpose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1495744"/>
              </p:ext>
            </p:extLst>
          </p:nvPr>
        </p:nvGraphicFramePr>
        <p:xfrm>
          <a:off x="14478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0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875" y="487363"/>
            <a:ext cx="64799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Upstream watershed delineation of the Jacob’s Well Spring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8684" y="1551827"/>
            <a:ext cx="315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MOSAIC TO NEW </a:t>
            </a:r>
            <a:r>
              <a:rPr lang="en-US" sz="1600" dirty="0" smtClean="0"/>
              <a:t>RASTER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5132"/>
            <a:ext cx="2332990" cy="27666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128395"/>
            <a:ext cx="2559685" cy="275780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3" y="3821827"/>
            <a:ext cx="2677160" cy="2816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67" y="3501501"/>
            <a:ext cx="3437452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457" y="6596390"/>
            <a:ext cx="3412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smtClean="0">
                <a:hlinkClick r:id="rId7"/>
              </a:rPr>
              <a:t>http</a:t>
            </a:r>
            <a:r>
              <a:rPr lang="en-US" sz="1100" u="sng" dirty="0">
                <a:hlinkClick r:id="rId7"/>
              </a:rPr>
              <a:t>://datagateway.nrcs.usda.gov/GDGOrder.aspx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33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339" y="679142"/>
            <a:ext cx="56961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Upstream watershed delineation of the Jacob’s Well Spring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1888" y="1752599"/>
            <a:ext cx="20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 Reconditioning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5944" y="229766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Filling Pits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5944" y="2819400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Direction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5944" y="3362078"/>
            <a:ext cx="19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Accumulation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5944" y="3886200"/>
            <a:ext cx="16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Snap Pour Point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65944" y="4441794"/>
            <a:ext cx="23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 Delineation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34524"/>
          <a:stretch/>
        </p:blipFill>
        <p:spPr bwMode="auto">
          <a:xfrm>
            <a:off x="457200" y="1524000"/>
            <a:ext cx="5494688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6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ndwa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09600"/>
            <a:ext cx="4724401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16289"/>
          <a:stretch/>
        </p:blipFill>
        <p:spPr bwMode="auto">
          <a:xfrm>
            <a:off x="4768966" y="2217198"/>
            <a:ext cx="40386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429000"/>
            <a:ext cx="3810000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Ground </a:t>
            </a:r>
            <a:r>
              <a:rPr lang="en-US" dirty="0"/>
              <a:t>water flows underground until it reaches a discharge zone, an area where the water is above the land surface. Springs are clearly visible discharge zones.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810" y="1066800"/>
            <a:ext cx="3429000" cy="92333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Jacob’s well spring is right located at the discharge area of the Trinity Aquifer</a:t>
            </a:r>
          </a:p>
        </p:txBody>
      </p:sp>
    </p:spTree>
    <p:extLst>
      <p:ext uri="{BB962C8B-B14F-4D97-AF65-F5344CB8AC3E}">
        <p14:creationId xmlns:p14="http://schemas.microsoft.com/office/powerpoint/2010/main" val="39587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5762960" cy="3651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38200"/>
            <a:ext cx="64572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of the Jacob’s Well Spring from Jan. 2009 to Jan.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133600"/>
            <a:ext cx="2042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Decrease in Spring</a:t>
            </a:r>
          </a:p>
          <a:p>
            <a:endParaRPr lang="en-US" dirty="0"/>
          </a:p>
          <a:p>
            <a:r>
              <a:rPr lang="en-US" dirty="0" smtClean="0"/>
              <a:t>Increase in Summer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10" y="3352800"/>
            <a:ext cx="2479118" cy="1970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9855" y="5404168"/>
            <a:ext cx="22733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www.jacobswellspring.org</a:t>
            </a:r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36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715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110" y="850777"/>
            <a:ext cx="59763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of the Surface water from Jan. 2009 to Jan.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9179" y="5631402"/>
            <a:ext cx="519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water temperature fluctuates </a:t>
            </a:r>
          </a:p>
          <a:p>
            <a:r>
              <a:rPr lang="en-US" dirty="0" smtClean="0"/>
              <a:t>While spring water remains almost constant, except…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" y="5558901"/>
            <a:ext cx="1919111" cy="12954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9620"/>
            <a:ext cx="6019800" cy="37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616061"/>
            <a:ext cx="4854575" cy="3879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549" y="533400"/>
            <a:ext cx="2104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Population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769936" y="3546790"/>
            <a:ext cx="5143501" cy="187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1" y="1616386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</a:t>
            </a:r>
            <a:r>
              <a:rPr lang="en-US" dirty="0"/>
              <a:t>increase plays an important role in the water quantity and quality conservation. </a:t>
            </a:r>
          </a:p>
        </p:txBody>
      </p:sp>
    </p:spTree>
    <p:extLst>
      <p:ext uri="{BB962C8B-B14F-4D97-AF65-F5344CB8AC3E}">
        <p14:creationId xmlns:p14="http://schemas.microsoft.com/office/powerpoint/2010/main" val="35095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297</TotalTime>
  <Words>285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Sili</dc:creator>
  <cp:lastModifiedBy>Liu, Sili</cp:lastModifiedBy>
  <cp:revision>35</cp:revision>
  <dcterms:created xsi:type="dcterms:W3CDTF">2011-11-14T15:59:40Z</dcterms:created>
  <dcterms:modified xsi:type="dcterms:W3CDTF">2011-11-15T15:22:45Z</dcterms:modified>
</cp:coreProperties>
</file>