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4" r:id="rId4"/>
    <p:sldId id="259" r:id="rId5"/>
    <p:sldId id="261" r:id="rId6"/>
    <p:sldId id="263" r:id="rId7"/>
    <p:sldId id="260" r:id="rId8"/>
    <p:sldId id="262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3ADEA-8747-44AC-9191-069E3421A021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E35E6-A2D5-43E9-B0A3-60F54B27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85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E35E6-A2D5-43E9-B0A3-60F54B2770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14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E35E6-A2D5-43E9-B0A3-60F54B2770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14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E35E6-A2D5-43E9-B0A3-60F54B2770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14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E35E6-A2D5-43E9-B0A3-60F54B2770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1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EBA9-5AAE-41FB-ACEC-FEBA801B9E99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2060-4DE0-43D0-8E3E-4571E3B75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68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EBA9-5AAE-41FB-ACEC-FEBA801B9E99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2060-4DE0-43D0-8E3E-4571E3B75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8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EBA9-5AAE-41FB-ACEC-FEBA801B9E99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2060-4DE0-43D0-8E3E-4571E3B75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96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EBA9-5AAE-41FB-ACEC-FEBA801B9E99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2060-4DE0-43D0-8E3E-4571E3B75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4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EBA9-5AAE-41FB-ACEC-FEBA801B9E99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2060-4DE0-43D0-8E3E-4571E3B75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0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EBA9-5AAE-41FB-ACEC-FEBA801B9E99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2060-4DE0-43D0-8E3E-4571E3B75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0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EBA9-5AAE-41FB-ACEC-FEBA801B9E99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2060-4DE0-43D0-8E3E-4571E3B75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1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EBA9-5AAE-41FB-ACEC-FEBA801B9E99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2060-4DE0-43D0-8E3E-4571E3B75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98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EBA9-5AAE-41FB-ACEC-FEBA801B9E99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2060-4DE0-43D0-8E3E-4571E3B75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6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EBA9-5AAE-41FB-ACEC-FEBA801B9E99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2060-4DE0-43D0-8E3E-4571E3B75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6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EBA9-5AAE-41FB-ACEC-FEBA801B9E99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2060-4DE0-43D0-8E3E-4571E3B75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6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CEBA9-5AAE-41FB-ACEC-FEBA801B9E99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F2060-4DE0-43D0-8E3E-4571E3B75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3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ln>
            <a:solidFill>
              <a:schemeClr val="accent1">
                <a:lumMod val="50000"/>
              </a:schemeClr>
            </a:solidFill>
          </a:ln>
        </p:spPr>
        <p:txBody>
          <a:bodyPr anchor="t">
            <a:noAutofit/>
          </a:bodyPr>
          <a:lstStyle/>
          <a:p>
            <a:pPr algn="l">
              <a:tabLst>
                <a:tab pos="6110288" algn="l"/>
              </a:tabLst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Investigating nitrogen levels in Hornsby Bend monitoring wells</a:t>
            </a:r>
            <a:b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</a:b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by Justin Davis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orbel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0" r="4770"/>
          <a:stretch/>
        </p:blipFill>
        <p:spPr>
          <a:xfrm>
            <a:off x="457200" y="1295400"/>
            <a:ext cx="8229600" cy="5132696"/>
          </a:xfr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7" name="Oval 6"/>
          <p:cNvSpPr/>
          <p:nvPr/>
        </p:nvSpPr>
        <p:spPr>
          <a:xfrm>
            <a:off x="3581400" y="3733800"/>
            <a:ext cx="2173406" cy="2057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91000" y="4162335"/>
            <a:ext cx="1389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Hornsby Bend BMF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73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ln>
            <a:solidFill>
              <a:schemeClr val="accent1">
                <a:lumMod val="50000"/>
              </a:schemeClr>
            </a:solidFill>
          </a:ln>
        </p:spPr>
        <p:txBody>
          <a:bodyPr anchor="t">
            <a:noAutofit/>
          </a:bodyPr>
          <a:lstStyle/>
          <a:p>
            <a:pPr algn="l">
              <a:tabLst>
                <a:tab pos="6110288" algn="l"/>
              </a:tabLst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Monitoring well locations,</a:t>
            </a:r>
            <a:b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</a:b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Hornbsy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 Bend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Biosolids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 Manufacturing Facility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orbel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" t="1772" r="1969" b="3038"/>
          <a:stretch/>
        </p:blipFill>
        <p:spPr>
          <a:xfrm>
            <a:off x="457200" y="1296537"/>
            <a:ext cx="8229600" cy="5131559"/>
          </a:xfr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8206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ln>
            <a:solidFill>
              <a:schemeClr val="accent1">
                <a:lumMod val="50000"/>
              </a:schemeClr>
            </a:solidFill>
          </a:ln>
        </p:spPr>
        <p:txBody>
          <a:bodyPr anchor="t">
            <a:noAutofit/>
          </a:bodyPr>
          <a:lstStyle/>
          <a:p>
            <a:pPr algn="l">
              <a:tabLst>
                <a:tab pos="6110288" algn="l"/>
              </a:tabLst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Chemical speciation of aqueous nitrogen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for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various pH and p</a:t>
            </a:r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ε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values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29784"/>
          </a:xfrm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6" t="13941" r="45198" b="31862"/>
          <a:stretch/>
        </p:blipFill>
        <p:spPr bwMode="auto">
          <a:xfrm>
            <a:off x="2286000" y="1354540"/>
            <a:ext cx="426368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28800" y="5540991"/>
            <a:ext cx="632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/>
            <a:r>
              <a:rPr lang="en-US" sz="1600" dirty="0" err="1"/>
              <a:t>Stumm</a:t>
            </a:r>
            <a:r>
              <a:rPr lang="en-US" sz="1600" dirty="0"/>
              <a:t>, </a:t>
            </a:r>
            <a:r>
              <a:rPr lang="en-US" sz="1600" dirty="0" smtClean="0"/>
              <a:t>W., </a:t>
            </a:r>
            <a:r>
              <a:rPr lang="en-US" sz="1600" dirty="0"/>
              <a:t>&amp; Morgan, J. J. (1996). </a:t>
            </a:r>
            <a:r>
              <a:rPr lang="en-US" sz="1600" i="1" dirty="0"/>
              <a:t>Aquatic </a:t>
            </a:r>
            <a:r>
              <a:rPr lang="en-US" sz="1600" i="1" dirty="0" smtClean="0"/>
              <a:t>   Chemistry</a:t>
            </a:r>
            <a:r>
              <a:rPr lang="en-US" sz="1600" dirty="0"/>
              <a:t> (3rd ed.). </a:t>
            </a:r>
            <a:endParaRPr lang="en-US" sz="1600" dirty="0" smtClean="0"/>
          </a:p>
          <a:p>
            <a:pPr marL="231775" indent="-231775"/>
            <a:r>
              <a:rPr lang="en-US" sz="1600" dirty="0"/>
              <a:t>	</a:t>
            </a:r>
            <a:r>
              <a:rPr lang="en-US" sz="1600" dirty="0" smtClean="0"/>
              <a:t>605 </a:t>
            </a:r>
            <a:r>
              <a:rPr lang="en-US" sz="1600" dirty="0"/>
              <a:t>Third </a:t>
            </a:r>
            <a:r>
              <a:rPr lang="en-US" sz="1600" dirty="0" smtClean="0"/>
              <a:t>Avenue</a:t>
            </a:r>
            <a:r>
              <a:rPr lang="en-US" sz="1600" dirty="0"/>
              <a:t>, New York, NY 10158-0012: John Wiley &amp; Sons, Inc. </a:t>
            </a:r>
          </a:p>
        </p:txBody>
      </p:sp>
    </p:spTree>
    <p:extLst>
      <p:ext uri="{BB962C8B-B14F-4D97-AF65-F5344CB8AC3E}">
        <p14:creationId xmlns:p14="http://schemas.microsoft.com/office/powerpoint/2010/main" val="17050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" t="6612" r="7371" b="3306"/>
          <a:stretch/>
        </p:blipFill>
        <p:spPr bwMode="auto">
          <a:xfrm>
            <a:off x="457200" y="1290918"/>
            <a:ext cx="8229600" cy="51297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ln>
            <a:solidFill>
              <a:schemeClr val="accent1">
                <a:lumMod val="50000"/>
              </a:schemeClr>
            </a:solidFill>
          </a:ln>
        </p:spPr>
        <p:txBody>
          <a:bodyPr anchor="t">
            <a:noAutofit/>
          </a:bodyPr>
          <a:lstStyle/>
          <a:p>
            <a:pPr algn="l">
              <a:tabLst>
                <a:tab pos="6110288" algn="l"/>
              </a:tabLst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Biannual time series:</a:t>
            </a:r>
            <a:b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</a:b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NH4-NH3 values from 2005-2011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orbe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391400" y="1905000"/>
            <a:ext cx="1152176" cy="4363449"/>
            <a:chOff x="9906000" y="1066800"/>
            <a:chExt cx="1398942" cy="5221941"/>
          </a:xfrm>
        </p:grpSpPr>
        <p:sp>
          <p:nvSpPr>
            <p:cNvPr id="14" name="Rectangle 13"/>
            <p:cNvSpPr/>
            <p:nvPr/>
          </p:nvSpPr>
          <p:spPr>
            <a:xfrm>
              <a:off x="9906000" y="1066800"/>
              <a:ext cx="1398942" cy="5221941"/>
            </a:xfrm>
            <a:prstGeom prst="rect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3200" dirty="0" smtClean="0">
                  <a:solidFill>
                    <a:schemeClr val="accent1">
                      <a:lumMod val="50000"/>
                    </a:schemeClr>
                  </a:solidFill>
                </a:rPr>
                <a:t>2005</a:t>
              </a:r>
              <a:endParaRPr lang="en-US" sz="3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82" t="14254" r="23883" b="11113"/>
            <a:stretch/>
          </p:blipFill>
          <p:spPr bwMode="auto">
            <a:xfrm>
              <a:off x="9993630" y="1905000"/>
              <a:ext cx="1223682" cy="4258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9" name="Picture 5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5887" r="7000" b="1819"/>
          <a:stretch/>
        </p:blipFill>
        <p:spPr bwMode="auto">
          <a:xfrm>
            <a:off x="457200" y="1290918"/>
            <a:ext cx="8229600" cy="51297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7391400" y="1936376"/>
            <a:ext cx="1152176" cy="4363449"/>
            <a:chOff x="9906000" y="1066800"/>
            <a:chExt cx="1398942" cy="5221941"/>
          </a:xfrm>
        </p:grpSpPr>
        <p:sp>
          <p:nvSpPr>
            <p:cNvPr id="28" name="Rectangle 27"/>
            <p:cNvSpPr/>
            <p:nvPr/>
          </p:nvSpPr>
          <p:spPr>
            <a:xfrm>
              <a:off x="9906000" y="1066800"/>
              <a:ext cx="1398942" cy="5221941"/>
            </a:xfrm>
            <a:prstGeom prst="rect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3200" dirty="0" smtClean="0">
                  <a:solidFill>
                    <a:schemeClr val="accent1">
                      <a:lumMod val="50000"/>
                    </a:schemeClr>
                  </a:solidFill>
                </a:rPr>
                <a:t>2007</a:t>
              </a:r>
              <a:endParaRPr lang="en-US" sz="3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29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82" t="14254" r="23883" b="11113"/>
            <a:stretch/>
          </p:blipFill>
          <p:spPr bwMode="auto">
            <a:xfrm>
              <a:off x="9993630" y="1905000"/>
              <a:ext cx="1223682" cy="4258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0" name="Picture 6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5697" r="7151" b="2348"/>
          <a:stretch/>
        </p:blipFill>
        <p:spPr bwMode="auto">
          <a:xfrm>
            <a:off x="441618" y="1299883"/>
            <a:ext cx="8229600" cy="51297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7395883" y="1947896"/>
            <a:ext cx="1152176" cy="4363449"/>
            <a:chOff x="9906000" y="1066800"/>
            <a:chExt cx="1398942" cy="5221941"/>
          </a:xfrm>
        </p:grpSpPr>
        <p:sp>
          <p:nvSpPr>
            <p:cNvPr id="32" name="Rectangle 31"/>
            <p:cNvSpPr/>
            <p:nvPr/>
          </p:nvSpPr>
          <p:spPr>
            <a:xfrm>
              <a:off x="9906000" y="1066800"/>
              <a:ext cx="1398942" cy="5221941"/>
            </a:xfrm>
            <a:prstGeom prst="rect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3200" dirty="0" smtClean="0">
                  <a:solidFill>
                    <a:schemeClr val="accent1">
                      <a:lumMod val="50000"/>
                    </a:schemeClr>
                  </a:solidFill>
                </a:rPr>
                <a:t>2009</a:t>
              </a:r>
              <a:endParaRPr lang="en-US" sz="3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33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82" t="14254" r="23883" b="11113"/>
            <a:stretch/>
          </p:blipFill>
          <p:spPr bwMode="auto">
            <a:xfrm>
              <a:off x="9993630" y="1905000"/>
              <a:ext cx="1223682" cy="4258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1" name="Picture 7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" t="5549" r="7011" b="2924"/>
          <a:stretch/>
        </p:blipFill>
        <p:spPr bwMode="auto">
          <a:xfrm>
            <a:off x="457200" y="1281953"/>
            <a:ext cx="8229600" cy="51297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7391400" y="1936375"/>
            <a:ext cx="1152176" cy="4363449"/>
            <a:chOff x="9906000" y="1066800"/>
            <a:chExt cx="1398942" cy="5221941"/>
          </a:xfrm>
        </p:grpSpPr>
        <p:sp>
          <p:nvSpPr>
            <p:cNvPr id="37" name="Rectangle 36"/>
            <p:cNvSpPr/>
            <p:nvPr/>
          </p:nvSpPr>
          <p:spPr>
            <a:xfrm>
              <a:off x="9906000" y="1066800"/>
              <a:ext cx="1398942" cy="5221941"/>
            </a:xfrm>
            <a:prstGeom prst="rect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3200" dirty="0" smtClean="0">
                  <a:solidFill>
                    <a:schemeClr val="accent1">
                      <a:lumMod val="50000"/>
                    </a:schemeClr>
                  </a:solidFill>
                </a:rPr>
                <a:t>2011</a:t>
              </a:r>
              <a:endParaRPr lang="en-US" sz="3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3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82" t="14254" r="23883" b="11113"/>
            <a:stretch/>
          </p:blipFill>
          <p:spPr bwMode="auto">
            <a:xfrm>
              <a:off x="9993630" y="1905000"/>
              <a:ext cx="1223682" cy="4258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818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ln>
            <a:solidFill>
              <a:schemeClr val="accent1">
                <a:lumMod val="50000"/>
              </a:schemeClr>
            </a:solidFill>
          </a:ln>
        </p:spPr>
        <p:txBody>
          <a:bodyPr anchor="t">
            <a:noAutofit/>
          </a:bodyPr>
          <a:lstStyle/>
          <a:p>
            <a:pPr algn="l">
              <a:tabLst>
                <a:tab pos="6110288" algn="l"/>
              </a:tabLst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Spline interpolation</a:t>
            </a:r>
            <a:b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</a:b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NH4-NH3 time-averaged values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orbel" pitchFamily="34" charset="0"/>
            </a:endParaRPr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6" r="16696"/>
          <a:stretch/>
        </p:blipFill>
        <p:spPr bwMode="auto">
          <a:xfrm>
            <a:off x="457200" y="1290918"/>
            <a:ext cx="6400800" cy="51297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5" t="28447" r="44144" b="29309"/>
          <a:stretch/>
        </p:blipFill>
        <p:spPr bwMode="auto">
          <a:xfrm>
            <a:off x="6880412" y="1290918"/>
            <a:ext cx="1958788" cy="289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35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39271" y="1295400"/>
            <a:ext cx="8229600" cy="5129784"/>
          </a:xfrm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6110288" algn="l"/>
              </a:tabLst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Analytical nitrogen parameters and the total nitrogen </a:t>
            </a:r>
          </a:p>
          <a:p>
            <a:pPr algn="l">
              <a:tabLst>
                <a:tab pos="6110288" algn="l"/>
              </a:tabLst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equation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72141" y="2578190"/>
            <a:ext cx="739971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NH4-NH3 + Organic Nitrogen + NO3-NO2 = TOT-N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Right Brace 18"/>
          <p:cNvSpPr/>
          <p:nvPr/>
        </p:nvSpPr>
        <p:spPr>
          <a:xfrm rot="5400000">
            <a:off x="2450745" y="1599006"/>
            <a:ext cx="1262392" cy="4267200"/>
          </a:xfrm>
          <a:prstGeom prst="rightBrac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693052" y="4483190"/>
            <a:ext cx="777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TKN</a:t>
            </a:r>
            <a:endParaRPr lang="en-US" sz="2800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472341" y="2425790"/>
            <a:ext cx="2743200" cy="838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52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ln>
            <a:solidFill>
              <a:schemeClr val="accent1">
                <a:lumMod val="50000"/>
              </a:schemeClr>
            </a:solidFill>
          </a:ln>
        </p:spPr>
        <p:txBody>
          <a:bodyPr anchor="t">
            <a:noAutofit/>
          </a:bodyPr>
          <a:lstStyle/>
          <a:p>
            <a:pPr algn="l">
              <a:tabLst>
                <a:tab pos="6110288" algn="l"/>
              </a:tabLst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Biannual time series:</a:t>
            </a:r>
            <a:b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</a:b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TOT-N values from 2005-2011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orbel" pitchFamily="34" charset="0"/>
            </a:endParaRPr>
          </a:p>
        </p:txBody>
      </p:sp>
      <p:pic>
        <p:nvPicPr>
          <p:cNvPr id="2053" name="Picture 5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1" t="4038" r="6982" b="2096"/>
          <a:stretch/>
        </p:blipFill>
        <p:spPr bwMode="auto">
          <a:xfrm>
            <a:off x="425824" y="1290917"/>
            <a:ext cx="8229600" cy="51297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705600" y="1359182"/>
            <a:ext cx="1811481" cy="4993253"/>
            <a:chOff x="6817659" y="1290917"/>
            <a:chExt cx="1811481" cy="4993253"/>
          </a:xfrm>
        </p:grpSpPr>
        <p:sp>
          <p:nvSpPr>
            <p:cNvPr id="15" name="Rectangle 14"/>
            <p:cNvSpPr/>
            <p:nvPr/>
          </p:nvSpPr>
          <p:spPr>
            <a:xfrm>
              <a:off x="6817659" y="1290917"/>
              <a:ext cx="1811481" cy="4993253"/>
            </a:xfrm>
            <a:prstGeom prst="rect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3200" dirty="0" smtClean="0">
                  <a:solidFill>
                    <a:schemeClr val="accent1">
                      <a:lumMod val="50000"/>
                    </a:schemeClr>
                  </a:solidFill>
                </a:rPr>
                <a:t>2005</a:t>
              </a:r>
              <a:endParaRPr lang="en-US" sz="3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6" name="Picture 6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1" t="12720" r="52401" b="12936"/>
            <a:stretch/>
          </p:blipFill>
          <p:spPr bwMode="auto">
            <a:xfrm>
              <a:off x="6940617" y="1905000"/>
              <a:ext cx="1565563" cy="4226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5" name="Picture 7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1" t="4028" r="7001" b="2337"/>
          <a:stretch/>
        </p:blipFill>
        <p:spPr bwMode="auto">
          <a:xfrm>
            <a:off x="425824" y="1290916"/>
            <a:ext cx="8229600" cy="51297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6705600" y="1359182"/>
            <a:ext cx="1811481" cy="4993253"/>
            <a:chOff x="6817659" y="1290917"/>
            <a:chExt cx="1811481" cy="4993253"/>
          </a:xfrm>
        </p:grpSpPr>
        <p:sp>
          <p:nvSpPr>
            <p:cNvPr id="31" name="Rectangle 30"/>
            <p:cNvSpPr/>
            <p:nvPr/>
          </p:nvSpPr>
          <p:spPr>
            <a:xfrm>
              <a:off x="6817659" y="1290917"/>
              <a:ext cx="1811481" cy="4993253"/>
            </a:xfrm>
            <a:prstGeom prst="rect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3200" dirty="0" smtClean="0">
                  <a:solidFill>
                    <a:schemeClr val="accent1">
                      <a:lumMod val="50000"/>
                    </a:schemeClr>
                  </a:solidFill>
                </a:rPr>
                <a:t>2007</a:t>
              </a:r>
              <a:endParaRPr lang="en-US" sz="3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1" t="12720" r="52401" b="12936"/>
            <a:stretch/>
          </p:blipFill>
          <p:spPr bwMode="auto">
            <a:xfrm>
              <a:off x="6940617" y="1905000"/>
              <a:ext cx="1565563" cy="4226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6" name="Picture 8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" t="4663" r="7131" b="2099"/>
          <a:stretch/>
        </p:blipFill>
        <p:spPr bwMode="auto">
          <a:xfrm>
            <a:off x="425824" y="1300822"/>
            <a:ext cx="8229600" cy="51297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6705598" y="1369088"/>
            <a:ext cx="1811481" cy="4993253"/>
            <a:chOff x="6817659" y="1290917"/>
            <a:chExt cx="1811481" cy="4993253"/>
          </a:xfrm>
        </p:grpSpPr>
        <p:sp>
          <p:nvSpPr>
            <p:cNvPr id="22" name="Rectangle 21"/>
            <p:cNvSpPr/>
            <p:nvPr/>
          </p:nvSpPr>
          <p:spPr>
            <a:xfrm>
              <a:off x="6817659" y="1290917"/>
              <a:ext cx="1811481" cy="4993253"/>
            </a:xfrm>
            <a:prstGeom prst="rect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3200" dirty="0" smtClean="0">
                  <a:solidFill>
                    <a:schemeClr val="accent1">
                      <a:lumMod val="50000"/>
                    </a:schemeClr>
                  </a:solidFill>
                </a:rPr>
                <a:t>2009</a:t>
              </a:r>
              <a:endParaRPr lang="en-US" sz="3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24" name="Picture 6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1" t="12720" r="52401" b="12936"/>
            <a:stretch/>
          </p:blipFill>
          <p:spPr bwMode="auto">
            <a:xfrm>
              <a:off x="6940617" y="1905000"/>
              <a:ext cx="1565563" cy="4226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7" name="Picture 9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t="5821" r="6930" b="2624"/>
          <a:stretch/>
        </p:blipFill>
        <p:spPr bwMode="auto">
          <a:xfrm>
            <a:off x="425824" y="1309786"/>
            <a:ext cx="8229600" cy="51297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6692151" y="1359181"/>
            <a:ext cx="1811481" cy="4993253"/>
            <a:chOff x="6817659" y="1290917"/>
            <a:chExt cx="1811481" cy="4993253"/>
          </a:xfrm>
        </p:grpSpPr>
        <p:sp>
          <p:nvSpPr>
            <p:cNvPr id="26" name="Rectangle 25"/>
            <p:cNvSpPr/>
            <p:nvPr/>
          </p:nvSpPr>
          <p:spPr>
            <a:xfrm>
              <a:off x="6817659" y="1290917"/>
              <a:ext cx="1811481" cy="4993253"/>
            </a:xfrm>
            <a:prstGeom prst="rect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3200" dirty="0" smtClean="0">
                  <a:solidFill>
                    <a:schemeClr val="accent1">
                      <a:lumMod val="50000"/>
                    </a:schemeClr>
                  </a:solidFill>
                </a:rPr>
                <a:t>2011</a:t>
              </a:r>
              <a:endParaRPr lang="en-US" sz="3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1" t="12720" r="52401" b="12936"/>
            <a:stretch/>
          </p:blipFill>
          <p:spPr bwMode="auto">
            <a:xfrm>
              <a:off x="6940617" y="1905000"/>
              <a:ext cx="1565563" cy="4226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551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ln>
            <a:solidFill>
              <a:schemeClr val="accent1">
                <a:lumMod val="50000"/>
              </a:schemeClr>
            </a:solidFill>
          </a:ln>
        </p:spPr>
        <p:txBody>
          <a:bodyPr anchor="t">
            <a:noAutofit/>
          </a:bodyPr>
          <a:lstStyle/>
          <a:p>
            <a:pPr algn="l">
              <a:tabLst>
                <a:tab pos="6110288" algn="l"/>
              </a:tabLst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Spline interpolation</a:t>
            </a:r>
            <a:b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</a:b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TOT-N time-averaged values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orbel" pitchFamily="34" charset="0"/>
            </a:endParaRPr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6" r="16696"/>
          <a:stretch/>
        </p:blipFill>
        <p:spPr bwMode="auto">
          <a:xfrm>
            <a:off x="457200" y="1290918"/>
            <a:ext cx="6400800" cy="51297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7" t="782" r="16337" b="-260"/>
          <a:stretch/>
        </p:blipFill>
        <p:spPr bwMode="auto">
          <a:xfrm>
            <a:off x="457198" y="1290918"/>
            <a:ext cx="6400801" cy="51297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1" t="25429" r="39591" b="32326"/>
          <a:stretch/>
        </p:blipFill>
        <p:spPr bwMode="auto">
          <a:xfrm>
            <a:off x="6880412" y="1290918"/>
            <a:ext cx="2111188" cy="277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63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29784"/>
          </a:xfrm>
          <a:ln>
            <a:solidFill>
              <a:schemeClr val="accent1">
                <a:lumMod val="50000"/>
              </a:schemeClr>
            </a:solidFill>
          </a:ln>
        </p:spPr>
        <p:txBody>
          <a:bodyPr anchor="t">
            <a:normAutofit/>
          </a:bodyPr>
          <a:lstStyle/>
          <a:p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Groundwater depth time series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Newly collected monthly data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Other indicator parameters?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6110288" algn="l"/>
              </a:tabLst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Future work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orbel" pitchFamily="34" charset="0"/>
            </a:endParaRPr>
          </a:p>
        </p:txBody>
      </p:sp>
      <p:pic>
        <p:nvPicPr>
          <p:cNvPr id="6148" name="Picture 4" descr="http://austincut.com/sites/default/files/images/dillo-dirt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39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96</Words>
  <Application>Microsoft Office PowerPoint</Application>
  <PresentationFormat>On-screen Show (4:3)</PresentationFormat>
  <Paragraphs>31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Investigating nitrogen levels in Hornsby Bend monitoring wells by Justin Davis</vt:lpstr>
      <vt:lpstr>Monitoring well locations, Hornbsy Bend Biosolids Manufacturing Facility</vt:lpstr>
      <vt:lpstr>Chemical speciation of aqueous nitrogen for various pH and pε values</vt:lpstr>
      <vt:lpstr>Biannual time series: NH4-NH3 values from 2005-2011</vt:lpstr>
      <vt:lpstr>Spline interpolation NH4-NH3 time-averaged values</vt:lpstr>
      <vt:lpstr>PowerPoint Presentation</vt:lpstr>
      <vt:lpstr>Biannual time series: TOT-N values from 2005-2011</vt:lpstr>
      <vt:lpstr>Spline interpolation TOT-N time-averaged values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Davis</dc:creator>
  <cp:lastModifiedBy>Justin Davis</cp:lastModifiedBy>
  <cp:revision>51</cp:revision>
  <dcterms:created xsi:type="dcterms:W3CDTF">2011-11-16T17:16:36Z</dcterms:created>
  <dcterms:modified xsi:type="dcterms:W3CDTF">2011-11-17T06:35:08Z</dcterms:modified>
</cp:coreProperties>
</file>