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DF1BF-4BCB-4C28-8151-BC021AE536C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2CB56C6-64D2-4C91-8F39-4742CE367CA5}">
      <dgm:prSet phldrT="[Text]" custT="1"/>
      <dgm:spPr/>
      <dgm:t>
        <a:bodyPr/>
        <a:lstStyle/>
        <a:p>
          <a:r>
            <a:rPr lang="en-US" sz="1100" dirty="0" smtClean="0"/>
            <a:t>Spatial Moisture Content Prediction</a:t>
          </a:r>
        </a:p>
        <a:p>
          <a:endParaRPr lang="en-US" sz="1100" dirty="0" smtClean="0"/>
        </a:p>
        <a:p>
          <a:r>
            <a:rPr lang="en-US" sz="1100" dirty="0" smtClean="0"/>
            <a:t>Soil Recovery </a:t>
          </a:r>
          <a:r>
            <a:rPr lang="en-US" sz="1100" dirty="0" smtClean="0"/>
            <a:t>Coefficient</a:t>
          </a:r>
        </a:p>
        <a:p>
          <a:endParaRPr lang="en-US" sz="1100" dirty="0" smtClean="0"/>
        </a:p>
        <a:p>
          <a:r>
            <a:rPr lang="en-US" sz="1100" dirty="0" smtClean="0"/>
            <a:t>Quantitative Impact of Critical Moisture Content </a:t>
          </a:r>
          <a:endParaRPr lang="en-US" sz="1100" dirty="0" smtClean="0"/>
        </a:p>
      </dgm:t>
    </dgm:pt>
    <dgm:pt modelId="{E6488281-3BAE-4E84-8B62-4EEAD5F2CEC5}" type="parTrans" cxnId="{9459C205-5D85-465E-91C2-87E482590930}">
      <dgm:prSet/>
      <dgm:spPr/>
      <dgm:t>
        <a:bodyPr/>
        <a:lstStyle/>
        <a:p>
          <a:endParaRPr lang="en-US"/>
        </a:p>
      </dgm:t>
    </dgm:pt>
    <dgm:pt modelId="{C8B146E8-C1E8-4182-8D24-BC4546F0C2EC}" type="sibTrans" cxnId="{9459C205-5D85-465E-91C2-87E482590930}">
      <dgm:prSet/>
      <dgm:spPr/>
      <dgm:t>
        <a:bodyPr/>
        <a:lstStyle/>
        <a:p>
          <a:endParaRPr lang="en-US"/>
        </a:p>
      </dgm:t>
    </dgm:pt>
    <dgm:pt modelId="{365578EB-267F-43AE-A79C-D0BA7EE5CE41}">
      <dgm:prSet phldrT="[Text]" phldr="1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US"/>
        </a:p>
      </dgm:t>
    </dgm:pt>
    <dgm:pt modelId="{35C1B47A-6724-486A-A750-08357D072E52}" type="sibTrans" cxnId="{FAE91DA6-5F65-4216-9FA7-57B994E865C6}">
      <dgm:prSet/>
      <dgm:spPr/>
      <dgm:t>
        <a:bodyPr/>
        <a:lstStyle/>
        <a:p>
          <a:endParaRPr lang="en-US"/>
        </a:p>
      </dgm:t>
    </dgm:pt>
    <dgm:pt modelId="{FD9A8FD4-81AE-47E7-B08C-850E45E0655D}" type="parTrans" cxnId="{FAE91DA6-5F65-4216-9FA7-57B994E865C6}">
      <dgm:prSet/>
      <dgm:spPr/>
      <dgm:t>
        <a:bodyPr/>
        <a:lstStyle/>
        <a:p>
          <a:endParaRPr lang="en-US"/>
        </a:p>
      </dgm:t>
    </dgm:pt>
    <dgm:pt modelId="{A0FD3089-D614-437A-9E89-BB449731EA39}" type="pres">
      <dgm:prSet presAssocID="{FBADF1BF-4BCB-4C28-8151-BC021AE536C9}" presName="Name0" presStyleCnt="0">
        <dgm:presLayoutVars>
          <dgm:dir/>
          <dgm:resizeHandles val="exact"/>
        </dgm:presLayoutVars>
      </dgm:prSet>
      <dgm:spPr/>
    </dgm:pt>
    <dgm:pt modelId="{30EDE4D8-3BCD-4E75-A900-D1B7472D222D}" type="pres">
      <dgm:prSet presAssocID="{FBADF1BF-4BCB-4C28-8151-BC021AE536C9}" presName="vNodes" presStyleCnt="0"/>
      <dgm:spPr/>
    </dgm:pt>
    <dgm:pt modelId="{FB43BD54-C878-469C-A467-AAE0AC644968}" type="pres">
      <dgm:prSet presAssocID="{365578EB-267F-43AE-A79C-D0BA7EE5CE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3C707-DB0B-41EE-BFFC-90AB1F2E96A7}" type="pres">
      <dgm:prSet presAssocID="{FBADF1BF-4BCB-4C28-8151-BC021AE536C9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658BB422-E08A-406C-9AC5-41E34070944E}" type="pres">
      <dgm:prSet presAssocID="{FBADF1BF-4BCB-4C28-8151-BC021AE536C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CCFF07A-DA85-4A78-A356-66D5D54842E7}" type="pres">
      <dgm:prSet presAssocID="{FBADF1BF-4BCB-4C28-8151-BC021AE536C9}" presName="lastNode" presStyleLbl="node1" presStyleIdx="1" presStyleCnt="2" custScaleX="122801" custScaleY="115517" custLinFactNeighborY="-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9C205-5D85-465E-91C2-87E482590930}" srcId="{FBADF1BF-4BCB-4C28-8151-BC021AE536C9}" destId="{72CB56C6-64D2-4C91-8F39-4742CE367CA5}" srcOrd="1" destOrd="0" parTransId="{E6488281-3BAE-4E84-8B62-4EEAD5F2CEC5}" sibTransId="{C8B146E8-C1E8-4182-8D24-BC4546F0C2EC}"/>
    <dgm:cxn modelId="{FF1615EF-AAAB-49DA-AA2A-BAB283BA21AF}" type="presOf" srcId="{FBADF1BF-4BCB-4C28-8151-BC021AE536C9}" destId="{A0FD3089-D614-437A-9E89-BB449731EA39}" srcOrd="0" destOrd="0" presId="urn:microsoft.com/office/officeart/2005/8/layout/equation2"/>
    <dgm:cxn modelId="{E7EBB662-FD3A-4F81-AAFD-C936EF27A3BC}" type="presOf" srcId="{35C1B47A-6724-486A-A750-08357D072E52}" destId="{658BB422-E08A-406C-9AC5-41E34070944E}" srcOrd="1" destOrd="0" presId="urn:microsoft.com/office/officeart/2005/8/layout/equation2"/>
    <dgm:cxn modelId="{FAE91DA6-5F65-4216-9FA7-57B994E865C6}" srcId="{FBADF1BF-4BCB-4C28-8151-BC021AE536C9}" destId="{365578EB-267F-43AE-A79C-D0BA7EE5CE41}" srcOrd="0" destOrd="0" parTransId="{FD9A8FD4-81AE-47E7-B08C-850E45E0655D}" sibTransId="{35C1B47A-6724-486A-A750-08357D072E52}"/>
    <dgm:cxn modelId="{D45964E6-99F0-439D-8402-F0E87AC9C358}" type="presOf" srcId="{72CB56C6-64D2-4C91-8F39-4742CE367CA5}" destId="{6CCFF07A-DA85-4A78-A356-66D5D54842E7}" srcOrd="0" destOrd="0" presId="urn:microsoft.com/office/officeart/2005/8/layout/equation2"/>
    <dgm:cxn modelId="{22F06699-5014-4C86-B383-9A2D43266715}" type="presOf" srcId="{365578EB-267F-43AE-A79C-D0BA7EE5CE41}" destId="{FB43BD54-C878-469C-A467-AAE0AC644968}" srcOrd="0" destOrd="0" presId="urn:microsoft.com/office/officeart/2005/8/layout/equation2"/>
    <dgm:cxn modelId="{EB93D373-7207-4439-B47C-81EF791EC7B7}" type="presOf" srcId="{35C1B47A-6724-486A-A750-08357D072E52}" destId="{8153C707-DB0B-41EE-BFFC-90AB1F2E96A7}" srcOrd="0" destOrd="0" presId="urn:microsoft.com/office/officeart/2005/8/layout/equation2"/>
    <dgm:cxn modelId="{CA109E34-CA43-4C9F-8F5C-66DC661B1E24}" type="presParOf" srcId="{A0FD3089-D614-437A-9E89-BB449731EA39}" destId="{30EDE4D8-3BCD-4E75-A900-D1B7472D222D}" srcOrd="0" destOrd="0" presId="urn:microsoft.com/office/officeart/2005/8/layout/equation2"/>
    <dgm:cxn modelId="{661B5EC2-45C7-44C8-8B90-36415880F97A}" type="presParOf" srcId="{30EDE4D8-3BCD-4E75-A900-D1B7472D222D}" destId="{FB43BD54-C878-469C-A467-AAE0AC644968}" srcOrd="0" destOrd="0" presId="urn:microsoft.com/office/officeart/2005/8/layout/equation2"/>
    <dgm:cxn modelId="{468852EA-8D2D-4F16-8367-3236649B082F}" type="presParOf" srcId="{A0FD3089-D614-437A-9E89-BB449731EA39}" destId="{8153C707-DB0B-41EE-BFFC-90AB1F2E96A7}" srcOrd="1" destOrd="0" presId="urn:microsoft.com/office/officeart/2005/8/layout/equation2"/>
    <dgm:cxn modelId="{EBCAC767-9A51-440C-A648-9E742A30A70E}" type="presParOf" srcId="{8153C707-DB0B-41EE-BFFC-90AB1F2E96A7}" destId="{658BB422-E08A-406C-9AC5-41E34070944E}" srcOrd="0" destOrd="0" presId="urn:microsoft.com/office/officeart/2005/8/layout/equation2"/>
    <dgm:cxn modelId="{B9D6947D-407B-4A80-BBE7-3262E4FF072F}" type="presParOf" srcId="{A0FD3089-D614-437A-9E89-BB449731EA39}" destId="{6CCFF07A-DA85-4A78-A356-66D5D54842E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94BB3-5E9E-4ACE-A6D6-995459B6799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D193F-4BC5-4E95-BAE5-8209F25AB946}">
      <dgm:prSet phldrT="[Text]"/>
      <dgm:spPr/>
      <dgm:t>
        <a:bodyPr/>
        <a:lstStyle/>
        <a:p>
          <a:r>
            <a:rPr lang="en-US" dirty="0" smtClean="0"/>
            <a:t>Soil Hydraulic Properties</a:t>
          </a:r>
        </a:p>
        <a:p>
          <a:r>
            <a:rPr lang="en-US" dirty="0" smtClean="0"/>
            <a:t>(raster)</a:t>
          </a:r>
          <a:endParaRPr lang="en-US" dirty="0"/>
        </a:p>
      </dgm:t>
    </dgm:pt>
    <dgm:pt modelId="{03C75B82-1248-486E-BAF9-E842E7420D26}" type="parTrans" cxnId="{936D9CB7-868F-4EBB-A778-9F9E36A9CAD8}">
      <dgm:prSet/>
      <dgm:spPr/>
      <dgm:t>
        <a:bodyPr/>
        <a:lstStyle/>
        <a:p>
          <a:endParaRPr lang="en-US"/>
        </a:p>
      </dgm:t>
    </dgm:pt>
    <dgm:pt modelId="{028BF670-A60E-4DE7-9ED2-C203A0F928B2}" type="sibTrans" cxnId="{936D9CB7-868F-4EBB-A778-9F9E36A9CAD8}">
      <dgm:prSet/>
      <dgm:spPr/>
      <dgm:t>
        <a:bodyPr/>
        <a:lstStyle/>
        <a:p>
          <a:endParaRPr lang="en-US"/>
        </a:p>
      </dgm:t>
    </dgm:pt>
    <dgm:pt modelId="{FAA8C7EC-1283-434C-9CE0-102E2697782D}">
      <dgm:prSet phldrT="[Text]"/>
      <dgm:spPr/>
      <dgm:t>
        <a:bodyPr/>
        <a:lstStyle/>
        <a:p>
          <a:r>
            <a:rPr lang="en-US" dirty="0" smtClean="0"/>
            <a:t>Statistical Precipitation Model</a:t>
          </a:r>
          <a:endParaRPr lang="en-US" dirty="0"/>
        </a:p>
      </dgm:t>
    </dgm:pt>
    <dgm:pt modelId="{19A3BC43-EB3B-4147-9BE0-959E6359D8A9}" type="parTrans" cxnId="{B1343BD8-C166-48AA-B932-D73B8E899EB8}">
      <dgm:prSet/>
      <dgm:spPr/>
      <dgm:t>
        <a:bodyPr/>
        <a:lstStyle/>
        <a:p>
          <a:endParaRPr lang="en-US"/>
        </a:p>
      </dgm:t>
    </dgm:pt>
    <dgm:pt modelId="{482ED391-5527-4C42-8E0F-9FB12E342C43}" type="sibTrans" cxnId="{B1343BD8-C166-48AA-B932-D73B8E899EB8}">
      <dgm:prSet/>
      <dgm:spPr/>
      <dgm:t>
        <a:bodyPr/>
        <a:lstStyle/>
        <a:p>
          <a:endParaRPr lang="en-US"/>
        </a:p>
      </dgm:t>
    </dgm:pt>
    <dgm:pt modelId="{96EEC4E1-A9FA-4B05-88E3-87F8CEFFCAE7}">
      <dgm:prSet phldrT="[Text]"/>
      <dgm:spPr/>
      <dgm:t>
        <a:bodyPr/>
        <a:lstStyle/>
        <a:p>
          <a:r>
            <a:rPr lang="en-US" dirty="0" smtClean="0"/>
            <a:t>Runoff/Flow Correlation</a:t>
          </a:r>
        </a:p>
        <a:p>
          <a:r>
            <a:rPr lang="en-US" dirty="0" smtClean="0"/>
            <a:t>(raster)</a:t>
          </a:r>
          <a:endParaRPr lang="en-US" dirty="0"/>
        </a:p>
      </dgm:t>
    </dgm:pt>
    <dgm:pt modelId="{E583B2E5-E005-4C5D-8EC7-3B166B17BB27}" type="parTrans" cxnId="{F90D643A-66E8-489E-84E5-F73B757806D6}">
      <dgm:prSet/>
      <dgm:spPr/>
      <dgm:t>
        <a:bodyPr/>
        <a:lstStyle/>
        <a:p>
          <a:endParaRPr lang="en-US"/>
        </a:p>
      </dgm:t>
    </dgm:pt>
    <dgm:pt modelId="{521910F7-25E3-46C0-9AC7-B8665D1A4EF9}" type="sibTrans" cxnId="{F90D643A-66E8-489E-84E5-F73B757806D6}">
      <dgm:prSet/>
      <dgm:spPr/>
      <dgm:t>
        <a:bodyPr/>
        <a:lstStyle/>
        <a:p>
          <a:endParaRPr lang="en-US"/>
        </a:p>
      </dgm:t>
    </dgm:pt>
    <dgm:pt modelId="{9971A1E0-8DBB-49B1-A255-BAA61D59FD74}">
      <dgm:prSet phldrT="[Text]"/>
      <dgm:spPr/>
      <dgm:t>
        <a:bodyPr/>
        <a:lstStyle/>
        <a:p>
          <a:r>
            <a:rPr lang="en-US" dirty="0" smtClean="0"/>
            <a:t>Statistical Temperature Model</a:t>
          </a:r>
          <a:endParaRPr lang="en-US" dirty="0"/>
        </a:p>
      </dgm:t>
    </dgm:pt>
    <dgm:pt modelId="{E5A8B270-D6CE-4923-A17F-D175E04A2182}" type="parTrans" cxnId="{390E86C5-E7B0-433F-B3C6-54AF56A2A9BF}">
      <dgm:prSet/>
      <dgm:spPr/>
      <dgm:t>
        <a:bodyPr/>
        <a:lstStyle/>
        <a:p>
          <a:endParaRPr lang="en-US"/>
        </a:p>
      </dgm:t>
    </dgm:pt>
    <dgm:pt modelId="{4647D791-7244-47C7-9CD8-9B5E68326062}" type="sibTrans" cxnId="{390E86C5-E7B0-433F-B3C6-54AF56A2A9BF}">
      <dgm:prSet/>
      <dgm:spPr/>
      <dgm:t>
        <a:bodyPr/>
        <a:lstStyle/>
        <a:p>
          <a:endParaRPr lang="en-US"/>
        </a:p>
      </dgm:t>
    </dgm:pt>
    <dgm:pt modelId="{005D8F91-2250-4783-99CF-0C555B3A069D}">
      <dgm:prSet phldrT="[Text]"/>
      <dgm:spPr/>
      <dgm:t>
        <a:bodyPr/>
        <a:lstStyle/>
        <a:p>
          <a:r>
            <a:rPr lang="en-US" dirty="0" smtClean="0"/>
            <a:t>Statistical ET Analysis</a:t>
          </a:r>
          <a:endParaRPr lang="en-US" dirty="0"/>
        </a:p>
      </dgm:t>
    </dgm:pt>
    <dgm:pt modelId="{A45BBF8E-6E16-4CF8-98B2-AB5A18BAAD81}" type="parTrans" cxnId="{FFEE3F12-4557-464B-9457-EE6F950DAE1D}">
      <dgm:prSet/>
      <dgm:spPr/>
      <dgm:t>
        <a:bodyPr/>
        <a:lstStyle/>
        <a:p>
          <a:endParaRPr lang="en-US"/>
        </a:p>
      </dgm:t>
    </dgm:pt>
    <dgm:pt modelId="{62220F7D-536B-4097-AA04-30672D8D2FC4}" type="sibTrans" cxnId="{FFEE3F12-4557-464B-9457-EE6F950DAE1D}">
      <dgm:prSet/>
      <dgm:spPr/>
      <dgm:t>
        <a:bodyPr/>
        <a:lstStyle/>
        <a:p>
          <a:endParaRPr lang="en-US"/>
        </a:p>
      </dgm:t>
    </dgm:pt>
    <dgm:pt modelId="{6B13C252-67A8-443B-9909-EC565B5C9302}" type="pres">
      <dgm:prSet presAssocID="{AD994BB3-5E9E-4ACE-A6D6-995459B679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EC66E-B695-48D6-9EF3-6D1301CFC773}" type="pres">
      <dgm:prSet presAssocID="{212D193F-4BC5-4E95-BAE5-8209F25AB9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77964-D521-4628-867F-A0A94D1B6CBD}" type="pres">
      <dgm:prSet presAssocID="{212D193F-4BC5-4E95-BAE5-8209F25AB946}" presName="spNode" presStyleCnt="0"/>
      <dgm:spPr/>
    </dgm:pt>
    <dgm:pt modelId="{DEE85A12-615C-499A-89F6-0E97CF135612}" type="pres">
      <dgm:prSet presAssocID="{028BF670-A60E-4DE7-9ED2-C203A0F928B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E2B3C88-D8F3-43C4-9F8E-1B39F63BA9A9}" type="pres">
      <dgm:prSet presAssocID="{FAA8C7EC-1283-434C-9CE0-102E269778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C3E2-1A6C-4397-B028-41BCC13DE730}" type="pres">
      <dgm:prSet presAssocID="{FAA8C7EC-1283-434C-9CE0-102E2697782D}" presName="spNode" presStyleCnt="0"/>
      <dgm:spPr/>
    </dgm:pt>
    <dgm:pt modelId="{A7B59338-E857-4209-B66F-13385E858DA7}" type="pres">
      <dgm:prSet presAssocID="{482ED391-5527-4C42-8E0F-9FB12E342C4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ED752F8-CCF8-40C5-8F0D-28E293530A5D}" type="pres">
      <dgm:prSet presAssocID="{96EEC4E1-A9FA-4B05-88E3-87F8CEFFCA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F4EE8-7856-4DA6-90D2-3577846BD8BC}" type="pres">
      <dgm:prSet presAssocID="{96EEC4E1-A9FA-4B05-88E3-87F8CEFFCAE7}" presName="spNode" presStyleCnt="0"/>
      <dgm:spPr/>
    </dgm:pt>
    <dgm:pt modelId="{4DBDF13D-1CC3-40E8-AEE7-E3B098466829}" type="pres">
      <dgm:prSet presAssocID="{521910F7-25E3-46C0-9AC7-B8665D1A4EF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9E895C1-18E6-4F2B-8D3E-241431200F42}" type="pres">
      <dgm:prSet presAssocID="{9971A1E0-8DBB-49B1-A255-BAA61D59FD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613ED-A2BA-48E4-A0D3-F3667F7D7DA2}" type="pres">
      <dgm:prSet presAssocID="{9971A1E0-8DBB-49B1-A255-BAA61D59FD74}" presName="spNode" presStyleCnt="0"/>
      <dgm:spPr/>
    </dgm:pt>
    <dgm:pt modelId="{823D4DB7-915B-4971-A3BC-9CE093E477D2}" type="pres">
      <dgm:prSet presAssocID="{4647D791-7244-47C7-9CD8-9B5E6832606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5B747D-5C19-4321-9297-084DDC665504}" type="pres">
      <dgm:prSet presAssocID="{005D8F91-2250-4783-99CF-0C555B3A06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1E44D-88BC-44D1-9D13-15BFF36B9DF9}" type="pres">
      <dgm:prSet presAssocID="{005D8F91-2250-4783-99CF-0C555B3A069D}" presName="spNode" presStyleCnt="0"/>
      <dgm:spPr/>
    </dgm:pt>
    <dgm:pt modelId="{D180369B-7B64-43D3-A3AB-895F10254F40}" type="pres">
      <dgm:prSet presAssocID="{62220F7D-536B-4097-AA04-30672D8D2FC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E499A5A-323A-41F2-A082-E5651D1E0647}" type="presOf" srcId="{212D193F-4BC5-4E95-BAE5-8209F25AB946}" destId="{17CEC66E-B695-48D6-9EF3-6D1301CFC773}" srcOrd="0" destOrd="0" presId="urn:microsoft.com/office/officeart/2005/8/layout/cycle5"/>
    <dgm:cxn modelId="{B4142DAA-5D1E-46D3-BB9E-CF0978877121}" type="presOf" srcId="{482ED391-5527-4C42-8E0F-9FB12E342C43}" destId="{A7B59338-E857-4209-B66F-13385E858DA7}" srcOrd="0" destOrd="0" presId="urn:microsoft.com/office/officeart/2005/8/layout/cycle5"/>
    <dgm:cxn modelId="{63E2BD33-D068-4EA3-8079-BF8A57C5BCC5}" type="presOf" srcId="{9971A1E0-8DBB-49B1-A255-BAA61D59FD74}" destId="{F9E895C1-18E6-4F2B-8D3E-241431200F42}" srcOrd="0" destOrd="0" presId="urn:microsoft.com/office/officeart/2005/8/layout/cycle5"/>
    <dgm:cxn modelId="{4569112E-CC5F-44F4-9966-07C871AFB36B}" type="presOf" srcId="{62220F7D-536B-4097-AA04-30672D8D2FC4}" destId="{D180369B-7B64-43D3-A3AB-895F10254F40}" srcOrd="0" destOrd="0" presId="urn:microsoft.com/office/officeart/2005/8/layout/cycle5"/>
    <dgm:cxn modelId="{3F170F2F-8379-4FDF-A3E0-F61433D63F87}" type="presOf" srcId="{96EEC4E1-A9FA-4B05-88E3-87F8CEFFCAE7}" destId="{2ED752F8-CCF8-40C5-8F0D-28E293530A5D}" srcOrd="0" destOrd="0" presId="urn:microsoft.com/office/officeart/2005/8/layout/cycle5"/>
    <dgm:cxn modelId="{B1343BD8-C166-48AA-B932-D73B8E899EB8}" srcId="{AD994BB3-5E9E-4ACE-A6D6-995459B67993}" destId="{FAA8C7EC-1283-434C-9CE0-102E2697782D}" srcOrd="1" destOrd="0" parTransId="{19A3BC43-EB3B-4147-9BE0-959E6359D8A9}" sibTransId="{482ED391-5527-4C42-8E0F-9FB12E342C43}"/>
    <dgm:cxn modelId="{A3768665-351E-45F4-A0C1-25E6A0B01FAF}" type="presOf" srcId="{AD994BB3-5E9E-4ACE-A6D6-995459B67993}" destId="{6B13C252-67A8-443B-9909-EC565B5C9302}" srcOrd="0" destOrd="0" presId="urn:microsoft.com/office/officeart/2005/8/layout/cycle5"/>
    <dgm:cxn modelId="{1CC7EA32-AA12-4F34-82F8-98A2F77D1CB2}" type="presOf" srcId="{028BF670-A60E-4DE7-9ED2-C203A0F928B2}" destId="{DEE85A12-615C-499A-89F6-0E97CF135612}" srcOrd="0" destOrd="0" presId="urn:microsoft.com/office/officeart/2005/8/layout/cycle5"/>
    <dgm:cxn modelId="{3D0A2E0B-EE2A-46A3-9A5B-0F41248004C3}" type="presOf" srcId="{005D8F91-2250-4783-99CF-0C555B3A069D}" destId="{035B747D-5C19-4321-9297-084DDC665504}" srcOrd="0" destOrd="0" presId="urn:microsoft.com/office/officeart/2005/8/layout/cycle5"/>
    <dgm:cxn modelId="{F90D643A-66E8-489E-84E5-F73B757806D6}" srcId="{AD994BB3-5E9E-4ACE-A6D6-995459B67993}" destId="{96EEC4E1-A9FA-4B05-88E3-87F8CEFFCAE7}" srcOrd="2" destOrd="0" parTransId="{E583B2E5-E005-4C5D-8EC7-3B166B17BB27}" sibTransId="{521910F7-25E3-46C0-9AC7-B8665D1A4EF9}"/>
    <dgm:cxn modelId="{936D9CB7-868F-4EBB-A778-9F9E36A9CAD8}" srcId="{AD994BB3-5E9E-4ACE-A6D6-995459B67993}" destId="{212D193F-4BC5-4E95-BAE5-8209F25AB946}" srcOrd="0" destOrd="0" parTransId="{03C75B82-1248-486E-BAF9-E842E7420D26}" sibTransId="{028BF670-A60E-4DE7-9ED2-C203A0F928B2}"/>
    <dgm:cxn modelId="{FFEE3F12-4557-464B-9457-EE6F950DAE1D}" srcId="{AD994BB3-5E9E-4ACE-A6D6-995459B67993}" destId="{005D8F91-2250-4783-99CF-0C555B3A069D}" srcOrd="4" destOrd="0" parTransId="{A45BBF8E-6E16-4CF8-98B2-AB5A18BAAD81}" sibTransId="{62220F7D-536B-4097-AA04-30672D8D2FC4}"/>
    <dgm:cxn modelId="{6035CB40-8B0B-497B-9C43-767EFB33771D}" type="presOf" srcId="{4647D791-7244-47C7-9CD8-9B5E68326062}" destId="{823D4DB7-915B-4971-A3BC-9CE093E477D2}" srcOrd="0" destOrd="0" presId="urn:microsoft.com/office/officeart/2005/8/layout/cycle5"/>
    <dgm:cxn modelId="{044A8324-6642-4A80-9735-7633DFCA577E}" type="presOf" srcId="{521910F7-25E3-46C0-9AC7-B8665D1A4EF9}" destId="{4DBDF13D-1CC3-40E8-AEE7-E3B098466829}" srcOrd="0" destOrd="0" presId="urn:microsoft.com/office/officeart/2005/8/layout/cycle5"/>
    <dgm:cxn modelId="{390E86C5-E7B0-433F-B3C6-54AF56A2A9BF}" srcId="{AD994BB3-5E9E-4ACE-A6D6-995459B67993}" destId="{9971A1E0-8DBB-49B1-A255-BAA61D59FD74}" srcOrd="3" destOrd="0" parTransId="{E5A8B270-D6CE-4923-A17F-D175E04A2182}" sibTransId="{4647D791-7244-47C7-9CD8-9B5E68326062}"/>
    <dgm:cxn modelId="{F4BF0CA3-F4B2-49A3-9423-673DB79F5ED6}" type="presOf" srcId="{FAA8C7EC-1283-434C-9CE0-102E2697782D}" destId="{CE2B3C88-D8F3-43C4-9F8E-1B39F63BA9A9}" srcOrd="0" destOrd="0" presId="urn:microsoft.com/office/officeart/2005/8/layout/cycle5"/>
    <dgm:cxn modelId="{080FBB14-8F74-432F-ACF6-2F84D82E3AD3}" type="presParOf" srcId="{6B13C252-67A8-443B-9909-EC565B5C9302}" destId="{17CEC66E-B695-48D6-9EF3-6D1301CFC773}" srcOrd="0" destOrd="0" presId="urn:microsoft.com/office/officeart/2005/8/layout/cycle5"/>
    <dgm:cxn modelId="{C11DA601-F411-418F-8848-C4EBC12D4546}" type="presParOf" srcId="{6B13C252-67A8-443B-9909-EC565B5C9302}" destId="{17F77964-D521-4628-867F-A0A94D1B6CBD}" srcOrd="1" destOrd="0" presId="urn:microsoft.com/office/officeart/2005/8/layout/cycle5"/>
    <dgm:cxn modelId="{F651FD8D-CBFD-427E-81C9-BA2FB307F13C}" type="presParOf" srcId="{6B13C252-67A8-443B-9909-EC565B5C9302}" destId="{DEE85A12-615C-499A-89F6-0E97CF135612}" srcOrd="2" destOrd="0" presId="urn:microsoft.com/office/officeart/2005/8/layout/cycle5"/>
    <dgm:cxn modelId="{DD47B509-3851-492F-AD82-7F7B9EBBEDFD}" type="presParOf" srcId="{6B13C252-67A8-443B-9909-EC565B5C9302}" destId="{CE2B3C88-D8F3-43C4-9F8E-1B39F63BA9A9}" srcOrd="3" destOrd="0" presId="urn:microsoft.com/office/officeart/2005/8/layout/cycle5"/>
    <dgm:cxn modelId="{253F5F75-3948-4F7F-AB51-A1B1FC975AED}" type="presParOf" srcId="{6B13C252-67A8-443B-9909-EC565B5C9302}" destId="{3955C3E2-1A6C-4397-B028-41BCC13DE730}" srcOrd="4" destOrd="0" presId="urn:microsoft.com/office/officeart/2005/8/layout/cycle5"/>
    <dgm:cxn modelId="{6C236A4B-78FB-459C-AD1A-AC5B69907B90}" type="presParOf" srcId="{6B13C252-67A8-443B-9909-EC565B5C9302}" destId="{A7B59338-E857-4209-B66F-13385E858DA7}" srcOrd="5" destOrd="0" presId="urn:microsoft.com/office/officeart/2005/8/layout/cycle5"/>
    <dgm:cxn modelId="{0494E392-7096-4BB3-A726-FE88A3ECA16A}" type="presParOf" srcId="{6B13C252-67A8-443B-9909-EC565B5C9302}" destId="{2ED752F8-CCF8-40C5-8F0D-28E293530A5D}" srcOrd="6" destOrd="0" presId="urn:microsoft.com/office/officeart/2005/8/layout/cycle5"/>
    <dgm:cxn modelId="{58196851-2AFF-4265-9B36-8AF3AEE9C45D}" type="presParOf" srcId="{6B13C252-67A8-443B-9909-EC565B5C9302}" destId="{2BAF4EE8-7856-4DA6-90D2-3577846BD8BC}" srcOrd="7" destOrd="0" presId="urn:microsoft.com/office/officeart/2005/8/layout/cycle5"/>
    <dgm:cxn modelId="{6A819862-3861-400D-A88F-7AB0063C9C6E}" type="presParOf" srcId="{6B13C252-67A8-443B-9909-EC565B5C9302}" destId="{4DBDF13D-1CC3-40E8-AEE7-E3B098466829}" srcOrd="8" destOrd="0" presId="urn:microsoft.com/office/officeart/2005/8/layout/cycle5"/>
    <dgm:cxn modelId="{646CC0A6-93DD-44F1-96B7-63A9332F6127}" type="presParOf" srcId="{6B13C252-67A8-443B-9909-EC565B5C9302}" destId="{F9E895C1-18E6-4F2B-8D3E-241431200F42}" srcOrd="9" destOrd="0" presId="urn:microsoft.com/office/officeart/2005/8/layout/cycle5"/>
    <dgm:cxn modelId="{39E68F4C-13BC-42DC-AFA6-E247901458D2}" type="presParOf" srcId="{6B13C252-67A8-443B-9909-EC565B5C9302}" destId="{EC8613ED-A2BA-48E4-A0D3-F3667F7D7DA2}" srcOrd="10" destOrd="0" presId="urn:microsoft.com/office/officeart/2005/8/layout/cycle5"/>
    <dgm:cxn modelId="{91C5AE60-5042-4D40-B975-CE2EBD84E4AC}" type="presParOf" srcId="{6B13C252-67A8-443B-9909-EC565B5C9302}" destId="{823D4DB7-915B-4971-A3BC-9CE093E477D2}" srcOrd="11" destOrd="0" presId="urn:microsoft.com/office/officeart/2005/8/layout/cycle5"/>
    <dgm:cxn modelId="{BE098B42-B918-4F9E-BB76-ACF5E6ECB675}" type="presParOf" srcId="{6B13C252-67A8-443B-9909-EC565B5C9302}" destId="{035B747D-5C19-4321-9297-084DDC665504}" srcOrd="12" destOrd="0" presId="urn:microsoft.com/office/officeart/2005/8/layout/cycle5"/>
    <dgm:cxn modelId="{E623A192-77A1-4334-90FA-0DBFCBFE21CC}" type="presParOf" srcId="{6B13C252-67A8-443B-9909-EC565B5C9302}" destId="{44A1E44D-88BC-44D1-9D13-15BFF36B9DF9}" srcOrd="13" destOrd="0" presId="urn:microsoft.com/office/officeart/2005/8/layout/cycle5"/>
    <dgm:cxn modelId="{6AA6818F-0B55-4F5B-B752-EF3088359819}" type="presParOf" srcId="{6B13C252-67A8-443B-9909-EC565B5C9302}" destId="{D180369B-7B64-43D3-A3AB-895F10254F4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43BD54-C878-469C-A467-AAE0AC644968}">
      <dsp:nvSpPr>
        <dsp:cNvPr id="0" name=""/>
        <dsp:cNvSpPr/>
      </dsp:nvSpPr>
      <dsp:spPr>
        <a:xfrm>
          <a:off x="804" y="1015677"/>
          <a:ext cx="2235844" cy="2235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804" y="1015677"/>
        <a:ext cx="2235844" cy="2235844"/>
      </dsp:txXfrm>
    </dsp:sp>
    <dsp:sp modelId="{8153C707-DB0B-41EE-BFFC-90AB1F2E96A7}">
      <dsp:nvSpPr>
        <dsp:cNvPr id="0" name=""/>
        <dsp:cNvSpPr/>
      </dsp:nvSpPr>
      <dsp:spPr>
        <a:xfrm rot="21554775">
          <a:off x="2571955" y="1693935"/>
          <a:ext cx="711182" cy="83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21554775">
        <a:off x="2571955" y="1693935"/>
        <a:ext cx="711182" cy="831734"/>
      </dsp:txXfrm>
    </dsp:sp>
    <dsp:sp modelId="{6CCFF07A-DA85-4A78-A356-66D5D54842E7}">
      <dsp:nvSpPr>
        <dsp:cNvPr id="0" name=""/>
        <dsp:cNvSpPr/>
      </dsp:nvSpPr>
      <dsp:spPr>
        <a:xfrm>
          <a:off x="3578155" y="791791"/>
          <a:ext cx="2745639" cy="2582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Spatial Moisture Content Prediction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Soil Recovery </a:t>
          </a:r>
          <a:r>
            <a:rPr lang="en-US" sz="1100" kern="1200" dirty="0" smtClean="0"/>
            <a:t>Coefficient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Quantitative Impact of Critical Moisture Content </a:t>
          </a:r>
          <a:endParaRPr lang="en-US" sz="1100" kern="1200" dirty="0" smtClean="0"/>
        </a:p>
      </dsp:txBody>
      <dsp:txXfrm>
        <a:off x="3578155" y="791791"/>
        <a:ext cx="2745639" cy="25827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EC66E-B695-48D6-9EF3-6D1301CFC773}">
      <dsp:nvSpPr>
        <dsp:cNvPr id="0" name=""/>
        <dsp:cNvSpPr/>
      </dsp:nvSpPr>
      <dsp:spPr>
        <a:xfrm>
          <a:off x="1719243" y="2137"/>
          <a:ext cx="1209712" cy="78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Soil Hydraulic Properties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(raster)</a:t>
          </a:r>
          <a:endParaRPr lang="en-US" sz="1000" kern="1200" dirty="0"/>
        </a:p>
      </dsp:txBody>
      <dsp:txXfrm>
        <a:off x="1719243" y="2137"/>
        <a:ext cx="1209712" cy="786312"/>
      </dsp:txXfrm>
    </dsp:sp>
    <dsp:sp modelId="{DEE85A12-615C-499A-89F6-0E97CF135612}">
      <dsp:nvSpPr>
        <dsp:cNvPr id="0" name=""/>
        <dsp:cNvSpPr/>
      </dsp:nvSpPr>
      <dsp:spPr>
        <a:xfrm>
          <a:off x="753898" y="395294"/>
          <a:ext cx="3140402" cy="3140402"/>
        </a:xfrm>
        <a:custGeom>
          <a:avLst/>
          <a:gdLst/>
          <a:ahLst/>
          <a:cxnLst/>
          <a:rect l="0" t="0" r="0" b="0"/>
          <a:pathLst>
            <a:path>
              <a:moveTo>
                <a:pt x="2336930" y="199924"/>
              </a:moveTo>
              <a:arcTo wR="1570201" hR="1570201" stAng="17953734" swAng="12110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3C88-D8F3-43C4-9F8E-1B39F63BA9A9}">
      <dsp:nvSpPr>
        <dsp:cNvPr id="0" name=""/>
        <dsp:cNvSpPr/>
      </dsp:nvSpPr>
      <dsp:spPr>
        <a:xfrm>
          <a:off x="3212593" y="1087120"/>
          <a:ext cx="1209712" cy="78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Statistical Precipitation Model</a:t>
          </a:r>
          <a:endParaRPr lang="en-US" sz="1000" kern="1200" dirty="0"/>
        </a:p>
      </dsp:txBody>
      <dsp:txXfrm>
        <a:off x="3212593" y="1087120"/>
        <a:ext cx="1209712" cy="786312"/>
      </dsp:txXfrm>
    </dsp:sp>
    <dsp:sp modelId="{A7B59338-E857-4209-B66F-13385E858DA7}">
      <dsp:nvSpPr>
        <dsp:cNvPr id="0" name=""/>
        <dsp:cNvSpPr/>
      </dsp:nvSpPr>
      <dsp:spPr>
        <a:xfrm>
          <a:off x="753898" y="395294"/>
          <a:ext cx="3140402" cy="3140402"/>
        </a:xfrm>
        <a:custGeom>
          <a:avLst/>
          <a:gdLst/>
          <a:ahLst/>
          <a:cxnLst/>
          <a:rect l="0" t="0" r="0" b="0"/>
          <a:pathLst>
            <a:path>
              <a:moveTo>
                <a:pt x="3136630" y="1678966"/>
              </a:moveTo>
              <a:arcTo wR="1570201" hR="1570201" stAng="21838318" swAng="1359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752F8-CCF8-40C5-8F0D-28E293530A5D}">
      <dsp:nvSpPr>
        <dsp:cNvPr id="0" name=""/>
        <dsp:cNvSpPr/>
      </dsp:nvSpPr>
      <dsp:spPr>
        <a:xfrm>
          <a:off x="2642184" y="2842658"/>
          <a:ext cx="1209712" cy="78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Runoff/Flow Correlation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(raster)</a:t>
          </a:r>
          <a:endParaRPr lang="en-US" sz="1000" kern="1200" dirty="0"/>
        </a:p>
      </dsp:txBody>
      <dsp:txXfrm>
        <a:off x="2642184" y="2842658"/>
        <a:ext cx="1209712" cy="786312"/>
      </dsp:txXfrm>
    </dsp:sp>
    <dsp:sp modelId="{4DBDF13D-1CC3-40E8-AEE7-E3B098466829}">
      <dsp:nvSpPr>
        <dsp:cNvPr id="0" name=""/>
        <dsp:cNvSpPr/>
      </dsp:nvSpPr>
      <dsp:spPr>
        <a:xfrm>
          <a:off x="753898" y="395294"/>
          <a:ext cx="3140402" cy="3140402"/>
        </a:xfrm>
        <a:custGeom>
          <a:avLst/>
          <a:gdLst/>
          <a:ahLst/>
          <a:cxnLst/>
          <a:rect l="0" t="0" r="0" b="0"/>
          <a:pathLst>
            <a:path>
              <a:moveTo>
                <a:pt x="1762782" y="3128547"/>
              </a:moveTo>
              <a:arcTo wR="1570201" hR="1570201" stAng="4977304" swAng="84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895C1-18E6-4F2B-8D3E-241431200F42}">
      <dsp:nvSpPr>
        <dsp:cNvPr id="0" name=""/>
        <dsp:cNvSpPr/>
      </dsp:nvSpPr>
      <dsp:spPr>
        <a:xfrm>
          <a:off x="796302" y="2842658"/>
          <a:ext cx="1209712" cy="78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Statistical Temperature Model</a:t>
          </a:r>
          <a:endParaRPr lang="en-US" sz="1000" kern="1200" dirty="0"/>
        </a:p>
      </dsp:txBody>
      <dsp:txXfrm>
        <a:off x="796302" y="2842658"/>
        <a:ext cx="1209712" cy="786312"/>
      </dsp:txXfrm>
    </dsp:sp>
    <dsp:sp modelId="{823D4DB7-915B-4971-A3BC-9CE093E477D2}">
      <dsp:nvSpPr>
        <dsp:cNvPr id="0" name=""/>
        <dsp:cNvSpPr/>
      </dsp:nvSpPr>
      <dsp:spPr>
        <a:xfrm>
          <a:off x="753898" y="395294"/>
          <a:ext cx="3140402" cy="3140402"/>
        </a:xfrm>
        <a:custGeom>
          <a:avLst/>
          <a:gdLst/>
          <a:ahLst/>
          <a:cxnLst/>
          <a:rect l="0" t="0" r="0" b="0"/>
          <a:pathLst>
            <a:path>
              <a:moveTo>
                <a:pt x="166542" y="2273958"/>
              </a:moveTo>
              <a:arcTo wR="1570201" hR="1570201" stAng="9202322" swAng="1359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B747D-5C19-4321-9297-084DDC665504}">
      <dsp:nvSpPr>
        <dsp:cNvPr id="0" name=""/>
        <dsp:cNvSpPr/>
      </dsp:nvSpPr>
      <dsp:spPr>
        <a:xfrm>
          <a:off x="225893" y="1087120"/>
          <a:ext cx="1209712" cy="78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Statistical ET Analysis</a:t>
          </a:r>
          <a:endParaRPr lang="en-US" sz="1000" kern="1200" dirty="0"/>
        </a:p>
      </dsp:txBody>
      <dsp:txXfrm>
        <a:off x="225893" y="1087120"/>
        <a:ext cx="1209712" cy="786312"/>
      </dsp:txXfrm>
    </dsp:sp>
    <dsp:sp modelId="{D180369B-7B64-43D3-A3AB-895F10254F40}">
      <dsp:nvSpPr>
        <dsp:cNvPr id="0" name=""/>
        <dsp:cNvSpPr/>
      </dsp:nvSpPr>
      <dsp:spPr>
        <a:xfrm>
          <a:off x="753898" y="395294"/>
          <a:ext cx="3140402" cy="3140402"/>
        </a:xfrm>
        <a:custGeom>
          <a:avLst/>
          <a:gdLst/>
          <a:ahLst/>
          <a:cxnLst/>
          <a:rect l="0" t="0" r="0" b="0"/>
          <a:pathLst>
            <a:path>
              <a:moveTo>
                <a:pt x="377755" y="548631"/>
              </a:moveTo>
              <a:arcTo wR="1570201" hR="1570201" stAng="13235201" swAng="12110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2011 Texas Drought on Soil Moisture Capacity in the Somerville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Ingenloff</a:t>
            </a:r>
            <a:endParaRPr lang="en-US" dirty="0" smtClean="0"/>
          </a:p>
          <a:p>
            <a:r>
              <a:rPr lang="en-US" dirty="0" smtClean="0"/>
              <a:t>22 November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Problem Definition</a:t>
            </a:r>
            <a:endParaRPr lang="en-US" dirty="0" smtClean="0"/>
          </a:p>
          <a:p>
            <a:r>
              <a:rPr lang="en-US" dirty="0" smtClean="0"/>
              <a:t>Watershed Statistics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Required Work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l="38889" t="32996" r="15811" b="28600"/>
          <a:stretch>
            <a:fillRect/>
          </a:stretch>
        </p:blipFill>
        <p:spPr bwMode="auto">
          <a:xfrm>
            <a:off x="3505200" y="2438400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029200" cy="1676400"/>
          </a:xfrm>
        </p:spPr>
        <p:txBody>
          <a:bodyPr/>
          <a:lstStyle/>
          <a:p>
            <a:r>
              <a:rPr lang="en-US" dirty="0" smtClean="0"/>
              <a:t>Brazos River Basin</a:t>
            </a:r>
          </a:p>
          <a:p>
            <a:r>
              <a:rPr lang="en-US" dirty="0" smtClean="0"/>
              <a:t>Lake Somerville Watershed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47983" t="34534" r="21557" b="24080"/>
          <a:stretch>
            <a:fillRect/>
          </a:stretch>
        </p:blipFill>
        <p:spPr bwMode="auto">
          <a:xfrm>
            <a:off x="0" y="2743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55566" t="37938" r="20901" b="35295"/>
          <a:stretch>
            <a:fillRect/>
          </a:stretch>
        </p:blipFill>
        <p:spPr bwMode="auto">
          <a:xfrm>
            <a:off x="1600200" y="4419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004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Texas 2011 Drought</a:t>
            </a:r>
          </a:p>
          <a:p>
            <a:pPr lvl="1"/>
            <a:r>
              <a:rPr lang="en-US" dirty="0" smtClean="0"/>
              <a:t>High temperatures</a:t>
            </a:r>
          </a:p>
          <a:p>
            <a:pPr lvl="1"/>
            <a:r>
              <a:rPr lang="en-US" dirty="0" smtClean="0"/>
              <a:t>Low precipitation</a:t>
            </a:r>
          </a:p>
          <a:p>
            <a:pPr lvl="1"/>
            <a:r>
              <a:rPr lang="en-US" dirty="0" smtClean="0"/>
              <a:t>Record low reservoir levels</a:t>
            </a:r>
          </a:p>
          <a:p>
            <a:r>
              <a:rPr lang="en-US" dirty="0" smtClean="0"/>
              <a:t>High demand for sustained soil </a:t>
            </a:r>
            <a:r>
              <a:rPr lang="en-US" dirty="0" smtClean="0"/>
              <a:t>moisture</a:t>
            </a:r>
          </a:p>
          <a:p>
            <a:r>
              <a:rPr lang="en-US" dirty="0" smtClean="0"/>
              <a:t>Similar conditions expected for the next 1-2 years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9914" t="37293" r="24157" b="20945"/>
          <a:stretch>
            <a:fillRect/>
          </a:stretch>
        </p:blipFill>
        <p:spPr bwMode="auto">
          <a:xfrm>
            <a:off x="4267200" y="2514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6250" t="3125" r="2083" b="3125"/>
          <a:stretch>
            <a:fillRect/>
          </a:stretch>
        </p:blipFill>
        <p:spPr bwMode="auto">
          <a:xfrm>
            <a:off x="3733800" y="1371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05200" cy="4525963"/>
          </a:xfrm>
        </p:spPr>
        <p:txBody>
          <a:bodyPr/>
          <a:lstStyle/>
          <a:p>
            <a:r>
              <a:rPr lang="en-US" dirty="0" smtClean="0"/>
              <a:t>Soil Recovery and “Memory”</a:t>
            </a:r>
          </a:p>
          <a:p>
            <a:pPr lvl="1"/>
            <a:r>
              <a:rPr lang="en-US" dirty="0" smtClean="0"/>
              <a:t>Porosity</a:t>
            </a:r>
          </a:p>
          <a:p>
            <a:pPr lvl="1"/>
            <a:r>
              <a:rPr lang="en-US" dirty="0" smtClean="0"/>
              <a:t>Field Capacity</a:t>
            </a:r>
          </a:p>
          <a:p>
            <a:pPr lvl="1"/>
            <a:r>
              <a:rPr lang="en-US" dirty="0" smtClean="0"/>
              <a:t>Wilting Point</a:t>
            </a:r>
          </a:p>
          <a:p>
            <a:pPr lvl="1"/>
            <a:r>
              <a:rPr lang="en-US" dirty="0" smtClean="0"/>
              <a:t>Residual Moisture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02895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Statistics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00350"/>
            <a:ext cx="3733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0" y="2184400"/>
          <a:ext cx="6324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Balance</a:t>
            </a:r>
          </a:p>
          <a:p>
            <a:endParaRPr lang="en-US" sz="800" dirty="0" smtClean="0"/>
          </a:p>
          <a:p>
            <a:pPr marL="452628" indent="-342900" algn="ctr">
              <a:buFont typeface="+mj-lt"/>
              <a:buAutoNum type="arabicParenR"/>
            </a:pPr>
            <a:r>
              <a:rPr lang="en-US" sz="1800" i="1" dirty="0" err="1" smtClean="0"/>
              <a:t>dSoil</a:t>
            </a:r>
            <a:r>
              <a:rPr lang="en-US" sz="1800" i="1" dirty="0" smtClean="0"/>
              <a:t> Moisture = Precipitation – Runoff – </a:t>
            </a:r>
            <a:r>
              <a:rPr lang="en-US" sz="1800" i="1" dirty="0" err="1" smtClean="0"/>
              <a:t>Evapotranspiration</a:t>
            </a:r>
            <a:r>
              <a:rPr lang="en-US" sz="1800" i="1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794000"/>
          <a:ext cx="46482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4264152"/>
          </a:xfrm>
        </p:spPr>
        <p:txBody>
          <a:bodyPr/>
          <a:lstStyle/>
          <a:p>
            <a:r>
              <a:rPr lang="en-US" dirty="0" err="1" smtClean="0"/>
              <a:t>Evapotranspiration</a:t>
            </a:r>
            <a:r>
              <a:rPr lang="en-US" dirty="0" smtClean="0"/>
              <a:t> Statistical Analysis</a:t>
            </a:r>
          </a:p>
          <a:p>
            <a:pPr lvl="1"/>
            <a:r>
              <a:rPr lang="en-US" dirty="0" smtClean="0"/>
              <a:t>MODIS Toolbox</a:t>
            </a:r>
          </a:p>
          <a:p>
            <a:r>
              <a:rPr lang="en-US" dirty="0" smtClean="0"/>
              <a:t>LDAS Soil Data to Raster</a:t>
            </a:r>
          </a:p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139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Effects of the 2011 Texas Drought on Soil Moisture Capacity in the Somerville Watershed</vt:lpstr>
      <vt:lpstr>Agenda</vt:lpstr>
      <vt:lpstr>Introduction</vt:lpstr>
      <vt:lpstr>Background</vt:lpstr>
      <vt:lpstr>The Problem</vt:lpstr>
      <vt:lpstr>Watershed Statistics</vt:lpstr>
      <vt:lpstr>Methodology</vt:lpstr>
      <vt:lpstr>Required Work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 2011 Texas Drought on Soil Moisture Capacity in the Somerville Basin </dc:title>
  <dc:creator>Ingenloff, Christopher M</dc:creator>
  <cp:lastModifiedBy>Chris and Nan</cp:lastModifiedBy>
  <cp:revision>24</cp:revision>
  <dcterms:created xsi:type="dcterms:W3CDTF">2006-08-16T00:00:00Z</dcterms:created>
  <dcterms:modified xsi:type="dcterms:W3CDTF">2011-11-22T14:40:21Z</dcterms:modified>
</cp:coreProperties>
</file>