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HILE\ARE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90280046577011E-2"/>
          <c:y val="5.1400554097404488E-2"/>
          <c:w val="0.77161540618511149"/>
          <c:h val="0.8326195683872849"/>
        </c:manualLayout>
      </c:layout>
      <c:scatterChart>
        <c:scatterStyle val="lineMarker"/>
        <c:varyColors val="0"/>
        <c:ser>
          <c:idx val="0"/>
          <c:order val="0"/>
          <c:tx>
            <c:v>2009</c:v>
          </c:tx>
          <c:xVal>
            <c:numRef>
              <c:f>'[Chart in Microsoft PowerPoint]Sheet1'!$A$9:$A$13</c:f>
              <c:numCache>
                <c:formatCode>mmm\-yy</c:formatCode>
                <c:ptCount val="5"/>
                <c:pt idx="0">
                  <c:v>39814</c:v>
                </c:pt>
                <c:pt idx="1">
                  <c:v>39873</c:v>
                </c:pt>
                <c:pt idx="2">
                  <c:v>39934</c:v>
                </c:pt>
                <c:pt idx="3">
                  <c:v>39995</c:v>
                </c:pt>
                <c:pt idx="4">
                  <c:v>40148</c:v>
                </c:pt>
              </c:numCache>
            </c:numRef>
          </c:xVal>
          <c:yVal>
            <c:numRef>
              <c:f>'[Chart in Microsoft PowerPoint]Sheet1'!$C$9:$C$13</c:f>
              <c:numCache>
                <c:formatCode>General</c:formatCode>
                <c:ptCount val="5"/>
                <c:pt idx="0">
                  <c:v>4.3658999999999999</c:v>
                </c:pt>
                <c:pt idx="1">
                  <c:v>6.5349000000000004</c:v>
                </c:pt>
                <c:pt idx="2">
                  <c:v>5.0435999999999996</c:v>
                </c:pt>
                <c:pt idx="3">
                  <c:v>5.2568999999999999</c:v>
                </c:pt>
                <c:pt idx="4">
                  <c:v>3.8871000000000002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269888"/>
        <c:axId val="61271424"/>
      </c:scatterChart>
      <c:scatterChart>
        <c:scatterStyle val="lineMarker"/>
        <c:varyColors val="0"/>
        <c:ser>
          <c:idx val="1"/>
          <c:order val="1"/>
          <c:tx>
            <c:v>Avg. Precip.</c:v>
          </c:tx>
          <c:spPr>
            <a:ln w="25400"/>
          </c:spPr>
          <c:xVal>
            <c:numRef>
              <c:f>'[Chart in Microsoft PowerPoint]Sheet1'!$F$2:$F$13</c:f>
              <c:numCache>
                <c:formatCode>mmm\-yy</c:formatCode>
                <c:ptCount val="12"/>
                <c:pt idx="0">
                  <c:v>39783</c:v>
                </c:pt>
                <c:pt idx="1">
                  <c:v>39814</c:v>
                </c:pt>
                <c:pt idx="2">
                  <c:v>39845</c:v>
                </c:pt>
                <c:pt idx="3">
                  <c:v>39873</c:v>
                </c:pt>
                <c:pt idx="4">
                  <c:v>39904</c:v>
                </c:pt>
                <c:pt idx="5">
                  <c:v>39934</c:v>
                </c:pt>
                <c:pt idx="6">
                  <c:v>39965</c:v>
                </c:pt>
                <c:pt idx="7">
                  <c:v>39995</c:v>
                </c:pt>
                <c:pt idx="8">
                  <c:v>40026</c:v>
                </c:pt>
                <c:pt idx="9">
                  <c:v>40057</c:v>
                </c:pt>
                <c:pt idx="10">
                  <c:v>40087</c:v>
                </c:pt>
                <c:pt idx="11">
                  <c:v>40118</c:v>
                </c:pt>
              </c:numCache>
            </c:numRef>
          </c:xVal>
          <c:yVal>
            <c:numRef>
              <c:f>'[Chart in Microsoft PowerPoint]Sheet1'!$G$2:$G$13</c:f>
              <c:numCache>
                <c:formatCode>General</c:formatCode>
                <c:ptCount val="12"/>
                <c:pt idx="0">
                  <c:v>115</c:v>
                </c:pt>
                <c:pt idx="1">
                  <c:v>177</c:v>
                </c:pt>
                <c:pt idx="2">
                  <c:v>122</c:v>
                </c:pt>
                <c:pt idx="3">
                  <c:v>115</c:v>
                </c:pt>
                <c:pt idx="4">
                  <c:v>28</c:v>
                </c:pt>
                <c:pt idx="5">
                  <c:v>11</c:v>
                </c:pt>
                <c:pt idx="6">
                  <c:v>2</c:v>
                </c:pt>
                <c:pt idx="7">
                  <c:v>10</c:v>
                </c:pt>
                <c:pt idx="8">
                  <c:v>8</c:v>
                </c:pt>
                <c:pt idx="9">
                  <c:v>10</c:v>
                </c:pt>
                <c:pt idx="10">
                  <c:v>32</c:v>
                </c:pt>
                <c:pt idx="11">
                  <c:v>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960128"/>
        <c:axId val="60958208"/>
      </c:scatterChart>
      <c:valAx>
        <c:axId val="61269888"/>
        <c:scaling>
          <c:orientation val="minMax"/>
          <c:max val="40210"/>
          <c:min val="39753"/>
        </c:scaling>
        <c:delete val="0"/>
        <c:axPos val="b"/>
        <c:numFmt formatCode="mmm\-yy" sourceLinked="1"/>
        <c:majorTickMark val="out"/>
        <c:minorTickMark val="none"/>
        <c:tickLblPos val="nextTo"/>
        <c:crossAx val="61271424"/>
        <c:crosses val="autoZero"/>
        <c:crossBetween val="midCat"/>
      </c:valAx>
      <c:valAx>
        <c:axId val="61271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Area (km</a:t>
                </a:r>
                <a:r>
                  <a:rPr lang="en-US" baseline="30000"/>
                  <a:t>2</a:t>
                </a:r>
                <a:r>
                  <a:rPr lang="en-US"/>
                  <a:t>)
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1269888"/>
        <c:crosses val="autoZero"/>
        <c:crossBetween val="midCat"/>
      </c:valAx>
      <c:valAx>
        <c:axId val="6095820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Precipitation (mm)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0960128"/>
        <c:crosses val="max"/>
        <c:crossBetween val="midCat"/>
      </c:valAx>
      <c:valAx>
        <c:axId val="6096012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one"/>
        <c:crossAx val="60958208"/>
        <c:crosses val="autoZero"/>
        <c:crossBetween val="midCat"/>
      </c:valAx>
      <c:spPr>
        <a:solidFill>
          <a:schemeClr val="bg1">
            <a:alpha val="9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/>
            </a:pPr>
            <a:endParaRPr lang="en-US"/>
          </a:p>
        </c:txPr>
      </c:legendEntry>
      <c:layout>
        <c:manualLayout>
          <c:xMode val="edge"/>
          <c:yMode val="edge"/>
          <c:x val="0.8981613444008133"/>
          <c:y val="0.41628280839895015"/>
          <c:w val="0.1018386555991867"/>
          <c:h val="0.3488069322217075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16348031496062992"/>
                  <c:y val="3.0636118401866454E-2"/>
                </c:manualLayout>
              </c:layout>
              <c:numFmt formatCode="General" sourceLinked="0"/>
            </c:trendlineLbl>
          </c:trendline>
          <c:xVal>
            <c:numRef>
              <c:f>Sheet1!$C$2:$C$13</c:f>
              <c:numCache>
                <c:formatCode>General</c:formatCode>
                <c:ptCount val="12"/>
                <c:pt idx="0">
                  <c:v>10.202400000000004</c:v>
                </c:pt>
                <c:pt idx="1">
                  <c:v>5.4611999999999998</c:v>
                </c:pt>
                <c:pt idx="2">
                  <c:v>6.4728000000000003</c:v>
                </c:pt>
                <c:pt idx="3">
                  <c:v>2.466899999999999</c:v>
                </c:pt>
                <c:pt idx="4">
                  <c:v>5.9120999999999997</c:v>
                </c:pt>
                <c:pt idx="5">
                  <c:v>5.5566000000000004</c:v>
                </c:pt>
                <c:pt idx="6">
                  <c:v>3.7746</c:v>
                </c:pt>
                <c:pt idx="7">
                  <c:v>4.3658999999999981</c:v>
                </c:pt>
                <c:pt idx="8">
                  <c:v>6.5348999999999995</c:v>
                </c:pt>
                <c:pt idx="9">
                  <c:v>5.0435999999999996</c:v>
                </c:pt>
                <c:pt idx="10">
                  <c:v>5.2568999999999999</c:v>
                </c:pt>
                <c:pt idx="11">
                  <c:v>3.8871000000000002</c:v>
                </c:pt>
              </c:numCache>
            </c:numRef>
          </c:xVal>
          <c:yVal>
            <c:numRef>
              <c:f>Sheet1!$E$2:$E$13</c:f>
              <c:numCache>
                <c:formatCode>General</c:formatCode>
                <c:ptCount val="12"/>
                <c:pt idx="0">
                  <c:v>33.838200000000001</c:v>
                </c:pt>
                <c:pt idx="1">
                  <c:v>14.244299999999999</c:v>
                </c:pt>
                <c:pt idx="2">
                  <c:v>15.2226</c:v>
                </c:pt>
                <c:pt idx="3">
                  <c:v>6.8787000000000003</c:v>
                </c:pt>
                <c:pt idx="4">
                  <c:v>64.385999999999981</c:v>
                </c:pt>
                <c:pt idx="5">
                  <c:v>12.377700000000004</c:v>
                </c:pt>
                <c:pt idx="6">
                  <c:v>12.2751</c:v>
                </c:pt>
                <c:pt idx="7">
                  <c:v>11.2707</c:v>
                </c:pt>
                <c:pt idx="8">
                  <c:v>15.290100000000001</c:v>
                </c:pt>
                <c:pt idx="9">
                  <c:v>15.0723</c:v>
                </c:pt>
                <c:pt idx="10">
                  <c:v>10.3977</c:v>
                </c:pt>
                <c:pt idx="11">
                  <c:v>4.68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011840"/>
        <c:axId val="61145088"/>
      </c:scatterChart>
      <c:valAx>
        <c:axId val="61011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Salar Water Extent (km</a:t>
                </a:r>
                <a:r>
                  <a:rPr lang="en-US" baseline="30000"/>
                  <a:t>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1145088"/>
        <c:crosses val="autoZero"/>
        <c:crossBetween val="midCat"/>
      </c:valAx>
      <c:valAx>
        <c:axId val="611450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Caldera Water Extent (km</a:t>
                </a:r>
                <a:r>
                  <a:rPr lang="en-US" baseline="30000"/>
                  <a:t>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1011840"/>
        <c:crosses val="autoZero"/>
        <c:crossBetween val="midCat"/>
      </c:valAx>
      <c:spPr>
        <a:solidFill>
          <a:schemeClr val="bg1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18550831146106747"/>
                  <c:y val="8.1317439486730814E-2"/>
                </c:manualLayout>
              </c:layout>
              <c:numFmt formatCode="General" sourceLinked="0"/>
            </c:trendlineLbl>
          </c:trendline>
          <c:xVal>
            <c:numRef>
              <c:f>(Sheet1!$C$2:$C$5,Sheet1!$C$7:$C$13)</c:f>
              <c:numCache>
                <c:formatCode>General</c:formatCode>
                <c:ptCount val="11"/>
                <c:pt idx="0">
                  <c:v>10.202400000000004</c:v>
                </c:pt>
                <c:pt idx="1">
                  <c:v>5.4611999999999998</c:v>
                </c:pt>
                <c:pt idx="2">
                  <c:v>6.4728000000000003</c:v>
                </c:pt>
                <c:pt idx="3">
                  <c:v>2.466899999999999</c:v>
                </c:pt>
                <c:pt idx="4">
                  <c:v>5.5566000000000004</c:v>
                </c:pt>
                <c:pt idx="5">
                  <c:v>3.7746</c:v>
                </c:pt>
                <c:pt idx="6">
                  <c:v>4.3658999999999981</c:v>
                </c:pt>
                <c:pt idx="7">
                  <c:v>6.5348999999999995</c:v>
                </c:pt>
                <c:pt idx="8">
                  <c:v>5.0435999999999996</c:v>
                </c:pt>
                <c:pt idx="9">
                  <c:v>5.2568999999999999</c:v>
                </c:pt>
                <c:pt idx="10">
                  <c:v>3.8871000000000002</c:v>
                </c:pt>
              </c:numCache>
            </c:numRef>
          </c:xVal>
          <c:yVal>
            <c:numRef>
              <c:f>(Sheet1!$E$2:$E$5,Sheet1!$E$7:$E$13)</c:f>
              <c:numCache>
                <c:formatCode>General</c:formatCode>
                <c:ptCount val="11"/>
                <c:pt idx="0">
                  <c:v>33.838200000000001</c:v>
                </c:pt>
                <c:pt idx="1">
                  <c:v>14.244299999999999</c:v>
                </c:pt>
                <c:pt idx="2">
                  <c:v>15.2226</c:v>
                </c:pt>
                <c:pt idx="3">
                  <c:v>6.8787000000000003</c:v>
                </c:pt>
                <c:pt idx="4">
                  <c:v>12.377700000000004</c:v>
                </c:pt>
                <c:pt idx="5">
                  <c:v>12.2751</c:v>
                </c:pt>
                <c:pt idx="6">
                  <c:v>11.2707</c:v>
                </c:pt>
                <c:pt idx="7">
                  <c:v>15.290100000000001</c:v>
                </c:pt>
                <c:pt idx="8">
                  <c:v>15.0723</c:v>
                </c:pt>
                <c:pt idx="9">
                  <c:v>10.3977</c:v>
                </c:pt>
                <c:pt idx="10">
                  <c:v>4.68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206912"/>
        <c:axId val="61208832"/>
      </c:scatterChart>
      <c:valAx>
        <c:axId val="61206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Salar Water Extent (km</a:t>
                </a:r>
                <a:r>
                  <a:rPr lang="en-US" baseline="30000"/>
                  <a:t>2</a:t>
                </a:r>
                <a:r>
                  <a:rPr lang="en-US" baseline="0"/>
                  <a:t>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1208832"/>
        <c:crosses val="autoZero"/>
        <c:crossBetween val="midCat"/>
      </c:valAx>
      <c:valAx>
        <c:axId val="612088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Caldera Water Extent (km</a:t>
                </a:r>
                <a:r>
                  <a:rPr lang="en-US" baseline="30000"/>
                  <a:t>2</a:t>
                </a:r>
                <a:r>
                  <a:rPr lang="en-US" baseline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1206912"/>
        <c:crosses val="autoZero"/>
        <c:crossBetween val="midCat"/>
      </c:valAx>
      <c:spPr>
        <a:solidFill>
          <a:schemeClr val="bg1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Total</c:v>
          </c:tx>
          <c:trendline>
            <c:trendlineType val="linear"/>
            <c:dispRSqr val="1"/>
            <c:dispEq val="1"/>
            <c:trendlineLbl>
              <c:layout>
                <c:manualLayout>
                  <c:x val="-0.48702392783426357"/>
                  <c:y val="-0.36242308468837847"/>
                </c:manualLayout>
              </c:layout>
              <c:numFmt formatCode="General" sourceLinked="0"/>
            </c:trendlineLbl>
          </c:trendline>
          <c:xVal>
            <c:numRef>
              <c:f>groups!$A$2:$A$10</c:f>
              <c:numCache>
                <c:formatCode>mmm\-yy</c:formatCode>
                <c:ptCount val="9"/>
                <c:pt idx="0">
                  <c:v>31260</c:v>
                </c:pt>
                <c:pt idx="1">
                  <c:v>32964</c:v>
                </c:pt>
                <c:pt idx="2">
                  <c:v>35278</c:v>
                </c:pt>
                <c:pt idx="3">
                  <c:v>35916</c:v>
                </c:pt>
                <c:pt idx="4">
                  <c:v>36982</c:v>
                </c:pt>
                <c:pt idx="5">
                  <c:v>38443</c:v>
                </c:pt>
                <c:pt idx="6">
                  <c:v>39539</c:v>
                </c:pt>
                <c:pt idx="7">
                  <c:v>39934</c:v>
                </c:pt>
                <c:pt idx="8">
                  <c:v>40603</c:v>
                </c:pt>
              </c:numCache>
            </c:numRef>
          </c:xVal>
          <c:yVal>
            <c:numRef>
              <c:f>groups!$C$2:$C$10</c:f>
              <c:numCache>
                <c:formatCode>General</c:formatCode>
                <c:ptCount val="9"/>
                <c:pt idx="0">
                  <c:v>10.0116</c:v>
                </c:pt>
                <c:pt idx="1">
                  <c:v>5.3379000000000003</c:v>
                </c:pt>
                <c:pt idx="2">
                  <c:v>6.4701000000000004</c:v>
                </c:pt>
                <c:pt idx="3">
                  <c:v>2.4102000000000001</c:v>
                </c:pt>
                <c:pt idx="4">
                  <c:v>3.7728000000000002</c:v>
                </c:pt>
                <c:pt idx="5">
                  <c:v>5.5484999999999998</c:v>
                </c:pt>
                <c:pt idx="6">
                  <c:v>3.9645000000000001</c:v>
                </c:pt>
                <c:pt idx="7">
                  <c:v>4.3254000000000001</c:v>
                </c:pt>
                <c:pt idx="8">
                  <c:v>4.3326000000000002</c:v>
                </c:pt>
              </c:numCache>
            </c:numRef>
          </c:yVal>
          <c:smooth val="0"/>
        </c:ser>
        <c:ser>
          <c:idx val="1"/>
          <c:order val="1"/>
          <c:tx>
            <c:v>North Ascotan</c:v>
          </c:tx>
          <c:xVal>
            <c:numRef>
              <c:f>groups!$A$2:$A$10</c:f>
              <c:numCache>
                <c:formatCode>mmm\-yy</c:formatCode>
                <c:ptCount val="9"/>
                <c:pt idx="0">
                  <c:v>31260</c:v>
                </c:pt>
                <c:pt idx="1">
                  <c:v>32964</c:v>
                </c:pt>
                <c:pt idx="2">
                  <c:v>35278</c:v>
                </c:pt>
                <c:pt idx="3">
                  <c:v>35916</c:v>
                </c:pt>
                <c:pt idx="4">
                  <c:v>36982</c:v>
                </c:pt>
                <c:pt idx="5">
                  <c:v>38443</c:v>
                </c:pt>
                <c:pt idx="6">
                  <c:v>39539</c:v>
                </c:pt>
                <c:pt idx="7">
                  <c:v>39934</c:v>
                </c:pt>
                <c:pt idx="8">
                  <c:v>40603</c:v>
                </c:pt>
              </c:numCache>
            </c:numRef>
          </c:xVal>
          <c:yVal>
            <c:numRef>
              <c:f>groups!$G$2:$G$10</c:f>
              <c:numCache>
                <c:formatCode>General</c:formatCode>
                <c:ptCount val="9"/>
                <c:pt idx="0">
                  <c:v>4.4189999999999996</c:v>
                </c:pt>
                <c:pt idx="1">
                  <c:v>1.9494</c:v>
                </c:pt>
                <c:pt idx="2">
                  <c:v>2.6541000000000001</c:v>
                </c:pt>
                <c:pt idx="3">
                  <c:v>1.0485</c:v>
                </c:pt>
                <c:pt idx="4">
                  <c:v>1.9188000000000001</c:v>
                </c:pt>
                <c:pt idx="5">
                  <c:v>2.4714</c:v>
                </c:pt>
                <c:pt idx="6">
                  <c:v>2.0240999999999998</c:v>
                </c:pt>
                <c:pt idx="7">
                  <c:v>1.8585</c:v>
                </c:pt>
                <c:pt idx="8">
                  <c:v>2.4803999999999999</c:v>
                </c:pt>
              </c:numCache>
            </c:numRef>
          </c:yVal>
          <c:smooth val="0"/>
        </c:ser>
        <c:ser>
          <c:idx val="2"/>
          <c:order val="2"/>
          <c:tx>
            <c:v>South Ascotan</c:v>
          </c:tx>
          <c:xVal>
            <c:numRef>
              <c:f>groups!$A$2:$A$10</c:f>
              <c:numCache>
                <c:formatCode>mmm\-yy</c:formatCode>
                <c:ptCount val="9"/>
                <c:pt idx="0">
                  <c:v>31260</c:v>
                </c:pt>
                <c:pt idx="1">
                  <c:v>32964</c:v>
                </c:pt>
                <c:pt idx="2">
                  <c:v>35278</c:v>
                </c:pt>
                <c:pt idx="3">
                  <c:v>35916</c:v>
                </c:pt>
                <c:pt idx="4">
                  <c:v>36982</c:v>
                </c:pt>
                <c:pt idx="5">
                  <c:v>38443</c:v>
                </c:pt>
                <c:pt idx="6">
                  <c:v>39539</c:v>
                </c:pt>
                <c:pt idx="7">
                  <c:v>39934</c:v>
                </c:pt>
                <c:pt idx="8">
                  <c:v>40603</c:v>
                </c:pt>
              </c:numCache>
            </c:numRef>
          </c:xVal>
          <c:yVal>
            <c:numRef>
              <c:f>groups!$E$2:$E$10</c:f>
              <c:numCache>
                <c:formatCode>General</c:formatCode>
                <c:ptCount val="9"/>
                <c:pt idx="0">
                  <c:v>4.3136999999999999</c:v>
                </c:pt>
                <c:pt idx="1">
                  <c:v>2.7927</c:v>
                </c:pt>
                <c:pt idx="2">
                  <c:v>2.9097</c:v>
                </c:pt>
                <c:pt idx="3">
                  <c:v>0.86760000000000004</c:v>
                </c:pt>
                <c:pt idx="4">
                  <c:v>1.1574</c:v>
                </c:pt>
                <c:pt idx="5">
                  <c:v>2.1951000000000001</c:v>
                </c:pt>
                <c:pt idx="6">
                  <c:v>1.2438</c:v>
                </c:pt>
                <c:pt idx="7">
                  <c:v>1.5588</c:v>
                </c:pt>
                <c:pt idx="8">
                  <c:v>1.1205000000000001</c:v>
                </c:pt>
              </c:numCache>
            </c:numRef>
          </c:yVal>
          <c:smooth val="0"/>
        </c:ser>
        <c:ser>
          <c:idx val="3"/>
          <c:order val="3"/>
          <c:tx>
            <c:v>Carcote</c:v>
          </c:tx>
          <c:xVal>
            <c:numRef>
              <c:f>groups!$A$2:$A$10</c:f>
              <c:numCache>
                <c:formatCode>mmm\-yy</c:formatCode>
                <c:ptCount val="9"/>
                <c:pt idx="0">
                  <c:v>31260</c:v>
                </c:pt>
                <c:pt idx="1">
                  <c:v>32964</c:v>
                </c:pt>
                <c:pt idx="2">
                  <c:v>35278</c:v>
                </c:pt>
                <c:pt idx="3">
                  <c:v>35916</c:v>
                </c:pt>
                <c:pt idx="4">
                  <c:v>36982</c:v>
                </c:pt>
                <c:pt idx="5">
                  <c:v>38443</c:v>
                </c:pt>
                <c:pt idx="6">
                  <c:v>39539</c:v>
                </c:pt>
                <c:pt idx="7">
                  <c:v>39934</c:v>
                </c:pt>
                <c:pt idx="8">
                  <c:v>40603</c:v>
                </c:pt>
              </c:numCache>
            </c:numRef>
          </c:xVal>
          <c:yVal>
            <c:numRef>
              <c:f>groups!$I$2:$I$10</c:f>
              <c:numCache>
                <c:formatCode>General</c:formatCode>
                <c:ptCount val="9"/>
                <c:pt idx="0">
                  <c:v>1.2788999999999999</c:v>
                </c:pt>
                <c:pt idx="1">
                  <c:v>0.5958</c:v>
                </c:pt>
                <c:pt idx="2">
                  <c:v>0.90629999999999999</c:v>
                </c:pt>
                <c:pt idx="3">
                  <c:v>0.49409999999999998</c:v>
                </c:pt>
                <c:pt idx="4">
                  <c:v>0.6966</c:v>
                </c:pt>
                <c:pt idx="5">
                  <c:v>0.88200000000000001</c:v>
                </c:pt>
                <c:pt idx="6">
                  <c:v>0.6966</c:v>
                </c:pt>
                <c:pt idx="7">
                  <c:v>0.90810000000000002</c:v>
                </c:pt>
                <c:pt idx="8">
                  <c:v>0.73170000000000002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391040"/>
        <c:axId val="62392576"/>
      </c:scatterChart>
      <c:valAx>
        <c:axId val="62391040"/>
        <c:scaling>
          <c:orientation val="minMax"/>
          <c:max val="40909"/>
          <c:min val="31048"/>
        </c:scaling>
        <c:delete val="0"/>
        <c:axPos val="b"/>
        <c:numFmt formatCode="mmm\-yy" sourceLinked="1"/>
        <c:majorTickMark val="out"/>
        <c:minorTickMark val="none"/>
        <c:tickLblPos val="nextTo"/>
        <c:crossAx val="62392576"/>
        <c:crosses val="autoZero"/>
        <c:crossBetween val="midCat"/>
      </c:valAx>
      <c:valAx>
        <c:axId val="623925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Salar Water Extent (km</a:t>
                </a:r>
                <a:r>
                  <a:rPr lang="en-US" baseline="30000"/>
                  <a:t>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2391040"/>
        <c:crosses val="autoZero"/>
        <c:crossBetween val="midCat"/>
      </c:valAx>
      <c:spPr>
        <a:solidFill>
          <a:schemeClr val="bg1">
            <a:alpha val="90000"/>
          </a:schemeClr>
        </a:solidFill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50088-BA68-4C3A-A0F2-6BD593628402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5F864-5087-4D9E-8D2D-BB5F0D551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0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53D2F-398F-45B5-8A5A-1B2405FB2B1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91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53D2F-398F-45B5-8A5A-1B2405FB2B1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83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53D2F-398F-45B5-8A5A-1B2405FB2B1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40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-I will use these terms interchangeably</a:t>
            </a:r>
          </a:p>
          <a:p>
            <a:r>
              <a:rPr lang="en-US" dirty="0" smtClean="0"/>
              <a:t>-study site is source</a:t>
            </a:r>
            <a:r>
              <a:rPr lang="en-US" baseline="0" dirty="0" smtClean="0"/>
              <a:t> of water in the </a:t>
            </a:r>
            <a:r>
              <a:rPr lang="en-US" baseline="0" dirty="0" err="1" smtClean="0"/>
              <a:t>atacama</a:t>
            </a:r>
            <a:r>
              <a:rPr lang="en-US" baseline="0" dirty="0" smtClean="0"/>
              <a:t> desert, 13,000 feet </a:t>
            </a:r>
            <a:r>
              <a:rPr lang="en-US" baseline="0" dirty="0" err="1" smtClean="0"/>
              <a:t>asl</a:t>
            </a:r>
            <a:r>
              <a:rPr lang="en-US" baseline="0" dirty="0" smtClean="0"/>
              <a:t>, VERY REMOTE</a:t>
            </a:r>
            <a:endParaRPr lang="en-US" dirty="0" smtClean="0"/>
          </a:p>
          <a:p>
            <a:r>
              <a:rPr lang="en-US" dirty="0" smtClean="0"/>
              <a:t>-establish the competing dependency on the </a:t>
            </a:r>
            <a:r>
              <a:rPr lang="en-US" dirty="0" err="1" smtClean="0"/>
              <a:t>salars</a:t>
            </a:r>
            <a:r>
              <a:rPr lang="en-US" dirty="0" smtClean="0"/>
              <a:t>, but also the shared interest in preserving the groundwater flow. El </a:t>
            </a:r>
            <a:r>
              <a:rPr lang="en-US" dirty="0" err="1" smtClean="0"/>
              <a:t>abra</a:t>
            </a:r>
            <a:r>
              <a:rPr lang="en-US" dirty="0" smtClean="0"/>
              <a:t> mine</a:t>
            </a:r>
            <a:r>
              <a:rPr lang="en-US" baseline="0" dirty="0" smtClean="0"/>
              <a:t> has been pumping in south since 97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53D2F-398F-45B5-8A5A-1B2405FB2B1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00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Precip</a:t>
            </a:r>
            <a:r>
              <a:rPr lang="en-US" dirty="0" smtClean="0"/>
              <a:t> to the east as summer convective</a:t>
            </a:r>
            <a:r>
              <a:rPr lang="en-US" baseline="0" dirty="0" smtClean="0"/>
              <a:t> storms known as </a:t>
            </a:r>
            <a:r>
              <a:rPr lang="en-US" baseline="0" dirty="0" err="1" smtClean="0"/>
              <a:t>bolivian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altiplanic</a:t>
            </a:r>
            <a:r>
              <a:rPr lang="en-US" baseline="0" dirty="0" smtClean="0"/>
              <a:t> winter (mild weather), caldera melts snow which recharges system.  Discharges at </a:t>
            </a:r>
            <a:r>
              <a:rPr lang="en-US" baseline="0" dirty="0" err="1" smtClean="0"/>
              <a:t>ascotan</a:t>
            </a:r>
            <a:r>
              <a:rPr lang="en-US" baseline="0" dirty="0" smtClean="0"/>
              <a:t> then to </a:t>
            </a:r>
            <a:r>
              <a:rPr lang="en-US" baseline="0" dirty="0" err="1" smtClean="0"/>
              <a:t>carcote</a:t>
            </a:r>
            <a:r>
              <a:rPr lang="en-US" baseline="0" dirty="0" smtClean="0"/>
              <a:t> and ultimately </a:t>
            </a:r>
            <a:r>
              <a:rPr lang="en-US" baseline="0" dirty="0" err="1" smtClean="0"/>
              <a:t>uyuni</a:t>
            </a:r>
            <a:r>
              <a:rPr lang="en-U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For #3- explain how we know that pumping has affected the springs in the lower part of </a:t>
            </a:r>
            <a:r>
              <a:rPr lang="en-US" baseline="0" dirty="0" err="1" smtClean="0"/>
              <a:t>ascotan</a:t>
            </a:r>
            <a:r>
              <a:rPr lang="en-US" baseline="0" dirty="0" smtClean="0"/>
              <a:t>, but that we don’t know how if has affected the rest. </a:t>
            </a:r>
            <a:r>
              <a:rPr lang="en-US" sz="1200" dirty="0" smtClean="0"/>
              <a:t>This question takes into account climate, as well as utilizes  </a:t>
            </a:r>
            <a:r>
              <a:rPr lang="en-US" sz="1200" dirty="0" err="1" smtClean="0"/>
              <a:t>hydrogeochemistry</a:t>
            </a:r>
            <a:r>
              <a:rPr lang="en-US" sz="1200" dirty="0" smtClean="0"/>
              <a:t> to assess inter and intra basin hydrologic connectedness. 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53D2F-398F-45B5-8A5A-1B2405FB2B1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60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53D2F-398F-45B5-8A5A-1B2405FB2B1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08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53D2F-398F-45B5-8A5A-1B2405FB2B1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5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53D2F-398F-45B5-8A5A-1B2405FB2B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98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-Average</a:t>
            </a:r>
            <a:r>
              <a:rPr lang="en-US" baseline="0" dirty="0" smtClean="0"/>
              <a:t> rainfall 300mm/</a:t>
            </a:r>
            <a:r>
              <a:rPr lang="en-US" baseline="0" dirty="0" err="1" smtClean="0"/>
              <a:t>yr</a:t>
            </a:r>
            <a:r>
              <a:rPr lang="en-US" baseline="0" dirty="0" smtClean="0"/>
              <a:t>, with almost all of it </a:t>
            </a:r>
            <a:r>
              <a:rPr lang="en-US" baseline="0" dirty="0" err="1" smtClean="0"/>
              <a:t>occuring</a:t>
            </a:r>
            <a:r>
              <a:rPr lang="en-US" baseline="0" dirty="0" smtClean="0"/>
              <a:t> during the Bolivian or </a:t>
            </a:r>
            <a:r>
              <a:rPr lang="en-US" baseline="0" dirty="0" err="1" smtClean="0"/>
              <a:t>Altiplanic</a:t>
            </a:r>
            <a:r>
              <a:rPr lang="en-US" baseline="0" dirty="0" smtClean="0"/>
              <a:t> Winter as convective </a:t>
            </a:r>
            <a:r>
              <a:rPr lang="en-US" baseline="0" dirty="0" err="1" smtClean="0"/>
              <a:t>precip</a:t>
            </a:r>
            <a:r>
              <a:rPr lang="en-US" baseline="0" dirty="0" smtClean="0"/>
              <a:t> from the Atlantic ocean. Regional system will reflect this, with severely dampened responses.  Residence time of rainfall is unknown.  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Salar</a:t>
            </a:r>
            <a:r>
              <a:rPr lang="en-US" baseline="0" dirty="0" smtClean="0"/>
              <a:t> images taken at same time each year (following rain recession) should reflect major climatic or </a:t>
            </a:r>
            <a:r>
              <a:rPr lang="en-US" baseline="0" smtClean="0"/>
              <a:t>anthropogenic changes.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53D2F-398F-45B5-8A5A-1B2405FB2B1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4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-note false</a:t>
            </a:r>
            <a:r>
              <a:rPr lang="en-US" baseline="0" dirty="0" smtClean="0"/>
              <a:t> color images, but that the red pixels are WATER</a:t>
            </a:r>
          </a:p>
          <a:p>
            <a:r>
              <a:rPr lang="en-US" baseline="0" dirty="0" smtClean="0"/>
              <a:t>-talk about outlier, but there seemed to be some sort of trend (show next graph)</a:t>
            </a:r>
          </a:p>
          <a:p>
            <a:r>
              <a:rPr lang="en-US" baseline="0" dirty="0" smtClean="0"/>
              <a:t>-outlier can be a result of a transition due to the lag time that we see in the </a:t>
            </a:r>
            <a:r>
              <a:rPr lang="en-US" baseline="0" dirty="0" err="1" smtClean="0"/>
              <a:t>salars</a:t>
            </a:r>
            <a:r>
              <a:rPr lang="en-US" baseline="0" dirty="0" smtClean="0"/>
              <a:t>.  Going to look at slightly later image to test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53D2F-398F-45B5-8A5A-1B2405FB2B1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58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Improved Analysis:</a:t>
            </a:r>
            <a:r>
              <a:rPr lang="en-US" baseline="0" dirty="0" smtClean="0"/>
              <a:t> </a:t>
            </a:r>
            <a:r>
              <a:rPr lang="en-US" dirty="0" smtClean="0"/>
              <a:t>Antecedent precipitation data, Pumping records,</a:t>
            </a:r>
            <a:r>
              <a:rPr lang="en-US" baseline="0" dirty="0" smtClean="0"/>
              <a:t> h</a:t>
            </a:r>
            <a:r>
              <a:rPr lang="en-US" dirty="0" smtClean="0"/>
              <a:t>ydrochemistry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53D2F-398F-45B5-8A5A-1B2405FB2B1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01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6062-75EE-402F-807C-741ABB50A225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93E3-D4FC-4FAF-8189-B57031F58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2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6062-75EE-402F-807C-741ABB50A225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93E3-D4FC-4FAF-8189-B57031F58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3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6062-75EE-402F-807C-741ABB50A225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93E3-D4FC-4FAF-8189-B57031F58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4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6062-75EE-402F-807C-741ABB50A225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93E3-D4FC-4FAF-8189-B57031F58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6062-75EE-402F-807C-741ABB50A225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93E3-D4FC-4FAF-8189-B57031F58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1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6062-75EE-402F-807C-741ABB50A225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93E3-D4FC-4FAF-8189-B57031F58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7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6062-75EE-402F-807C-741ABB50A225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93E3-D4FC-4FAF-8189-B57031F58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3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6062-75EE-402F-807C-741ABB50A225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93E3-D4FC-4FAF-8189-B57031F58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6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6062-75EE-402F-807C-741ABB50A225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93E3-D4FC-4FAF-8189-B57031F58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5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6062-75EE-402F-807C-741ABB50A225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93E3-D4FC-4FAF-8189-B57031F58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7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6062-75EE-402F-807C-741ABB50A225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93E3-D4FC-4FAF-8189-B57031F58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5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16062-75EE-402F-807C-741ABB50A225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493E3-D4FC-4FAF-8189-B57031F58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5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470025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cs typeface="Times New Roman" pitchFamily="18" charset="0"/>
              </a:rPr>
              <a:t>Multitemporal</a:t>
            </a:r>
            <a:r>
              <a:rPr lang="en-US" sz="3200" dirty="0" smtClean="0">
                <a:cs typeface="Times New Roman" pitchFamily="18" charset="0"/>
              </a:rPr>
              <a:t> remote sensing analysis of a playa lake groundwater system in northern Chile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76800"/>
            <a:ext cx="8077200" cy="99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GIS in Water Resources, Fall 2011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Katherine </a:t>
            </a:r>
            <a:r>
              <a:rPr lang="en-US" sz="2800" dirty="0" err="1" smtClean="0">
                <a:solidFill>
                  <a:schemeClr val="tx1"/>
                </a:solidFill>
              </a:rPr>
              <a:t>Markovich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Katie\Desktop\chile_pics\IMG_03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295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2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532" y="685800"/>
            <a:ext cx="9150532" cy="299391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+mj-lt"/>
              <a:buAutoNum type="arabicParenR"/>
            </a:pPr>
            <a:r>
              <a:rPr lang="en-US" sz="2000" dirty="0" smtClean="0"/>
              <a:t>Developed a methodology to </a:t>
            </a:r>
            <a:r>
              <a:rPr lang="en-US" sz="2000" b="1" dirty="0" smtClean="0"/>
              <a:t>quantify </a:t>
            </a:r>
            <a:r>
              <a:rPr lang="en-US" sz="2000" b="1" dirty="0"/>
              <a:t>surface water extent</a:t>
            </a:r>
            <a:r>
              <a:rPr lang="en-US" sz="2000" dirty="0"/>
              <a:t> </a:t>
            </a:r>
            <a:r>
              <a:rPr lang="en-US" sz="2000" dirty="0" smtClean="0"/>
              <a:t>.</a:t>
            </a:r>
          </a:p>
          <a:p>
            <a:pPr>
              <a:spcAft>
                <a:spcPts val="600"/>
              </a:spcAft>
              <a:buFont typeface="+mj-lt"/>
              <a:buAutoNum type="arabicParenR"/>
            </a:pPr>
            <a:r>
              <a:rPr lang="en-US" sz="2000" dirty="0" smtClean="0"/>
              <a:t>Found a </a:t>
            </a:r>
            <a:r>
              <a:rPr lang="en-US" sz="2000" b="1" dirty="0" smtClean="0"/>
              <a:t>positive correlation </a:t>
            </a:r>
            <a:r>
              <a:rPr lang="en-US" sz="2000" dirty="0" smtClean="0"/>
              <a:t>between the </a:t>
            </a:r>
            <a:r>
              <a:rPr lang="en-US" sz="2000" dirty="0" err="1" smtClean="0"/>
              <a:t>Pastos</a:t>
            </a:r>
            <a:r>
              <a:rPr lang="en-US" sz="2000" dirty="0" smtClean="0"/>
              <a:t> </a:t>
            </a:r>
            <a:r>
              <a:rPr lang="en-US" sz="2000" dirty="0" err="1" smtClean="0"/>
              <a:t>Grandes</a:t>
            </a:r>
            <a:r>
              <a:rPr lang="en-US" sz="2000" dirty="0" smtClean="0"/>
              <a:t> caldera and water extent on the </a:t>
            </a:r>
            <a:r>
              <a:rPr lang="en-US" sz="2000" dirty="0" err="1" smtClean="0"/>
              <a:t>salars</a:t>
            </a:r>
            <a:r>
              <a:rPr lang="en-US" sz="2000" dirty="0" smtClean="0"/>
              <a:t>.</a:t>
            </a:r>
          </a:p>
          <a:p>
            <a:pPr>
              <a:spcAft>
                <a:spcPts val="600"/>
              </a:spcAft>
              <a:buFont typeface="+mj-lt"/>
              <a:buAutoNum type="arabicParenR"/>
            </a:pPr>
            <a:r>
              <a:rPr lang="en-US" sz="2000" b="1" dirty="0" smtClean="0"/>
              <a:t>Total</a:t>
            </a:r>
            <a:r>
              <a:rPr lang="en-US" sz="2000" dirty="0" smtClean="0"/>
              <a:t> surface water extent has </a:t>
            </a:r>
            <a:r>
              <a:rPr lang="en-US" sz="2000" b="1" dirty="0" smtClean="0"/>
              <a:t>decreased</a:t>
            </a:r>
            <a:r>
              <a:rPr lang="en-US" sz="2000" dirty="0" smtClean="0"/>
              <a:t> since 1985, but it is not certain whether the cause is predominantly </a:t>
            </a:r>
            <a:r>
              <a:rPr lang="en-US" sz="2000" b="1" dirty="0" smtClean="0"/>
              <a:t>anthropic or climatic</a:t>
            </a:r>
            <a:r>
              <a:rPr lang="en-US" sz="2000" dirty="0" smtClean="0"/>
              <a:t>.</a:t>
            </a:r>
          </a:p>
          <a:p>
            <a:pPr>
              <a:spcAft>
                <a:spcPts val="600"/>
              </a:spcAft>
              <a:buFont typeface="+mj-lt"/>
              <a:buAutoNum type="arabicParenR"/>
            </a:pPr>
            <a:r>
              <a:rPr lang="en-US" sz="2000" dirty="0" err="1" smtClean="0"/>
              <a:t>Carcote</a:t>
            </a:r>
            <a:r>
              <a:rPr lang="en-US" sz="2000" dirty="0" smtClean="0"/>
              <a:t> shows a </a:t>
            </a:r>
            <a:r>
              <a:rPr lang="en-US" sz="2000" b="1" dirty="0" smtClean="0"/>
              <a:t>muted response</a:t>
            </a:r>
            <a:r>
              <a:rPr lang="en-US" sz="2000" dirty="0" smtClean="0"/>
              <a:t> to the changes at </a:t>
            </a:r>
            <a:r>
              <a:rPr lang="en-US" sz="2000" dirty="0" err="1" smtClean="0"/>
              <a:t>Ascotán</a:t>
            </a:r>
            <a:r>
              <a:rPr lang="en-US" sz="2000" dirty="0" smtClean="0"/>
              <a:t>, but the hydrologic </a:t>
            </a:r>
            <a:r>
              <a:rPr lang="en-US" sz="2000" b="1" dirty="0" smtClean="0"/>
              <a:t>relationship</a:t>
            </a:r>
            <a:r>
              <a:rPr lang="en-US" sz="2000" dirty="0" smtClean="0"/>
              <a:t> between North and South </a:t>
            </a:r>
            <a:r>
              <a:rPr lang="en-US" sz="2000" dirty="0" err="1" smtClean="0"/>
              <a:t>Ascotán</a:t>
            </a:r>
            <a:r>
              <a:rPr lang="en-US" sz="2000" dirty="0" smtClean="0"/>
              <a:t> remains a </a:t>
            </a:r>
            <a:r>
              <a:rPr lang="en-US" sz="2000" b="1" dirty="0" smtClean="0"/>
              <a:t>question</a:t>
            </a:r>
            <a:r>
              <a:rPr lang="en-US" sz="2000" dirty="0" smtClean="0"/>
              <a:t>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73967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657600"/>
            <a:ext cx="86105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Future Work: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Continue remote sensing analysis by adding images, attempting to quantify volume, and addressing uncertainty.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Further analysis of meteorological, </a:t>
            </a:r>
            <a:r>
              <a:rPr lang="en-US" dirty="0" err="1" smtClean="0"/>
              <a:t>hydrochemical</a:t>
            </a:r>
            <a:r>
              <a:rPr lang="en-US" dirty="0" smtClean="0"/>
              <a:t>, and pumping data from El </a:t>
            </a:r>
            <a:r>
              <a:rPr lang="en-US" dirty="0" err="1" smtClean="0"/>
              <a:t>Abra</a:t>
            </a:r>
            <a:r>
              <a:rPr lang="en-US" dirty="0" smtClean="0"/>
              <a:t> records and lab results.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Possible precipitation modeling using NASA TRMM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8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Katie\Desktop\Pictures\chile_pics\IMG_04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03"/>
            <a:ext cx="9144000" cy="686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5819" y="457200"/>
            <a:ext cx="205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9712" y="147935"/>
            <a:ext cx="668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a playa lake or </a:t>
            </a:r>
            <a:r>
              <a:rPr lang="en-US" sz="2400" dirty="0" err="1" smtClean="0"/>
              <a:t>salar</a:t>
            </a:r>
            <a:r>
              <a:rPr lang="en-US" sz="2400" dirty="0" smtClean="0"/>
              <a:t>, and why do we care?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952999" y="714537"/>
            <a:ext cx="410976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/>
              <a:t>Playa lake</a:t>
            </a:r>
            <a:r>
              <a:rPr lang="en-US" sz="1500" dirty="0"/>
              <a:t>: an arid zone feature that is transitional between a playa, which is completely dry most of the </a:t>
            </a:r>
            <a:r>
              <a:rPr lang="en-US" sz="1500" dirty="0" smtClean="0"/>
              <a:t>year, </a:t>
            </a:r>
            <a:r>
              <a:rPr lang="en-US" sz="1500" dirty="0"/>
              <a:t>and a lake (</a:t>
            </a:r>
            <a:r>
              <a:rPr lang="en-US" sz="1500" dirty="0" err="1"/>
              <a:t>Briere</a:t>
            </a:r>
            <a:r>
              <a:rPr lang="en-US" sz="1500" dirty="0"/>
              <a:t>, 2000).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1517569"/>
            <a:ext cx="4191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In this study, a </a:t>
            </a:r>
            <a:r>
              <a:rPr lang="en-US" sz="1500" b="1" dirty="0" err="1" smtClean="0"/>
              <a:t>salar</a:t>
            </a:r>
            <a:r>
              <a:rPr lang="en-US" sz="1500" dirty="0" smtClean="0"/>
              <a:t> is an internally drained evaporative basin with surface water occurring mostly from spring discharge.</a:t>
            </a:r>
            <a:endParaRPr lang="en-US" sz="1500" dirty="0"/>
          </a:p>
        </p:txBody>
      </p:sp>
      <p:grpSp>
        <p:nvGrpSpPr>
          <p:cNvPr id="3" name="Group 2"/>
          <p:cNvGrpSpPr/>
          <p:nvPr/>
        </p:nvGrpSpPr>
        <p:grpSpPr>
          <a:xfrm>
            <a:off x="5105401" y="4382734"/>
            <a:ext cx="3957362" cy="2268936"/>
            <a:chOff x="5105401" y="4382734"/>
            <a:chExt cx="3957362" cy="226893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70"/>
            <a:stretch/>
          </p:blipFill>
          <p:spPr bwMode="auto">
            <a:xfrm>
              <a:off x="5105401" y="4382734"/>
              <a:ext cx="3957362" cy="208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127606" y="6436226"/>
              <a:ext cx="184537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Image courtesy of Wikimedia Commons</a:t>
              </a:r>
              <a:endParaRPr lang="en-US" sz="800" dirty="0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782" y="2430582"/>
            <a:ext cx="3257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76312"/>
            <a:ext cx="27432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"/>
          <a:stretch/>
        </p:blipFill>
        <p:spPr bwMode="auto">
          <a:xfrm>
            <a:off x="228600" y="714537"/>
            <a:ext cx="1876425" cy="588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2" y="3396516"/>
            <a:ext cx="26193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80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15721"/>
            <a:ext cx="4692964" cy="250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3125189"/>
            <a:ext cx="1512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Keller and Soto, 1998</a:t>
            </a:r>
            <a:endParaRPr lang="en-US" sz="1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4126084"/>
            <a:ext cx="8458200" cy="8763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+mj-lt"/>
              <a:buAutoNum type="arabicParenR"/>
            </a:pPr>
            <a:r>
              <a:rPr lang="en-US" sz="1600" dirty="0" smtClean="0"/>
              <a:t>Can </a:t>
            </a:r>
            <a:r>
              <a:rPr lang="en-US" sz="1600" dirty="0"/>
              <a:t>we use remote sensing to </a:t>
            </a:r>
            <a:r>
              <a:rPr lang="en-US" sz="1600" b="1" dirty="0"/>
              <a:t>quantify surface water </a:t>
            </a:r>
            <a:r>
              <a:rPr lang="en-US" sz="1600" b="1" dirty="0" smtClean="0"/>
              <a:t>extent</a:t>
            </a:r>
            <a:r>
              <a:rPr lang="en-US" sz="1600" dirty="0" smtClean="0"/>
              <a:t> on the </a:t>
            </a:r>
            <a:r>
              <a:rPr lang="en-US" sz="1600" dirty="0" err="1" smtClean="0"/>
              <a:t>salars</a:t>
            </a:r>
            <a:r>
              <a:rPr lang="en-US" sz="1600" dirty="0" smtClean="0"/>
              <a:t>?</a:t>
            </a:r>
          </a:p>
          <a:p>
            <a:pPr>
              <a:spcAft>
                <a:spcPts val="600"/>
              </a:spcAft>
              <a:buFont typeface="+mj-lt"/>
              <a:buAutoNum type="arabicParenR"/>
            </a:pPr>
            <a:r>
              <a:rPr lang="en-US" sz="1600" dirty="0" smtClean="0"/>
              <a:t>Can </a:t>
            </a:r>
            <a:r>
              <a:rPr lang="en-US" sz="1600" dirty="0"/>
              <a:t>we </a:t>
            </a:r>
            <a:r>
              <a:rPr lang="en-US" sz="1600" b="1" dirty="0" smtClean="0"/>
              <a:t>validate/refute </a:t>
            </a:r>
            <a:r>
              <a:rPr lang="en-US" sz="1600" b="1" dirty="0" err="1" smtClean="0"/>
              <a:t>Pastos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Grandes</a:t>
            </a:r>
            <a:r>
              <a:rPr lang="en-US" sz="1600" b="1" dirty="0" smtClean="0"/>
              <a:t> </a:t>
            </a:r>
            <a:r>
              <a:rPr lang="en-US" sz="1600" dirty="0" smtClean="0"/>
              <a:t>as the </a:t>
            </a:r>
            <a:r>
              <a:rPr lang="en-US" sz="1600" b="1" dirty="0" smtClean="0"/>
              <a:t>recharge</a:t>
            </a:r>
            <a:r>
              <a:rPr lang="en-US" sz="1600" dirty="0" smtClean="0"/>
              <a:t> zone for </a:t>
            </a:r>
            <a:r>
              <a:rPr lang="en-US" sz="1600" dirty="0" err="1" smtClean="0"/>
              <a:t>Ascotán</a:t>
            </a:r>
            <a:r>
              <a:rPr lang="en-US" sz="1600" dirty="0" smtClean="0"/>
              <a:t>?</a:t>
            </a:r>
          </a:p>
          <a:p>
            <a:pPr>
              <a:spcAft>
                <a:spcPts val="600"/>
              </a:spcAft>
              <a:buFont typeface="+mj-lt"/>
              <a:buAutoNum type="arabicParenR"/>
            </a:pPr>
            <a:r>
              <a:rPr lang="en-US" sz="1600" dirty="0"/>
              <a:t>Can we determine if </a:t>
            </a:r>
            <a:r>
              <a:rPr lang="en-US" sz="1600" b="1" dirty="0"/>
              <a:t>pumping</a:t>
            </a:r>
            <a:r>
              <a:rPr lang="en-US" sz="1600" dirty="0"/>
              <a:t> has affected the northern springs and/or the springs at </a:t>
            </a:r>
            <a:r>
              <a:rPr lang="en-US" sz="1600" dirty="0" err="1"/>
              <a:t>Carcote</a:t>
            </a:r>
            <a:r>
              <a:rPr lang="en-US" sz="1600" dirty="0"/>
              <a:t>? </a:t>
            </a:r>
          </a:p>
          <a:p>
            <a:pPr marL="0" indent="0">
              <a:spcAft>
                <a:spcPts val="600"/>
              </a:spcAft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8893" y="3505200"/>
            <a:ext cx="6781800" cy="62088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Research Questions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314157" y="215611"/>
            <a:ext cx="4331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Proposed regional groundwater system: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90500" y="5638800"/>
            <a:ext cx="86868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2063" indent="-1262063"/>
            <a:r>
              <a:rPr lang="en-US" sz="1900" b="1" dirty="0" smtClean="0"/>
              <a:t>Hypothesis</a:t>
            </a:r>
            <a:r>
              <a:rPr lang="en-US" sz="1900" dirty="0" smtClean="0"/>
              <a:t>: Yes, remote sensing is useful for monitoring of remote areas over large spatial and temporal scales. In situ field data can supplement the remote sensing analysis.  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37026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41908"/>
            <a:ext cx="4495800" cy="88494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Hydrology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541919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Δ</a:t>
            </a:r>
            <a:r>
              <a:rPr lang="en-US" sz="2800" dirty="0" smtClean="0"/>
              <a:t>V= (P+I</a:t>
            </a:r>
            <a:r>
              <a:rPr lang="en-US" sz="2000" baseline="-25000" dirty="0" smtClean="0"/>
              <a:t>GW</a:t>
            </a:r>
            <a:r>
              <a:rPr lang="en-US" sz="2800" dirty="0" smtClean="0"/>
              <a:t>+I</a:t>
            </a:r>
            <a:r>
              <a:rPr lang="en-US" sz="2000" baseline="-25000" dirty="0" smtClean="0"/>
              <a:t>SW</a:t>
            </a:r>
            <a:r>
              <a:rPr lang="en-US" sz="2800" dirty="0" smtClean="0"/>
              <a:t>) – (ET+O</a:t>
            </a:r>
            <a:r>
              <a:rPr lang="en-US" sz="2000" baseline="-25000" dirty="0" smtClean="0"/>
              <a:t>GW</a:t>
            </a:r>
            <a:r>
              <a:rPr lang="en-US" sz="2800" dirty="0" smtClean="0"/>
              <a:t>+O</a:t>
            </a:r>
            <a:r>
              <a:rPr lang="en-US" sz="2000" baseline="-25000" dirty="0" smtClean="0"/>
              <a:t>SW</a:t>
            </a:r>
            <a:r>
              <a:rPr lang="en-US" sz="2800" dirty="0" smtClean="0"/>
              <a:t>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73967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Background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" y="1462505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(                                     )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+ assumptions =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27442" y="2295435"/>
            <a:ext cx="7857059" cy="3936072"/>
            <a:chOff x="927442" y="2295435"/>
            <a:chExt cx="7857059" cy="3936072"/>
          </a:xfrm>
        </p:grpSpPr>
        <p:sp>
          <p:nvSpPr>
            <p:cNvPr id="15" name="TextBox 14"/>
            <p:cNvSpPr txBox="1"/>
            <p:nvPr/>
          </p:nvSpPr>
          <p:spPr>
            <a:xfrm>
              <a:off x="927442" y="2295435"/>
              <a:ext cx="678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Simple water budget for </a:t>
              </a:r>
              <a:r>
                <a:rPr lang="en-US" sz="2400" dirty="0" err="1" smtClean="0">
                  <a:solidFill>
                    <a:schemeClr val="accent6">
                      <a:lumMod val="75000"/>
                    </a:schemeClr>
                  </a:solidFill>
                </a:rPr>
                <a:t>salars</a:t>
              </a:r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:   </a:t>
              </a:r>
              <a:r>
                <a:rPr lang="el-GR" sz="2400" dirty="0" smtClean="0"/>
                <a:t>Δ</a:t>
              </a:r>
              <a:r>
                <a:rPr lang="en-US" sz="2400" dirty="0"/>
                <a:t>V= </a:t>
              </a:r>
              <a:r>
                <a:rPr lang="en-US" sz="2400" dirty="0" smtClean="0"/>
                <a:t>(I</a:t>
              </a:r>
              <a:r>
                <a:rPr lang="en-US" sz="2400" baseline="-25000" dirty="0" smtClean="0"/>
                <a:t>GW</a:t>
              </a:r>
              <a:r>
                <a:rPr lang="en-US" sz="2400" dirty="0" smtClean="0"/>
                <a:t>) </a:t>
              </a:r>
              <a:r>
                <a:rPr lang="en-US" sz="2400" dirty="0"/>
                <a:t>– (</a:t>
              </a:r>
              <a:r>
                <a:rPr lang="en-US" sz="2400" dirty="0" smtClean="0"/>
                <a:t>E+O</a:t>
              </a:r>
              <a:r>
                <a:rPr lang="en-US" sz="2400" baseline="-25000" dirty="0" smtClean="0"/>
                <a:t>GW</a:t>
              </a:r>
              <a:r>
                <a:rPr lang="en-US" sz="2400" dirty="0" smtClean="0"/>
                <a:t>)</a:t>
              </a:r>
              <a:endParaRPr lang="en-US" sz="2400" dirty="0"/>
            </a:p>
            <a:p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666" y="2890762"/>
              <a:ext cx="6300835" cy="3340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57150" y="3126431"/>
            <a:ext cx="2362200" cy="25160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smtClean="0"/>
              <a:t>∆V=change in volume</a:t>
            </a:r>
          </a:p>
          <a:p>
            <a:pPr>
              <a:lnSpc>
                <a:spcPct val="150000"/>
              </a:lnSpc>
            </a:pPr>
            <a:r>
              <a:rPr lang="en-US" sz="1500" dirty="0" smtClean="0"/>
              <a:t>P=precipitation (rain/snow)</a:t>
            </a:r>
          </a:p>
          <a:p>
            <a:pPr>
              <a:lnSpc>
                <a:spcPct val="150000"/>
              </a:lnSpc>
            </a:pPr>
            <a:r>
              <a:rPr lang="en-US" sz="1500" dirty="0" smtClean="0"/>
              <a:t>I</a:t>
            </a:r>
            <a:r>
              <a:rPr lang="en-US" sz="1500" baseline="-25000" dirty="0" smtClean="0"/>
              <a:t>SW</a:t>
            </a:r>
            <a:r>
              <a:rPr lang="en-US" sz="1500" dirty="0" smtClean="0"/>
              <a:t>=surface water inputs</a:t>
            </a:r>
          </a:p>
          <a:p>
            <a:pPr>
              <a:lnSpc>
                <a:spcPct val="150000"/>
              </a:lnSpc>
            </a:pPr>
            <a:r>
              <a:rPr lang="en-US" sz="1500" dirty="0" smtClean="0"/>
              <a:t>I</a:t>
            </a:r>
            <a:r>
              <a:rPr lang="en-US" sz="1500" baseline="-25000" dirty="0" smtClean="0"/>
              <a:t>GW</a:t>
            </a:r>
            <a:r>
              <a:rPr lang="en-US" sz="1500" dirty="0" smtClean="0"/>
              <a:t>=groundwater inputs</a:t>
            </a:r>
          </a:p>
          <a:p>
            <a:pPr>
              <a:lnSpc>
                <a:spcPct val="150000"/>
              </a:lnSpc>
            </a:pPr>
            <a:r>
              <a:rPr lang="en-US" sz="1500" dirty="0" smtClean="0"/>
              <a:t>ET=evapotranspiration</a:t>
            </a:r>
          </a:p>
          <a:p>
            <a:pPr>
              <a:lnSpc>
                <a:spcPct val="150000"/>
              </a:lnSpc>
            </a:pPr>
            <a:r>
              <a:rPr lang="en-US" sz="1500" dirty="0" smtClean="0"/>
              <a:t>O</a:t>
            </a:r>
            <a:r>
              <a:rPr lang="en-US" sz="1500" baseline="-25000" dirty="0" smtClean="0"/>
              <a:t>SW</a:t>
            </a:r>
            <a:r>
              <a:rPr lang="en-US" sz="1500" dirty="0" smtClean="0"/>
              <a:t>=surface water outputs</a:t>
            </a:r>
          </a:p>
          <a:p>
            <a:pPr>
              <a:lnSpc>
                <a:spcPct val="150000"/>
              </a:lnSpc>
            </a:pPr>
            <a:r>
              <a:rPr lang="en-US" sz="1500" dirty="0" smtClean="0"/>
              <a:t>O</a:t>
            </a:r>
            <a:r>
              <a:rPr lang="en-US" sz="1500" baseline="-25000" dirty="0" smtClean="0"/>
              <a:t>SW</a:t>
            </a:r>
            <a:r>
              <a:rPr lang="en-US" sz="1500" dirty="0" smtClean="0"/>
              <a:t>=groundwater outputs</a:t>
            </a:r>
            <a:endParaRPr 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6303220"/>
            <a:ext cx="771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Remote sensing gives us </a:t>
            </a:r>
            <a:r>
              <a:rPr lang="el-GR" dirty="0" smtClean="0"/>
              <a:t>Δ</a:t>
            </a:r>
            <a:r>
              <a:rPr lang="en-US" dirty="0" smtClean="0"/>
              <a:t>A, which can be related to the groundwater system!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489435" y="1651694"/>
            <a:ext cx="3187340" cy="329507"/>
            <a:chOff x="1489435" y="1651694"/>
            <a:chExt cx="3187340" cy="329507"/>
          </a:xfrm>
        </p:grpSpPr>
        <p:grpSp>
          <p:nvGrpSpPr>
            <p:cNvPr id="7" name="Group 6"/>
            <p:cNvGrpSpPr/>
            <p:nvPr/>
          </p:nvGrpSpPr>
          <p:grpSpPr>
            <a:xfrm>
              <a:off x="1489435" y="1651694"/>
              <a:ext cx="3187340" cy="329507"/>
              <a:chOff x="1489435" y="1651694"/>
              <a:chExt cx="3187340" cy="329507"/>
            </a:xfrm>
          </p:grpSpPr>
          <p:sp>
            <p:nvSpPr>
              <p:cNvPr id="3" name="Flowchart: Summing Junction 2"/>
              <p:cNvSpPr/>
              <p:nvPr/>
            </p:nvSpPr>
            <p:spPr>
              <a:xfrm>
                <a:off x="2362200" y="1651695"/>
                <a:ext cx="304800" cy="329506"/>
              </a:xfrm>
              <a:prstGeom prst="flowChartSummingJunction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Summing Junction 4"/>
              <p:cNvSpPr/>
              <p:nvPr/>
            </p:nvSpPr>
            <p:spPr>
              <a:xfrm>
                <a:off x="1489435" y="1651694"/>
                <a:ext cx="302443" cy="329506"/>
              </a:xfrm>
              <a:prstGeom prst="flowChartSummingJunction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Summing Junction 5"/>
              <p:cNvSpPr/>
              <p:nvPr/>
            </p:nvSpPr>
            <p:spPr>
              <a:xfrm>
                <a:off x="4318342" y="1651695"/>
                <a:ext cx="358433" cy="329505"/>
              </a:xfrm>
              <a:prstGeom prst="flowChartSummingJunction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Flowchart: Summing Junction 12"/>
            <p:cNvSpPr/>
            <p:nvPr/>
          </p:nvSpPr>
          <p:spPr>
            <a:xfrm>
              <a:off x="3505200" y="1651694"/>
              <a:ext cx="152400" cy="329506"/>
            </a:xfrm>
            <a:prstGeom prst="flowChartSummingJunction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931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73967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Methods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2697" y="802344"/>
            <a:ext cx="3338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Landsat Processing</a:t>
            </a:r>
            <a:endParaRPr lang="en-US" sz="3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0" y="1520309"/>
            <a:ext cx="3979423" cy="4630277"/>
            <a:chOff x="0" y="1520309"/>
            <a:chExt cx="3979423" cy="463027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11" y="1991212"/>
              <a:ext cx="2932342" cy="2327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19075" y="4396260"/>
              <a:ext cx="2798651" cy="1754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Landsat 4-5 TM and 7 ETM+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7-9 bands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30m pixel resolution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Cloud-free</a:t>
              </a:r>
            </a:p>
            <a:p>
              <a:pPr marL="285750" indent="-285750">
                <a:buFontTx/>
                <a:buChar char="-"/>
              </a:pPr>
              <a:r>
                <a:rPr lang="en-US" dirty="0" err="1" smtClean="0"/>
                <a:t>Orthorectified</a:t>
              </a:r>
              <a:endParaRPr lang="en-US" dirty="0" smtClean="0"/>
            </a:p>
            <a:p>
              <a:pPr marL="285750" indent="-285750">
                <a:buFontTx/>
                <a:buChar char="-"/>
              </a:pPr>
              <a:r>
                <a:rPr lang="en-US" dirty="0" err="1" smtClean="0"/>
                <a:t>Georeferenced</a:t>
              </a:r>
              <a:endParaRPr lang="en-US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1520309"/>
              <a:ext cx="3979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1) Download from USGS Landsat Archive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95600" y="1940914"/>
            <a:ext cx="6223000" cy="2653690"/>
            <a:chOff x="2895600" y="1940914"/>
            <a:chExt cx="6223000" cy="265369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3462" y="2415796"/>
              <a:ext cx="2409825" cy="2178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817420" y="1940914"/>
              <a:ext cx="4085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2) Stack, project, clip using ESRI ArcGIS 10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95693" y="2554674"/>
              <a:ext cx="3122907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-WGS 1984 Datum</a:t>
              </a:r>
            </a:p>
            <a:p>
              <a:r>
                <a:rPr lang="en-US" dirty="0" smtClean="0"/>
                <a:t>-UTM Zone 19S Projection</a:t>
              </a:r>
            </a:p>
            <a:p>
              <a:r>
                <a:rPr lang="en-US" dirty="0" smtClean="0"/>
                <a:t>-Nearest Neighbor Resampling</a:t>
              </a: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2895600" y="3002439"/>
              <a:ext cx="762000" cy="5027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5663696" y="4297528"/>
            <a:ext cx="758952" cy="502920"/>
          </a:xfrm>
          <a:prstGeom prst="rightArrow">
            <a:avLst/>
          </a:prstGeom>
          <a:scene3d>
            <a:camera prst="orthographicFront">
              <a:rot lat="0" lon="0" rev="19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292421" y="4904091"/>
            <a:ext cx="488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3) Classify water pixels using ERDAS Imagine 2011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757403" y="5340237"/>
            <a:ext cx="395842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-Convert to water extent</a:t>
            </a:r>
          </a:p>
          <a:p>
            <a:r>
              <a:rPr lang="en-US" dirty="0" smtClean="0"/>
              <a:t>-Quality control</a:t>
            </a:r>
          </a:p>
          <a:p>
            <a:r>
              <a:rPr lang="en-US" dirty="0" smtClean="0"/>
              <a:t>-Perform analysis with respect to climate, chemical, and pumping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3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73967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Results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3039" y="1525971"/>
            <a:ext cx="1950406" cy="3980764"/>
            <a:chOff x="203039" y="1525971"/>
            <a:chExt cx="1950406" cy="39807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385" y="1525971"/>
              <a:ext cx="1529715" cy="3017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03039" y="4583405"/>
              <a:ext cx="195040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Optical Analysis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‘False’ image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/>
                <a:t>Q</a:t>
              </a:r>
              <a:r>
                <a:rPr lang="en-US" dirty="0" smtClean="0"/>
                <a:t>ualitative only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82292" y="1525971"/>
            <a:ext cx="2315890" cy="4238390"/>
            <a:chOff x="4482292" y="1525971"/>
            <a:chExt cx="2315890" cy="423839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525971"/>
              <a:ext cx="1526877" cy="3017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482292" y="4594810"/>
              <a:ext cx="2315890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Unsupervised</a:t>
              </a:r>
            </a:p>
            <a:p>
              <a:pPr algn="ctr"/>
              <a:r>
                <a:rPr lang="en-US" b="1" dirty="0" smtClean="0"/>
                <a:t>Classification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err="1" smtClean="0"/>
                <a:t>Casteñeda</a:t>
              </a:r>
              <a:r>
                <a:rPr lang="en-US" sz="1600" dirty="0"/>
                <a:t> </a:t>
              </a:r>
              <a:r>
                <a:rPr lang="en-US" sz="1600" dirty="0" smtClean="0"/>
                <a:t>et al., 2005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Depth/salinity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76592" y="1525971"/>
            <a:ext cx="2246512" cy="4257763"/>
            <a:chOff x="6876592" y="1525971"/>
            <a:chExt cx="2246512" cy="4257763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3419" y="1525971"/>
              <a:ext cx="1521696" cy="3017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876592" y="4583405"/>
              <a:ext cx="22465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Supervised</a:t>
              </a:r>
            </a:p>
            <a:p>
              <a:pPr algn="ctr"/>
              <a:r>
                <a:rPr lang="en-US" b="1" dirty="0" smtClean="0"/>
                <a:t>Classification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/>
                <a:t>A</a:t>
              </a:r>
              <a:r>
                <a:rPr lang="en-US" dirty="0" smtClean="0"/>
                <a:t> priori knowledge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/>
                <a:t>P</a:t>
              </a:r>
              <a:r>
                <a:rPr lang="en-US" dirty="0" smtClean="0"/>
                <a:t>ossible Volume</a:t>
              </a:r>
              <a:endParaRPr lang="en-US" dirty="0"/>
            </a:p>
          </p:txBody>
        </p:sp>
      </p:grpSp>
      <p:sp>
        <p:nvSpPr>
          <p:cNvPr id="9" name="Oval 8"/>
          <p:cNvSpPr/>
          <p:nvPr/>
        </p:nvSpPr>
        <p:spPr>
          <a:xfrm>
            <a:off x="6781800" y="1039743"/>
            <a:ext cx="2286662" cy="530939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113" y="685800"/>
            <a:ext cx="9068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/>
              <a:t>1) Can we use remote sensing to </a:t>
            </a:r>
            <a:r>
              <a:rPr lang="en-US" sz="2000" b="1" dirty="0"/>
              <a:t>quantify surface water extent</a:t>
            </a:r>
            <a:r>
              <a:rPr lang="en-US" sz="2000" dirty="0"/>
              <a:t> as an analog to the regional groundwater system?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422118" y="1525971"/>
            <a:ext cx="1824923" cy="4823165"/>
            <a:chOff x="2364807" y="1525971"/>
            <a:chExt cx="1824923" cy="482316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387" y="1525971"/>
              <a:ext cx="1532386" cy="3017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364807" y="4594810"/>
              <a:ext cx="1824923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NDWI </a:t>
              </a:r>
            </a:p>
            <a:p>
              <a:pPr algn="ctr"/>
              <a:endParaRPr lang="en-US" b="1" dirty="0"/>
            </a:p>
            <a:p>
              <a:pPr algn="ctr"/>
              <a:endParaRPr lang="en-US" b="1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err="1" smtClean="0"/>
                <a:t>Xu</a:t>
              </a:r>
              <a:r>
                <a:rPr lang="en-US" dirty="0" smtClean="0"/>
                <a:t>, 2006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Overestimates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en-US" dirty="0" smtClean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8119" y="4907595"/>
              <a:ext cx="1638300" cy="466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243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73967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Results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96888"/>
            <a:ext cx="116463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96888"/>
            <a:ext cx="1125684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3996888"/>
            <a:ext cx="1155454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3996888"/>
            <a:ext cx="1155448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4008765"/>
            <a:ext cx="1158683" cy="230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4270" y="833824"/>
            <a:ext cx="495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Initial </a:t>
            </a:r>
            <a:r>
              <a:rPr lang="en-US" sz="2400" dirty="0" err="1" smtClean="0"/>
              <a:t>Multitemporal</a:t>
            </a:r>
            <a:r>
              <a:rPr lang="en-US" sz="2400" dirty="0" smtClean="0"/>
              <a:t> Analysis for 2009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85129" y="6364843"/>
            <a:ext cx="90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January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59043" y="6342102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December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71661" y="634210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67757" y="6351627"/>
            <a:ext cx="59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378239" y="6351627"/>
            <a:ext cx="78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March</a:t>
            </a:r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355174"/>
              </p:ext>
            </p:extLst>
          </p:nvPr>
        </p:nvGraphicFramePr>
        <p:xfrm>
          <a:off x="82089" y="1295489"/>
          <a:ext cx="8979822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315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73967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Results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947297"/>
              </p:ext>
            </p:extLst>
          </p:nvPr>
        </p:nvGraphicFramePr>
        <p:xfrm>
          <a:off x="76200" y="144779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854949"/>
              </p:ext>
            </p:extLst>
          </p:nvPr>
        </p:nvGraphicFramePr>
        <p:xfrm>
          <a:off x="4534801" y="14573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191000"/>
            <a:ext cx="3505200" cy="226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0999"/>
            <a:ext cx="3363226" cy="226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3100" y="6498193"/>
            <a:ext cx="141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August, 1985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56609" y="6498193"/>
            <a:ext cx="141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August, 1990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8382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900" dirty="0" smtClean="0"/>
              <a:t>2) </a:t>
            </a:r>
            <a:r>
              <a:rPr lang="en-US" sz="2000" dirty="0"/>
              <a:t>Can we </a:t>
            </a:r>
            <a:r>
              <a:rPr lang="en-US" sz="2000" b="1" dirty="0"/>
              <a:t>validate/refute </a:t>
            </a:r>
            <a:r>
              <a:rPr lang="en-US" sz="2000" b="1" dirty="0" err="1"/>
              <a:t>Pastos</a:t>
            </a:r>
            <a:r>
              <a:rPr lang="en-US" sz="2000" b="1" dirty="0"/>
              <a:t> </a:t>
            </a:r>
            <a:r>
              <a:rPr lang="en-US" sz="2000" b="1" dirty="0" err="1"/>
              <a:t>Grandes</a:t>
            </a:r>
            <a:r>
              <a:rPr lang="en-US" sz="2000" b="1" dirty="0"/>
              <a:t> </a:t>
            </a:r>
            <a:r>
              <a:rPr lang="en-US" sz="2000" dirty="0"/>
              <a:t>as </a:t>
            </a:r>
            <a:r>
              <a:rPr lang="en-US" sz="2000" dirty="0" smtClean="0"/>
              <a:t>a </a:t>
            </a:r>
            <a:r>
              <a:rPr lang="en-US" sz="2000" b="1" dirty="0" smtClean="0"/>
              <a:t>recharge</a:t>
            </a:r>
            <a:r>
              <a:rPr lang="en-US" sz="2000" dirty="0" smtClean="0"/>
              <a:t> </a:t>
            </a:r>
            <a:r>
              <a:rPr lang="en-US" sz="2000" dirty="0"/>
              <a:t>zone for </a:t>
            </a:r>
            <a:r>
              <a:rPr lang="en-US" sz="2000" dirty="0" err="1"/>
              <a:t>Ascotán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310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540504"/>
              </p:ext>
            </p:extLst>
          </p:nvPr>
        </p:nvGraphicFramePr>
        <p:xfrm>
          <a:off x="152400" y="1252537"/>
          <a:ext cx="8943975" cy="252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60"/>
          <a:stretch/>
        </p:blipFill>
        <p:spPr bwMode="auto">
          <a:xfrm>
            <a:off x="3781425" y="3886200"/>
            <a:ext cx="39147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73967"/>
            <a:ext cx="388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Results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3872101" y="1990725"/>
            <a:ext cx="304800" cy="228600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762000"/>
            <a:ext cx="8839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3) Can we determine if </a:t>
            </a:r>
            <a:r>
              <a:rPr lang="en-US" sz="2000" b="1" dirty="0"/>
              <a:t>pumping</a:t>
            </a:r>
            <a:r>
              <a:rPr lang="en-US" sz="2000" dirty="0"/>
              <a:t> has affected the northern springs and ultimately the water extent at </a:t>
            </a:r>
            <a:r>
              <a:rPr lang="en-US" sz="2000" dirty="0" err="1"/>
              <a:t>Carcote</a:t>
            </a:r>
            <a:r>
              <a:rPr lang="en-US" sz="2000" dirty="0"/>
              <a:t>? </a:t>
            </a:r>
          </a:p>
        </p:txBody>
      </p:sp>
      <p:sp>
        <p:nvSpPr>
          <p:cNvPr id="19" name="5-Point Star 18"/>
          <p:cNvSpPr/>
          <p:nvPr/>
        </p:nvSpPr>
        <p:spPr>
          <a:xfrm>
            <a:off x="5181600" y="1990725"/>
            <a:ext cx="304800" cy="228600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69552"/>
            <a:ext cx="2667000" cy="345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01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23</TotalTime>
  <Words>871</Words>
  <Application>Microsoft Office PowerPoint</Application>
  <PresentationFormat>On-screen Show (4:3)</PresentationFormat>
  <Paragraphs>117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Multitemporal remote sensing analysis of a playa lake groundwater system in northern Chile</vt:lpstr>
      <vt:lpstr>PowerPoint Presentation</vt:lpstr>
      <vt:lpstr>PowerPoint Presentation</vt:lpstr>
      <vt:lpstr>Hydrology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Multitemporal remote sensing analysis of a playa lake groundwater system in northern Chile</dc:title>
  <dc:creator>Markovich, Katherine H</dc:creator>
  <cp:lastModifiedBy>Maidment</cp:lastModifiedBy>
  <cp:revision>5</cp:revision>
  <dcterms:created xsi:type="dcterms:W3CDTF">2011-11-23T16:41:34Z</dcterms:created>
  <dcterms:modified xsi:type="dcterms:W3CDTF">2011-11-29T14:12:33Z</dcterms:modified>
</cp:coreProperties>
</file>