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2" r:id="rId2"/>
    <p:sldId id="259" r:id="rId3"/>
    <p:sldId id="271" r:id="rId4"/>
    <p:sldId id="270" r:id="rId5"/>
    <p:sldId id="272" r:id="rId6"/>
    <p:sldId id="273" r:id="rId7"/>
    <p:sldId id="265" r:id="rId8"/>
    <p:sldId id="266" r:id="rId9"/>
    <p:sldId id="269" r:id="rId10"/>
    <p:sldId id="268" r:id="rId11"/>
    <p:sldId id="293" r:id="rId12"/>
    <p:sldId id="258" r:id="rId13"/>
    <p:sldId id="267" r:id="rId14"/>
    <p:sldId id="274" r:id="rId15"/>
    <p:sldId id="275" r:id="rId16"/>
    <p:sldId id="279" r:id="rId17"/>
    <p:sldId id="278" r:id="rId18"/>
    <p:sldId id="277" r:id="rId19"/>
    <p:sldId id="276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29" autoAdjust="0"/>
    <p:restoredTop sz="94660"/>
  </p:normalViewPr>
  <p:slideViewPr>
    <p:cSldViewPr>
      <p:cViewPr>
        <p:scale>
          <a:sx n="75" d="100"/>
          <a:sy n="75" d="100"/>
        </p:scale>
        <p:origin x="-282" y="-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BE1527B-C192-434E-9C42-EF22063064FD}" type="datetimeFigureOut">
              <a:rPr lang="en-US"/>
              <a:pPr>
                <a:defRPr/>
              </a:pPr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0643DC-59D2-4BD9-B2BB-AA337B493F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2D4A27-9F17-42A8-BDFA-230FD020F290}" type="datetimeFigureOut">
              <a:rPr lang="en-US"/>
              <a:pPr>
                <a:defRPr/>
              </a:pPr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51A92-3C48-4E4C-B928-8AFE3B306F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BA24A0-8361-4D81-A5F1-BA28DCDF0247}" type="datetimeFigureOut">
              <a:rPr lang="en-US"/>
              <a:pPr>
                <a:defRPr/>
              </a:pPr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B71054-60BF-43FF-81CE-CD091CB4948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842ED7-71E4-4082-BC71-E11F1C7E8E4F}" type="datetimeFigureOut">
              <a:rPr lang="en-US"/>
              <a:pPr>
                <a:defRPr/>
              </a:pPr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EC1437-BA8C-43EC-8D88-93910BD737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2294C4-303A-4402-AB34-C8CE9FAD7960}" type="datetimeFigureOut">
              <a:rPr lang="en-US"/>
              <a:pPr>
                <a:defRPr/>
              </a:pPr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93A1A5-3B87-4A9E-81C0-6DAECCE46A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8594DC-2CD1-49BB-8DEC-983A6701549B}" type="datetimeFigureOut">
              <a:rPr lang="en-US"/>
              <a:pPr>
                <a:defRPr/>
              </a:pPr>
              <a:t>11/7/2011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4ECC01-078D-4489-82C0-C0610A4128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E772B-B214-4051-97A9-C2242B799082}" type="datetimeFigureOut">
              <a:rPr lang="en-US"/>
              <a:pPr>
                <a:defRPr/>
              </a:pPr>
              <a:t>11/7/2011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ECE4F-E358-4E30-BBA6-036797A1AA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01B9EE-F8FE-4DED-8258-1D055FEEC38D}" type="datetimeFigureOut">
              <a:rPr lang="en-US"/>
              <a:pPr>
                <a:defRPr/>
              </a:pPr>
              <a:t>11/7/2011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90B4CC-B8C3-437F-893F-DD0AD06838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BEA44A-C7B9-476C-BCC1-4EA17A03F476}" type="datetimeFigureOut">
              <a:rPr lang="en-US"/>
              <a:pPr>
                <a:defRPr/>
              </a:pPr>
              <a:t>11/7/2011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E83458-DA99-441F-8EB5-72E46DE20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E0E765-DD91-4351-A416-8ACFCF987D3C}" type="datetimeFigureOut">
              <a:rPr lang="en-US"/>
              <a:pPr>
                <a:defRPr/>
              </a:pPr>
              <a:t>11/7/2011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050D76-E39C-4C50-AF61-E3B73D89CF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002CC7-FBBA-4842-B7E6-2A7CDC2243C8}" type="datetimeFigureOut">
              <a:rPr lang="en-US"/>
              <a:pPr>
                <a:defRPr/>
              </a:pPr>
              <a:t>11/7/2011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09D106-2C85-4F3B-8071-DBB8383FE0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400D98D1-644E-4A82-B132-C46EFDA0584D}" type="datetimeFigureOut">
              <a:rPr lang="en-US"/>
              <a:pPr>
                <a:defRPr/>
              </a:pPr>
              <a:t>11/7/2011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BA16314-BB64-464D-AC0A-E51AC13EC7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sus.gov/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www.census.gov/cgi-bin/geo/shapefiles2010/main" TargetMode="Externa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sus.gov/geo/www/maps/2010_census_profile_maps/census_profile_2010_main.html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ensus.gov/geo/www/tiger/tgrshp2010/pophu.html" TargetMode="Externa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hyperlink" Target="ftp://ftp2.census.gov/geo/tiger/TIGER2010BLKPOPHU/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ftp://ftp2.census.gov/geo/tiger/TIGER2010BLKPOPHU/" TargetMode="External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2010.census.gov/2010census/data/center-of-population.php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2010.census.gov/2010census/data/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rcgis.com/home/webmap/viewer.html?webmap=0a27f5cb1f07478fbdf117b70231c5c2" TargetMode="Externa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U.S. Census Bureau</a:t>
            </a:r>
          </a:p>
        </p:txBody>
      </p:sp>
      <p:sp>
        <p:nvSpPr>
          <p:cNvPr id="14338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3 Censuses: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Decennial Census</a:t>
            </a:r>
          </a:p>
          <a:p>
            <a:pPr lvl="2"/>
            <a:r>
              <a:rPr lang="en-US" dirty="0" smtClean="0"/>
              <a:t>Age</a:t>
            </a:r>
          </a:p>
          <a:p>
            <a:pPr lvl="2"/>
            <a:r>
              <a:rPr lang="en-US" dirty="0" smtClean="0"/>
              <a:t>Race</a:t>
            </a:r>
          </a:p>
          <a:p>
            <a:pPr lvl="2"/>
            <a:r>
              <a:rPr lang="en-US" dirty="0" smtClean="0"/>
              <a:t>Sex</a:t>
            </a:r>
          </a:p>
          <a:p>
            <a:pPr lvl="2"/>
            <a:r>
              <a:rPr lang="en-US" dirty="0" smtClean="0"/>
              <a:t>Relationship to householder</a:t>
            </a:r>
          </a:p>
          <a:p>
            <a:pPr lvl="1"/>
            <a:r>
              <a:rPr lang="en-US" dirty="0" smtClean="0"/>
              <a:t>Economic Census</a:t>
            </a:r>
          </a:p>
          <a:p>
            <a:pPr lvl="1"/>
            <a:r>
              <a:rPr lang="en-US" dirty="0" smtClean="0"/>
              <a:t>Census of Governments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1785938"/>
            <a:ext cx="4638675" cy="46657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1989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Change in Travis County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524000"/>
            <a:ext cx="6354474" cy="5120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17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Finding the Right Data</a:t>
            </a:r>
          </a:p>
        </p:txBody>
      </p:sp>
      <p:pic>
        <p:nvPicPr>
          <p:cNvPr id="15362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81200" y="1219200"/>
            <a:ext cx="6910388" cy="4830763"/>
          </a:xfrm>
        </p:spPr>
      </p:pic>
      <p:grpSp>
        <p:nvGrpSpPr>
          <p:cNvPr id="15363" name="Group 10"/>
          <p:cNvGrpSpPr>
            <a:grpSpLocks/>
          </p:cNvGrpSpPr>
          <p:nvPr/>
        </p:nvGrpSpPr>
        <p:grpSpPr bwMode="auto">
          <a:xfrm>
            <a:off x="1295400" y="2060575"/>
            <a:ext cx="4322763" cy="2590800"/>
            <a:chOff x="685800" y="2057400"/>
            <a:chExt cx="4321988" cy="2590800"/>
          </a:xfrm>
        </p:grpSpPr>
        <p:sp>
          <p:nvSpPr>
            <p:cNvPr id="5" name="Rectangle 4"/>
            <p:cNvSpPr/>
            <p:nvPr/>
          </p:nvSpPr>
          <p:spPr>
            <a:xfrm>
              <a:off x="2722198" y="4343400"/>
              <a:ext cx="2285590" cy="3048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7" name="Straight Arrow Connector 6"/>
            <p:cNvCxnSpPr/>
            <p:nvPr/>
          </p:nvCxnSpPr>
          <p:spPr>
            <a:xfrm>
              <a:off x="1112761" y="4495800"/>
              <a:ext cx="1599913" cy="0"/>
            </a:xfrm>
            <a:prstGeom prst="straightConnector1">
              <a:avLst/>
            </a:prstGeom>
            <a:ln w="254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" name="Rectangle 7"/>
            <p:cNvSpPr/>
            <p:nvPr/>
          </p:nvSpPr>
          <p:spPr>
            <a:xfrm>
              <a:off x="1295291" y="2057400"/>
              <a:ext cx="1371354" cy="22860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/>
            </a:p>
          </p:txBody>
        </p:sp>
        <p:cxnSp>
          <p:nvCxnSpPr>
            <p:cNvPr id="10" name="Straight Arrow Connector 9"/>
            <p:cNvCxnSpPr>
              <a:endCxn id="8" idx="1"/>
            </p:cNvCxnSpPr>
            <p:nvPr/>
          </p:nvCxnSpPr>
          <p:spPr>
            <a:xfrm>
              <a:off x="685800" y="2171700"/>
              <a:ext cx="609491" cy="0"/>
            </a:xfrm>
            <a:prstGeom prst="straightConnector1">
              <a:avLst/>
            </a:prstGeom>
            <a:ln w="2222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364" name="TextBox 11"/>
          <p:cNvSpPr txBox="1">
            <a:spLocks noChangeArrowheads="1"/>
          </p:cNvSpPr>
          <p:nvPr/>
        </p:nvSpPr>
        <p:spPr bwMode="auto">
          <a:xfrm>
            <a:off x="76200" y="1549400"/>
            <a:ext cx="1447800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Population, housing, economic &amp; geographic data</a:t>
            </a:r>
          </a:p>
        </p:txBody>
      </p:sp>
      <p:sp>
        <p:nvSpPr>
          <p:cNvPr id="15365" name="TextBox 12"/>
          <p:cNvSpPr txBox="1">
            <a:spLocks noChangeArrowheads="1"/>
          </p:cNvSpPr>
          <p:nvPr/>
        </p:nvSpPr>
        <p:spPr bwMode="auto">
          <a:xfrm>
            <a:off x="381000" y="4038600"/>
            <a:ext cx="152400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34" charset="0"/>
              </a:rPr>
              <a:t>Shapefiles prepared for GIS users</a:t>
            </a:r>
          </a:p>
        </p:txBody>
      </p:sp>
      <p:sp>
        <p:nvSpPr>
          <p:cNvPr id="2" name="Rectangle 1"/>
          <p:cNvSpPr/>
          <p:nvPr/>
        </p:nvSpPr>
        <p:spPr>
          <a:xfrm>
            <a:off x="3429000" y="6096000"/>
            <a:ext cx="260847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http://www.census.gov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25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b="1" dirty="0" smtClean="0"/>
              <a:t>    TIGER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b="1" dirty="0" smtClean="0"/>
              <a:t>T</a:t>
            </a:r>
            <a:r>
              <a:rPr lang="en-US" dirty="0" smtClean="0"/>
              <a:t>opologically </a:t>
            </a:r>
            <a:r>
              <a:rPr lang="en-US" b="1" dirty="0" smtClean="0"/>
              <a:t>I</a:t>
            </a:r>
            <a:r>
              <a:rPr lang="en-US" dirty="0" smtClean="0"/>
              <a:t>ntegrated </a:t>
            </a:r>
            <a:r>
              <a:rPr lang="en-US" b="1" dirty="0" smtClean="0"/>
              <a:t>G</a:t>
            </a:r>
            <a:r>
              <a:rPr lang="en-US" dirty="0" smtClean="0"/>
              <a:t>eographic </a:t>
            </a:r>
            <a:r>
              <a:rPr lang="en-US" b="1" dirty="0" smtClean="0"/>
              <a:t>E</a:t>
            </a:r>
            <a:r>
              <a:rPr lang="en-US" dirty="0" smtClean="0"/>
              <a:t>ncoding and </a:t>
            </a:r>
            <a:r>
              <a:rPr lang="en-US" b="1" dirty="0" smtClean="0"/>
              <a:t>R</a:t>
            </a:r>
            <a:r>
              <a:rPr lang="en-US" dirty="0" smtClean="0"/>
              <a:t>eferencing System</a:t>
            </a:r>
            <a:endParaRPr lang="en-US" dirty="0"/>
          </a:p>
        </p:txBody>
      </p:sp>
      <p:sp>
        <p:nvSpPr>
          <p:cNvPr id="17410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514600"/>
            <a:ext cx="4038600" cy="3763963"/>
          </a:xfrm>
        </p:spPr>
        <p:txBody>
          <a:bodyPr/>
          <a:lstStyle/>
          <a:p>
            <a:r>
              <a:rPr lang="en-US" smtClean="0"/>
              <a:t>TIGER is </a:t>
            </a:r>
            <a:r>
              <a:rPr lang="en-US" u="sng" smtClean="0"/>
              <a:t>geographic</a:t>
            </a:r>
            <a:r>
              <a:rPr lang="en-US" smtClean="0"/>
              <a:t> data</a:t>
            </a:r>
          </a:p>
          <a:p>
            <a:pPr lvl="1"/>
            <a:r>
              <a:rPr lang="en-US" smtClean="0"/>
              <a:t>State and county lines</a:t>
            </a:r>
          </a:p>
          <a:p>
            <a:pPr lvl="1"/>
            <a:r>
              <a:rPr lang="en-US" smtClean="0"/>
              <a:t>Updated annually</a:t>
            </a:r>
          </a:p>
          <a:p>
            <a:r>
              <a:rPr lang="en-US" smtClean="0"/>
              <a:t>For census data, American FactFinder (http://factfinder2.census.gov)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17411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3124200" y="228600"/>
            <a:ext cx="942975" cy="952500"/>
          </a:xfrm>
        </p:spPr>
      </p:pic>
      <p:pic>
        <p:nvPicPr>
          <p:cNvPr id="17412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14800" y="2743200"/>
            <a:ext cx="4648200" cy="315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Hierarchy of Census Geographic Entities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62103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3833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TIGER </a:t>
            </a:r>
            <a:r>
              <a:rPr lang="en-US" dirty="0" err="1" smtClean="0"/>
              <a:t>Shapefiles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1143000" y="6091198"/>
            <a:ext cx="73152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2"/>
              </a:rPr>
              <a:t>http://</a:t>
            </a:r>
            <a:r>
              <a:rPr lang="en-US" dirty="0" smtClean="0">
                <a:hlinkClick r:id="rId2"/>
              </a:rPr>
              <a:t>www.census.gov/cgi-bin/geo/shapefiles2010/main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9662" y="1981200"/>
            <a:ext cx="6924675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4462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Selecting Travis County, Texas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00201"/>
            <a:ext cx="4267200" cy="24831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1300" y="4096033"/>
            <a:ext cx="5629275" cy="26193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410200" y="2286000"/>
            <a:ext cx="14157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Pick a State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914400" y="5405720"/>
            <a:ext cx="16081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Pick a County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9681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Travis County Census Tracts (218)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62100"/>
            <a:ext cx="6577013" cy="5106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9113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Travis County Census Blocks (15922)</a:t>
            </a:r>
            <a:endParaRPr lang="en-US" sz="36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524000"/>
            <a:ext cx="6504814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33400" y="5943600"/>
            <a:ext cx="33352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Average of 73 Blocks per Tract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7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Census Blocks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1295400"/>
            <a:ext cx="6324600" cy="520022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15449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Census Block (38 houses)</a:t>
            </a:r>
            <a:endParaRPr lang="en-US" dirty="0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7239000" cy="549669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953000"/>
            <a:ext cx="2659156" cy="1600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875026" y="4953000"/>
            <a:ext cx="78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Texas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900426" y="5336064"/>
            <a:ext cx="8044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Travis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8468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dirty="0" smtClean="0"/>
              <a:t>Profile Maps of States</a:t>
            </a:r>
            <a:endParaRPr lang="en-US" dirty="0"/>
          </a:p>
        </p:txBody>
      </p:sp>
      <p:pic>
        <p:nvPicPr>
          <p:cNvPr id="13314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/>
          <a:srcRect/>
          <a:stretch>
            <a:fillRect/>
          </a:stretch>
        </p:blipFill>
        <p:spPr>
          <a:xfrm>
            <a:off x="1219200" y="1138238"/>
            <a:ext cx="6629400" cy="5081587"/>
          </a:xfrm>
        </p:spPr>
      </p:pic>
      <p:sp>
        <p:nvSpPr>
          <p:cNvPr id="13315" name="TextBox 6"/>
          <p:cNvSpPr txBox="1">
            <a:spLocks noChangeArrowheads="1"/>
          </p:cNvSpPr>
          <p:nvPr/>
        </p:nvSpPr>
        <p:spPr bwMode="auto">
          <a:xfrm>
            <a:off x="152400" y="6334128"/>
            <a:ext cx="89916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Calibri" pitchFamily="34" charset="0"/>
                <a:hlinkClick r:id="rId3"/>
              </a:rPr>
              <a:t>http://</a:t>
            </a:r>
            <a:r>
              <a:rPr lang="en-US" sz="1600" dirty="0" smtClean="0">
                <a:latin typeface="Calibri" pitchFamily="34" charset="0"/>
                <a:hlinkClick r:id="rId3"/>
              </a:rPr>
              <a:t>www.census.gov/geo/www/maps/2010_census_profile_maps/census_profile_2010_main.html</a:t>
            </a:r>
            <a:r>
              <a:rPr lang="en-US" sz="1600" dirty="0" smtClean="0">
                <a:latin typeface="Calibri" pitchFamily="34" charset="0"/>
              </a:rPr>
              <a:t> </a:t>
            </a:r>
            <a:endParaRPr lang="en-US" sz="16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Census </a:t>
            </a:r>
            <a:r>
              <a:rPr lang="en-US" dirty="0" err="1" smtClean="0"/>
              <a:t>Shapefiles</a:t>
            </a:r>
            <a:r>
              <a:rPr lang="en-US" dirty="0" smtClean="0"/>
              <a:t> with Population 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1600199"/>
            <a:ext cx="6934200" cy="466222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304800" y="6304002"/>
            <a:ext cx="8559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www.census.gov/geo/www/tiger/tgrshp2010/pophu.html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460500" y="11430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4"/>
              </a:rPr>
              <a:t>ftp://ftp2.census.gov/geo/tiger/TIGER2010BLKPOPHU</a:t>
            </a:r>
            <a:r>
              <a:rPr lang="en-US" dirty="0" smtClean="0">
                <a:hlinkClick r:id="rId4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  <p:cxnSp>
        <p:nvCxnSpPr>
          <p:cNvPr id="6" name="Straight Arrow Connector 5"/>
          <p:cNvCxnSpPr/>
          <p:nvPr/>
        </p:nvCxnSpPr>
        <p:spPr>
          <a:xfrm flipH="1" flipV="1">
            <a:off x="4038600" y="1512332"/>
            <a:ext cx="838200" cy="229766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35612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All the Census Blocks for a State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073" y="1803400"/>
            <a:ext cx="5839251" cy="4495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460500" y="1143000"/>
            <a:ext cx="6248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ftp://ftp2.census.gov/geo/tiger/TIGER2010BLKPOPHU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2576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Census Blocks for Texas (914,231)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9700" y="1295400"/>
            <a:ext cx="6315075" cy="52554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602838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100" y="1662218"/>
            <a:ext cx="8599886" cy="48909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Census Blocks in Travis County</a:t>
            </a:r>
            <a:endParaRPr lang="en-US" dirty="0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88308"/>
            <a:ext cx="4276182" cy="5638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200" y="2514600"/>
            <a:ext cx="2133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0429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76572"/>
            <a:ext cx="8525302" cy="532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and Housing Units</a:t>
            </a:r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" y="1175671"/>
            <a:ext cx="6375923" cy="4894929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38597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and Housing Units in Travis County</a:t>
            </a:r>
            <a:endParaRPr 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454150"/>
            <a:ext cx="612457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4149725"/>
            <a:ext cx="612457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580478" y="2514600"/>
            <a:ext cx="2563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Population = 1,024,266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467475" y="5497512"/>
            <a:ext cx="27174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Housing Units = 441,240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974023" y="3965059"/>
            <a:ext cx="1704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Pop/HU = 2.32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82279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Surface and Groundwater Systems</a:t>
            </a:r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9166" y="1905000"/>
            <a:ext cx="6349484" cy="448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599" y="2401888"/>
            <a:ext cx="2361125" cy="17462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60898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 Marcos Basin</a:t>
            </a:r>
            <a:endParaRPr lang="en-US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1447800"/>
            <a:ext cx="6038850" cy="5229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801033" y="2032000"/>
            <a:ext cx="82586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Austin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581400" y="5867400"/>
            <a:ext cx="142866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 smtClean="0"/>
              <a:t>San Antonio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1188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Clip Function</a:t>
            </a:r>
            <a:endParaRPr lang="en-US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1739900"/>
            <a:ext cx="4848225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32" y="3875087"/>
            <a:ext cx="3437336" cy="25939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199" y="3875087"/>
            <a:ext cx="4999921" cy="274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003448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4162425"/>
            <a:ext cx="612457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of the San Marcos Basin</a:t>
            </a:r>
            <a:endParaRPr 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447800"/>
            <a:ext cx="6166742" cy="3505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81000" y="6096000"/>
            <a:ext cx="42672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Population (2010) = 179,727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78335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8138" y="152400"/>
            <a:ext cx="8467725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84108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Edwards Aquifer</a:t>
            </a:r>
            <a:endParaRPr lang="en-US" dirty="0"/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2097" y="1676400"/>
            <a:ext cx="6452059" cy="4724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0537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Population Living Over the Edwards Aquifer</a:t>
            </a:r>
            <a:endParaRPr lang="en-US" sz="3600" dirty="0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570313"/>
            <a:ext cx="6943725" cy="515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" y="1676400"/>
            <a:ext cx="6124575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47662" y="4569767"/>
            <a:ext cx="5029200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Population (2010) = 2,352,709</a:t>
            </a:r>
            <a:endParaRPr lang="en-US" sz="2400" dirty="0"/>
          </a:p>
        </p:txBody>
      </p:sp>
      <p:sp>
        <p:nvSpPr>
          <p:cNvPr id="3" name="TextBox 2"/>
          <p:cNvSpPr txBox="1"/>
          <p:nvPr/>
        </p:nvSpPr>
        <p:spPr>
          <a:xfrm>
            <a:off x="533399" y="6355318"/>
            <a:ext cx="40063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Large Tracts in Low Population Areas</a:t>
            </a:r>
            <a:endParaRPr lang="en-US" dirty="0"/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286000" y="6096000"/>
            <a:ext cx="457200" cy="25931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175747" y="6170652"/>
            <a:ext cx="40448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Small Tracts in High Population Areas</a:t>
            </a:r>
            <a:endParaRPr lang="en-US" dirty="0"/>
          </a:p>
        </p:txBody>
      </p:sp>
      <p:cxnSp>
        <p:nvCxnSpPr>
          <p:cNvPr id="8" name="Straight Arrow Connector 7"/>
          <p:cNvCxnSpPr/>
          <p:nvPr/>
        </p:nvCxnSpPr>
        <p:spPr>
          <a:xfrm flipH="1" flipV="1">
            <a:off x="6324600" y="5715000"/>
            <a:ext cx="381000" cy="45565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8619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" y="123825"/>
            <a:ext cx="8610600" cy="661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4485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66688"/>
            <a:ext cx="8496300" cy="652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684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 Distribution of Population</a:t>
            </a: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1344" y="2241106"/>
            <a:ext cx="270833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316" y="2241106"/>
            <a:ext cx="2712390" cy="2590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6300" y="5117068"/>
            <a:ext cx="11721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Nebraska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151781" y="5117068"/>
            <a:ext cx="7874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Texas</a:t>
            </a:r>
            <a:endParaRPr lang="en-US" dirty="0"/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2241106"/>
            <a:ext cx="2676525" cy="2609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7116732" y="5117068"/>
            <a:ext cx="671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Utah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32586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Center of Population of the United States</a:t>
            </a:r>
            <a:endParaRPr lang="en-US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7260" y="1427672"/>
            <a:ext cx="7139940" cy="44905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937260" y="6128266"/>
            <a:ext cx="744474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2010.census.gov/2010census/data/center-of-population.php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5234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Change 2000-2010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219200"/>
            <a:ext cx="7966167" cy="50444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2819400" y="6282140"/>
            <a:ext cx="44550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hlinkClick r:id="rId3"/>
              </a:rPr>
              <a:t>http://2010.census.gov/2010census/data</a:t>
            </a:r>
            <a:r>
              <a:rPr lang="en-US" dirty="0" smtClean="0">
                <a:hlinkClick r:id="rId3"/>
              </a:rPr>
              <a:t>/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069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Population Change 2000-2010 in ArcGIS Online</a:t>
            </a:r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1676400"/>
            <a:ext cx="8124825" cy="46206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622299" y="6344981"/>
            <a:ext cx="871378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hlinkClick r:id="rId3"/>
              </a:rPr>
              <a:t>http://</a:t>
            </a:r>
            <a:r>
              <a:rPr lang="en-US" sz="1400" dirty="0" smtClean="0">
                <a:hlinkClick r:id="rId3"/>
              </a:rPr>
              <a:t>www.arcgis.com/home/webmap/viewer.html?webmap=0a27f5cb1f07478fbdf117b70231c5c2</a:t>
            </a:r>
            <a:r>
              <a:rPr lang="en-US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805962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504</TotalTime>
  <Words>268</Words>
  <Application>Microsoft Office PowerPoint</Application>
  <PresentationFormat>On-screen Show (4:3)</PresentationFormat>
  <Paragraphs>68</Paragraphs>
  <Slides>31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2" baseType="lpstr">
      <vt:lpstr>Office Theme</vt:lpstr>
      <vt:lpstr>U.S. Census Bureau</vt:lpstr>
      <vt:lpstr>Profile Maps of States</vt:lpstr>
      <vt:lpstr>PowerPoint Presentation</vt:lpstr>
      <vt:lpstr>PowerPoint Presentation</vt:lpstr>
      <vt:lpstr>PowerPoint Presentation</vt:lpstr>
      <vt:lpstr>Age Distribution of Population</vt:lpstr>
      <vt:lpstr>Center of Population of the United States</vt:lpstr>
      <vt:lpstr>Population Change 2000-2010</vt:lpstr>
      <vt:lpstr>Population Change 2000-2010 in ArcGIS Online</vt:lpstr>
      <vt:lpstr>Population Change in Travis County</vt:lpstr>
      <vt:lpstr>Finding the Right Data</vt:lpstr>
      <vt:lpstr>    TIGER Topologically Integrated Geographic Encoding and Referencing System</vt:lpstr>
      <vt:lpstr>Standard Hierarchy of Census Geographic Entities</vt:lpstr>
      <vt:lpstr>Getting TIGER Shapefiles</vt:lpstr>
      <vt:lpstr>Selecting Travis County, Texas</vt:lpstr>
      <vt:lpstr>Travis County Census Tracts (218)</vt:lpstr>
      <vt:lpstr>Travis County Census Blocks (15922)</vt:lpstr>
      <vt:lpstr>Census Blocks</vt:lpstr>
      <vt:lpstr>A Census Block (38 houses)</vt:lpstr>
      <vt:lpstr>Census Shapefiles with Population </vt:lpstr>
      <vt:lpstr>All the Census Blocks for a State</vt:lpstr>
      <vt:lpstr>Census Blocks for Texas (914,231)</vt:lpstr>
      <vt:lpstr>Census Blocks in Travis County</vt:lpstr>
      <vt:lpstr>Population and Housing Units</vt:lpstr>
      <vt:lpstr>Population and Housing Units in Travis County</vt:lpstr>
      <vt:lpstr>Surface and Groundwater Systems</vt:lpstr>
      <vt:lpstr>San Marcos Basin</vt:lpstr>
      <vt:lpstr>Clip Function</vt:lpstr>
      <vt:lpstr>Population of the San Marcos Basin</vt:lpstr>
      <vt:lpstr>Edwards Aquifer</vt:lpstr>
      <vt:lpstr>Population Living Over the Edwards Aquifer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Census Data</dc:title>
  <dc:creator>Gawey, Marlo R</dc:creator>
  <cp:lastModifiedBy>Maidment</cp:lastModifiedBy>
  <cp:revision>38</cp:revision>
  <dcterms:created xsi:type="dcterms:W3CDTF">2011-11-03T15:16:14Z</dcterms:created>
  <dcterms:modified xsi:type="dcterms:W3CDTF">2011-11-08T05:25:54Z</dcterms:modified>
</cp:coreProperties>
</file>