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5"/>
  </p:notesMasterIdLst>
  <p:sldIdLst>
    <p:sldId id="256" r:id="rId2"/>
    <p:sldId id="283" r:id="rId3"/>
    <p:sldId id="272" r:id="rId4"/>
    <p:sldId id="259" r:id="rId5"/>
    <p:sldId id="262" r:id="rId6"/>
    <p:sldId id="260" r:id="rId7"/>
    <p:sldId id="277" r:id="rId8"/>
    <p:sldId id="279" r:id="rId9"/>
    <p:sldId id="268" r:id="rId10"/>
    <p:sldId id="270" r:id="rId11"/>
    <p:sldId id="281" r:id="rId12"/>
    <p:sldId id="266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73F42C"/>
    <a:srgbClr val="66FF99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-102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2E70C-5C8D-4569-B678-6AF844D5ACAA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AD3D-A7EA-4363-A738-2C7ED956B4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AAD3D-A7EA-4363-A738-2C7ED956B45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9FFCD3A-E004-490C-8341-B63B7A0F8032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11D94B5-7C5E-4418-B790-FE36CC3CD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Black" pitchFamily="34" charset="0"/>
              </a:rPr>
              <a:t>The Environmental Benefits of PFC on </a:t>
            </a:r>
            <a:r>
              <a:rPr lang="en-US" dirty="0" err="1" smtClean="0">
                <a:latin typeface="Arial Black" pitchFamily="34" charset="0"/>
              </a:rPr>
              <a:t>Mopac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250280"/>
            <a:ext cx="8603456" cy="1752600"/>
          </a:xfrm>
        </p:spPr>
        <p:txBody>
          <a:bodyPr/>
          <a:lstStyle/>
          <a:p>
            <a:r>
              <a:rPr lang="en-US" dirty="0" smtClean="0"/>
              <a:t>Reducing Stormwater </a:t>
            </a:r>
            <a:r>
              <a:rPr lang="en-US" dirty="0" smtClean="0"/>
              <a:t>Contaminants</a:t>
            </a:r>
            <a:endParaRPr lang="en-US" dirty="0"/>
          </a:p>
        </p:txBody>
      </p:sp>
      <p:pic>
        <p:nvPicPr>
          <p:cNvPr id="43010" name="Picture 2" descr="http://static.ddmcdn.com/gif/lea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657600"/>
            <a:ext cx="2628900" cy="2628900"/>
          </a:xfrm>
          <a:prstGeom prst="rect">
            <a:avLst/>
          </a:prstGeom>
          <a:noFill/>
        </p:spPr>
      </p:pic>
      <p:pic>
        <p:nvPicPr>
          <p:cNvPr id="43012" name="Picture 4" descr="http://www.bcconcrete.com/home/wp-content/uploads/2010/03/pervious-picture-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2667000" cy="2667000"/>
          </a:xfrm>
          <a:prstGeom prst="rect">
            <a:avLst/>
          </a:prstGeom>
          <a:noFill/>
        </p:spPr>
      </p:pic>
      <p:pic>
        <p:nvPicPr>
          <p:cNvPr id="43014" name="Picture 6" descr="http://www.jeffersoncountywv.org/uploads/images/GIS/4GISLayers_WhatIsGI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657600"/>
            <a:ext cx="2590800" cy="265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83756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rain_calculat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953000" y="0"/>
            <a:ext cx="3824731" cy="4572000"/>
          </a:xfrm>
        </p:spPr>
      </p:pic>
      <p:grpSp>
        <p:nvGrpSpPr>
          <p:cNvPr id="10" name="Group 9"/>
          <p:cNvGrpSpPr/>
          <p:nvPr/>
        </p:nvGrpSpPr>
        <p:grpSpPr>
          <a:xfrm>
            <a:off x="685800" y="1905000"/>
            <a:ext cx="1231733" cy="1352550"/>
            <a:chOff x="685800" y="1905000"/>
            <a:chExt cx="1231733" cy="1352550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" y="2514600"/>
              <a:ext cx="1231733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85800" y="1905000"/>
              <a:ext cx="121920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Rainfall (in)</a:t>
              </a:r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Picture 10" descr="Total_precip.JPG"/>
          <p:cNvPicPr>
            <a:picLocks noChangeAspect="1"/>
          </p:cNvPicPr>
          <p:nvPr/>
        </p:nvPicPr>
        <p:blipFill>
          <a:blip r:embed="rId6" cstate="print"/>
          <a:srcRect b="68223"/>
          <a:stretch>
            <a:fillRect/>
          </a:stretch>
        </p:blipFill>
        <p:spPr>
          <a:xfrm>
            <a:off x="1752600" y="5105400"/>
            <a:ext cx="6219825" cy="132873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048000" y="1295400"/>
            <a:ext cx="4362722" cy="4393226"/>
            <a:chOff x="2238499" y="1231295"/>
            <a:chExt cx="4362722" cy="4393226"/>
          </a:xfrm>
        </p:grpSpPr>
        <p:sp>
          <p:nvSpPr>
            <p:cNvPr id="12" name="Teardrop 11"/>
            <p:cNvSpPr/>
            <p:nvPr/>
          </p:nvSpPr>
          <p:spPr>
            <a:xfrm rot="20023965">
              <a:off x="2238499" y="1231295"/>
              <a:ext cx="4362722" cy="4393226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14600" y="2590800"/>
              <a:ext cx="3657600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582,366,731 L/yr</a:t>
              </a:r>
              <a:endParaRPr lang="en-US" sz="4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03632"/>
            <a:ext cx="8229600" cy="1399032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Rainfall Results</a:t>
            </a:r>
            <a:endParaRPr lang="en-US" dirty="0">
              <a:latin typeface="Arial Black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799" y="1371600"/>
          <a:ext cx="8534402" cy="2651760"/>
        </p:xfrm>
        <a:graphic>
          <a:graphicData uri="http://schemas.openxmlformats.org/drawingml/2006/table">
            <a:tbl>
              <a:tblPr/>
              <a:tblGrid>
                <a:gridCol w="1428427"/>
                <a:gridCol w="1428427"/>
                <a:gridCol w="1518834"/>
                <a:gridCol w="2079357"/>
                <a:gridCol w="2079357"/>
              </a:tblGrid>
              <a:tr h="8458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Rainfall (in)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Rainfall (ft)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Area (ft^3)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Precip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(ft^3)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Precip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(L/yr)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705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15533608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19417010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549889723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120956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1149077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32541861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63880"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Total: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20566087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582,431,584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1" y="4495800"/>
          <a:ext cx="8534398" cy="1512570"/>
        </p:xfrm>
        <a:graphic>
          <a:graphicData uri="http://schemas.openxmlformats.org/drawingml/2006/table">
            <a:tbl>
              <a:tblPr/>
              <a:tblGrid>
                <a:gridCol w="2788130"/>
                <a:gridCol w="2142100"/>
                <a:gridCol w="3604168"/>
              </a:tblGrid>
              <a:tr h="542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Implementation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slope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rainfall effected (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L/yr)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PFC Only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0-2%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42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326,161,687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PFC+Underdrain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-5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582,431,584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9" name="Content Placeholder 28"/>
          <p:cNvGraphicFramePr>
            <a:graphicFrameLocks noGrp="1"/>
          </p:cNvGraphicFramePr>
          <p:nvPr>
            <p:ph idx="1"/>
          </p:nvPr>
        </p:nvGraphicFramePr>
        <p:xfrm>
          <a:off x="4070350" y="3883025"/>
          <a:ext cx="1003300" cy="571500"/>
        </p:xfrm>
        <a:graphic>
          <a:graphicData uri="http://schemas.openxmlformats.org/drawingml/2006/table">
            <a:tbl>
              <a:tblPr/>
              <a:tblGrid>
                <a:gridCol w="10033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kg/yr reduced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69,617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124,315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254" y="0"/>
            <a:ext cx="842749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647" y="0"/>
            <a:ext cx="84187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950" y="0"/>
            <a:ext cx="843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940" y="0"/>
            <a:ext cx="841611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218" y="0"/>
            <a:ext cx="8531982" cy="685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990600" y="381000"/>
            <a:ext cx="2438400" cy="1676400"/>
            <a:chOff x="685800" y="1295400"/>
            <a:chExt cx="2057400" cy="1371600"/>
          </a:xfrm>
        </p:grpSpPr>
        <p:pic>
          <p:nvPicPr>
            <p:cNvPr id="12" name="Picture 2" descr="http://upload.wikimedia.org/wikipedia/commons/b/b8/2008-09-20_Dirty_water_spilling_from_a_bottle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800" y="1295400"/>
              <a:ext cx="2057400" cy="1371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914400" y="1981200"/>
              <a:ext cx="175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 Black" pitchFamily="34" charset="0"/>
                </a:rPr>
                <a:t>Suspended Solids</a:t>
              </a:r>
              <a:endParaRPr lang="en-US" b="1" dirty="0">
                <a:latin typeface="Arial Black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7200" y="5029200"/>
            <a:ext cx="2743200" cy="1649954"/>
            <a:chOff x="457200" y="4572000"/>
            <a:chExt cx="3124200" cy="2107154"/>
          </a:xfrm>
        </p:grpSpPr>
        <p:pic>
          <p:nvPicPr>
            <p:cNvPr id="15370" name="Picture 10" descr="http://www.portal.gsi.gov.in/images/GSIimages/WR_lead_7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200" y="4572000"/>
              <a:ext cx="2657475" cy="21071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828800" y="4572000"/>
              <a:ext cx="1752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Black" pitchFamily="34" charset="0"/>
                </a:rPr>
                <a:t>Lead</a:t>
              </a:r>
              <a:endPara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48200" y="5010090"/>
            <a:ext cx="2438400" cy="1847910"/>
            <a:chOff x="6019800" y="4495800"/>
            <a:chExt cx="2667000" cy="2000310"/>
          </a:xfrm>
        </p:grpSpPr>
        <p:pic>
          <p:nvPicPr>
            <p:cNvPr id="15368" name="Picture 8" descr="http://media.treehugger.com/assets/images/2011/10/red-phosphorus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19800" y="4495800"/>
              <a:ext cx="2667000" cy="2000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6096000" y="6096000"/>
              <a:ext cx="2590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Black" pitchFamily="34" charset="0"/>
                </a:rPr>
                <a:t>Phosphorous</a:t>
              </a:r>
              <a:endParaRPr lang="en-US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43400" y="0"/>
            <a:ext cx="3733800" cy="1828800"/>
            <a:chOff x="6477000" y="2133600"/>
            <a:chExt cx="3733800" cy="1905000"/>
          </a:xfrm>
        </p:grpSpPr>
        <p:pic>
          <p:nvPicPr>
            <p:cNvPr id="15364" name="Picture 4" descr="http://jlu12.files.wordpress.com/2010/07/zinc.jpe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77000" y="2133600"/>
              <a:ext cx="2121443" cy="1905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7620000" y="3581400"/>
              <a:ext cx="2590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 Black" pitchFamily="34" charset="0"/>
                </a:rPr>
                <a:t>Zinc</a:t>
              </a:r>
              <a:endParaRPr lang="en-US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629400" y="2057400"/>
            <a:ext cx="1524000" cy="1478281"/>
            <a:chOff x="6858000" y="2362200"/>
            <a:chExt cx="1524000" cy="1478281"/>
          </a:xfrm>
        </p:grpSpPr>
        <p:pic>
          <p:nvPicPr>
            <p:cNvPr id="15366" name="Picture 6" descr="http://scienceforkids.kidipede.com/chemistry/atoms/pictures/penny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58000" y="2362200"/>
              <a:ext cx="1524000" cy="14782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7086600" y="3048000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 Black" pitchFamily="34" charset="0"/>
                </a:rPr>
                <a:t>Copper</a:t>
              </a:r>
              <a:endParaRPr lang="en-US" sz="2000" b="1" dirty="0">
                <a:latin typeface="Arial Black" pitchFamily="34" charset="0"/>
              </a:endParaRPr>
            </a:p>
          </p:txBody>
        </p:sp>
      </p:grp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457200" y="1905000"/>
          <a:ext cx="1447800" cy="914400"/>
        </p:xfrm>
        <a:graphic>
          <a:graphicData uri="http://schemas.openxmlformats.org/drawingml/2006/table">
            <a:tbl>
              <a:tblPr/>
              <a:tblGrid>
                <a:gridCol w="1447800"/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kg/yr reduced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69,617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124,315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6858000" y="5410200"/>
          <a:ext cx="1435100" cy="771525"/>
        </p:xfrm>
        <a:graphic>
          <a:graphicData uri="http://schemas.openxmlformats.org/drawingml/2006/table">
            <a:tbl>
              <a:tblPr/>
              <a:tblGrid>
                <a:gridCol w="1435100"/>
              </a:tblGrid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kg/yr reduced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6248400" y="3505200"/>
          <a:ext cx="1435100" cy="771525"/>
        </p:xfrm>
        <a:graphic>
          <a:graphicData uri="http://schemas.openxmlformats.org/drawingml/2006/table">
            <a:tbl>
              <a:tblPr/>
              <a:tblGrid>
                <a:gridCol w="1435100"/>
              </a:tblGrid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kg/yr reduced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457200" y="4267200"/>
          <a:ext cx="1435100" cy="771525"/>
        </p:xfrm>
        <a:graphic>
          <a:graphicData uri="http://schemas.openxmlformats.org/drawingml/2006/table">
            <a:tbl>
              <a:tblPr/>
              <a:tblGrid>
                <a:gridCol w="1435100"/>
              </a:tblGrid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kg/yr reduced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6400800" y="762000"/>
          <a:ext cx="1435100" cy="771525"/>
        </p:xfrm>
        <a:graphic>
          <a:graphicData uri="http://schemas.openxmlformats.org/drawingml/2006/table">
            <a:tbl>
              <a:tblPr/>
              <a:tblGrid>
                <a:gridCol w="1435100"/>
              </a:tblGrid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kg/yr reduced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Acknowledgements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Dr.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Maidment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Dr. Barrett, Alex Houston(CRWR)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Melinda Luna, Miguel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Pavon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(TNRIS)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Roxana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Darvari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Gonzalo Espinoza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CAPCOG, City of Austin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6032"/>
            <a:ext cx="8229600" cy="1399032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36071" t="21339" r="36917" b="51536"/>
          <a:stretch/>
        </p:blipFill>
        <p:spPr bwMode="auto">
          <a:xfrm>
            <a:off x="0" y="838200"/>
            <a:ext cx="5058898" cy="3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 cstate="print"/>
          <a:srcRect l="35731" t="42396" r="37286" b="30497"/>
          <a:stretch/>
        </p:blipFill>
        <p:spPr bwMode="auto">
          <a:xfrm>
            <a:off x="4417060" y="838200"/>
            <a:ext cx="4726940" cy="3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6" name="Picture 2" descr="C:\Users\kailesirena\Desktop\Photos\Fall 2012\research\IMG_09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581400"/>
            <a:ext cx="3657600" cy="2743200"/>
          </a:xfrm>
          <a:prstGeom prst="rect">
            <a:avLst/>
          </a:prstGeom>
          <a:noFill/>
        </p:spPr>
      </p:pic>
      <p:pic>
        <p:nvPicPr>
          <p:cNvPr id="8" name="Picture 7" descr="C:\Users\avh95\Desktop\photo(3)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4572000" cy="3505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Goals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57200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  <a:cs typeface="Arial" pitchFamily="34" charset="0"/>
              </a:rPr>
              <a:t>What </a:t>
            </a:r>
            <a:r>
              <a:rPr lang="en-US" b="1" dirty="0" smtClean="0">
                <a:latin typeface="Arial Black" pitchFamily="34" charset="0"/>
                <a:cs typeface="Arial" pitchFamily="34" charset="0"/>
              </a:rPr>
              <a:t>%</a:t>
            </a:r>
            <a:r>
              <a:rPr lang="en-US" dirty="0" smtClean="0">
                <a:latin typeface="Arial Black" pitchFamily="34" charset="0"/>
                <a:cs typeface="Arial" pitchFamily="34" charset="0"/>
              </a:rPr>
              <a:t> of </a:t>
            </a:r>
            <a:r>
              <a:rPr lang="en-US" dirty="0" err="1" smtClean="0">
                <a:latin typeface="Arial Black" pitchFamily="34" charset="0"/>
                <a:cs typeface="Arial" pitchFamily="34" charset="0"/>
              </a:rPr>
              <a:t>Mopac</a:t>
            </a:r>
            <a:r>
              <a:rPr lang="en-US" dirty="0" smtClean="0">
                <a:latin typeface="Arial Black" pitchFamily="34" charset="0"/>
                <a:cs typeface="Arial" pitchFamily="34" charset="0"/>
              </a:rPr>
              <a:t> can </a:t>
            </a:r>
            <a:r>
              <a:rPr lang="en-US" b="1" dirty="0" smtClean="0">
                <a:solidFill>
                  <a:srgbClr val="73F42C"/>
                </a:solidFill>
                <a:latin typeface="Arial Black" pitchFamily="34" charset="0"/>
                <a:cs typeface="Arial" pitchFamily="34" charset="0"/>
              </a:rPr>
              <a:t>currently support PFC</a:t>
            </a:r>
            <a:r>
              <a:rPr lang="en-US" dirty="0" smtClean="0">
                <a:solidFill>
                  <a:srgbClr val="73F42C"/>
                </a:solidFill>
                <a:latin typeface="Arial Black" pitchFamily="34" charset="0"/>
                <a:cs typeface="Arial" pitchFamily="34" charset="0"/>
              </a:rPr>
              <a:t>?</a:t>
            </a:r>
            <a:r>
              <a:rPr lang="en-US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C000"/>
                </a:solidFill>
                <a:latin typeface="Arial Black" pitchFamily="34" charset="0"/>
                <a:cs typeface="Arial" pitchFamily="34" charset="0"/>
              </a:rPr>
              <a:t>PFC with </a:t>
            </a:r>
            <a:r>
              <a:rPr lang="en-US" b="1" dirty="0" err="1" smtClean="0">
                <a:solidFill>
                  <a:srgbClr val="FFC000"/>
                </a:solidFill>
                <a:latin typeface="Arial Black" pitchFamily="34" charset="0"/>
                <a:cs typeface="Arial" pitchFamily="34" charset="0"/>
              </a:rPr>
              <a:t>Underdrains</a:t>
            </a:r>
            <a:r>
              <a:rPr lang="en-US" dirty="0" smtClean="0">
                <a:latin typeface="Arial Black" pitchFamily="34" charset="0"/>
                <a:cs typeface="Arial" pitchFamily="34" charset="0"/>
              </a:rPr>
              <a:t>? </a:t>
            </a:r>
          </a:p>
          <a:p>
            <a:endParaRPr lang="en-US" dirty="0" smtClean="0">
              <a:latin typeface="Arial Black" pitchFamily="34" charset="0"/>
              <a:cs typeface="Arial" pitchFamily="34" charset="0"/>
            </a:endParaRPr>
          </a:p>
          <a:p>
            <a:r>
              <a:rPr lang="en-US" dirty="0" smtClean="0">
                <a:latin typeface="Arial Black" pitchFamily="34" charset="0"/>
                <a:cs typeface="Arial" pitchFamily="34" charset="0"/>
              </a:rPr>
              <a:t>What 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contaminant load </a:t>
            </a:r>
            <a:r>
              <a:rPr lang="en-US" dirty="0" smtClean="0">
                <a:latin typeface="Arial Black" pitchFamily="34" charset="0"/>
                <a:cs typeface="Arial" pitchFamily="34" charset="0"/>
              </a:rPr>
              <a:t>could be kept from entering the environment?</a:t>
            </a:r>
          </a:p>
          <a:p>
            <a:endParaRPr lang="en-US" dirty="0" smtClean="0">
              <a:latin typeface="Arial Black" pitchFamily="34" charset="0"/>
              <a:cs typeface="Arial" pitchFamily="34" charset="0"/>
            </a:endParaRPr>
          </a:p>
          <a:p>
            <a:r>
              <a:rPr lang="en-US" dirty="0" smtClean="0">
                <a:latin typeface="Arial Black" pitchFamily="34" charset="0"/>
                <a:cs typeface="Arial" pitchFamily="34" charset="0"/>
              </a:rPr>
              <a:t>Which </a:t>
            </a:r>
            <a:r>
              <a:rPr lang="en-US" b="1" dirty="0" smtClean="0">
                <a:solidFill>
                  <a:srgbClr val="CC00FF"/>
                </a:solidFill>
                <a:latin typeface="Arial Black" pitchFamily="34" charset="0"/>
                <a:cs typeface="Arial" pitchFamily="34" charset="0"/>
              </a:rPr>
              <a:t>watersheds</a:t>
            </a:r>
            <a:r>
              <a:rPr lang="en-US" dirty="0" smtClean="0">
                <a:latin typeface="Arial Black" pitchFamily="34" charset="0"/>
                <a:cs typeface="Arial" pitchFamily="34" charset="0"/>
              </a:rPr>
              <a:t> would benefit?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0"/>
            <a:ext cx="8131464" cy="681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6858000" y="5181600"/>
            <a:ext cx="838200" cy="91440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86600" y="54864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 Black" pitchFamily="34" charset="0"/>
              </a:rPr>
              <a:t>N</a:t>
            </a:r>
            <a:endParaRPr lang="en-US" sz="2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2895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MOPAC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9032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Digitalization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7620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97" y="0"/>
            <a:ext cx="84088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0"/>
            <a:ext cx="838962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5648980"/>
            <a:ext cx="2590800" cy="52322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Southbound</a:t>
            </a:r>
            <a:endParaRPr lang="en-US" sz="28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685800"/>
            <a:ext cx="2590800" cy="52322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3F4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Northbound</a:t>
            </a:r>
            <a:endParaRPr lang="en-US" sz="2800" b="1" dirty="0">
              <a:solidFill>
                <a:srgbClr val="73F4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762000" y="1844040"/>
          <a:ext cx="7848600" cy="3413760"/>
        </p:xfrm>
        <a:graphic>
          <a:graphicData uri="http://schemas.openxmlformats.org/drawingml/2006/table">
            <a:tbl>
              <a:tblPr/>
              <a:tblGrid>
                <a:gridCol w="1969726"/>
                <a:gridCol w="2151546"/>
                <a:gridCol w="1757602"/>
                <a:gridCol w="1969726"/>
              </a:tblGrid>
              <a:tr h="8534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Direction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Length(miles)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Area(ft^2)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square miles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North Bound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4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7820725.88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South Bound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7833837.92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Total: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15654563.8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950" y="0"/>
            <a:ext cx="843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381000" y="12424"/>
            <a:ext cx="8397240" cy="6845576"/>
            <a:chOff x="365760" y="0"/>
            <a:chExt cx="8397240" cy="684557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5760" y="0"/>
              <a:ext cx="8397240" cy="6845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48400" y="4343400"/>
              <a:ext cx="1905000" cy="200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248400" y="4038600"/>
              <a:ext cx="19050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LEGEND</a:t>
              </a:r>
              <a:endPara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4800" y="1"/>
            <a:ext cx="8449421" cy="6857999"/>
            <a:chOff x="347288" y="0"/>
            <a:chExt cx="8449421" cy="685799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7288" y="0"/>
              <a:ext cx="8449421" cy="6857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6"/>
            <p:cNvGrpSpPr/>
            <p:nvPr/>
          </p:nvGrpSpPr>
          <p:grpSpPr>
            <a:xfrm>
              <a:off x="6553200" y="4572000"/>
              <a:ext cx="1600201" cy="1174195"/>
              <a:chOff x="6400800" y="5117068"/>
              <a:chExt cx="1600201" cy="1174195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400801" y="5257800"/>
                <a:ext cx="1600200" cy="1033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400800" y="5117068"/>
                <a:ext cx="160020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LEGEND</a:t>
                </a:r>
                <a:endParaRPr lang="en-US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81000" y="0"/>
            <a:ext cx="8390831" cy="6858000"/>
            <a:chOff x="376585" y="0"/>
            <a:chExt cx="8390831" cy="6858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6585" y="0"/>
              <a:ext cx="839083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oup 6"/>
            <p:cNvGrpSpPr/>
            <p:nvPr/>
          </p:nvGrpSpPr>
          <p:grpSpPr>
            <a:xfrm>
              <a:off x="6248400" y="4648200"/>
              <a:ext cx="1600200" cy="1952625"/>
              <a:chOff x="6248400" y="4648200"/>
              <a:chExt cx="1600200" cy="1952625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248400" y="4953000"/>
                <a:ext cx="1600200" cy="1647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248400" y="4648200"/>
                <a:ext cx="160020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LEGEND</a:t>
                </a:r>
                <a:endParaRPr lang="en-US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304800" y="0"/>
            <a:ext cx="8452083" cy="6858000"/>
            <a:chOff x="345959" y="0"/>
            <a:chExt cx="8452083" cy="68580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5959" y="0"/>
              <a:ext cx="845208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" name="Group 7"/>
            <p:cNvGrpSpPr/>
            <p:nvPr/>
          </p:nvGrpSpPr>
          <p:grpSpPr>
            <a:xfrm>
              <a:off x="6248400" y="4648200"/>
              <a:ext cx="1600200" cy="1952625"/>
              <a:chOff x="6248400" y="4648200"/>
              <a:chExt cx="1600200" cy="1952625"/>
            </a:xfrm>
          </p:grpSpPr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248400" y="4953000"/>
                <a:ext cx="1600200" cy="1647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6248400" y="4648200"/>
                <a:ext cx="160020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LEGEND</a:t>
                </a:r>
                <a:endParaRPr lang="en-US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 cstate="print"/>
          <a:srcRect l="23251" t="9127" r="7195" b="22318"/>
          <a:stretch>
            <a:fillRect/>
          </a:stretch>
        </p:blipFill>
        <p:spPr bwMode="auto">
          <a:xfrm>
            <a:off x="2819400" y="3200400"/>
            <a:ext cx="2209800" cy="1600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 cstate="print"/>
          <a:srcRect l="12856" t="6598" r="4864" b="20825"/>
          <a:stretch>
            <a:fillRect/>
          </a:stretch>
        </p:blipFill>
        <p:spPr bwMode="auto">
          <a:xfrm>
            <a:off x="5715000" y="1295400"/>
            <a:ext cx="2438400" cy="167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1295400" y="-103632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LIDAR Processing</a:t>
            </a:r>
            <a:endParaRPr kumimoji="0" lang="en-US" sz="42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99032"/>
          </a:xfrm>
        </p:spPr>
        <p:txBody>
          <a:bodyPr/>
          <a:lstStyle/>
          <a:p>
            <a:r>
              <a:rPr lang="en-US" dirty="0" smtClean="0"/>
              <a:t>Slope Results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1066800" y="1447800"/>
          <a:ext cx="7315199" cy="2209800"/>
        </p:xfrm>
        <a:graphic>
          <a:graphicData uri="http://schemas.openxmlformats.org/drawingml/2006/table">
            <a:tbl>
              <a:tblPr/>
              <a:tblGrid>
                <a:gridCol w="1121820"/>
                <a:gridCol w="2290381"/>
                <a:gridCol w="1308790"/>
                <a:gridCol w="1121820"/>
                <a:gridCol w="1472388"/>
              </a:tblGrid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slope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Raster calculator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raster cells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Fraction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Area(sq. ft)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0-5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"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mopac_slope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"&lt; =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96031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15,654,564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0-2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4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"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mopac_slope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"&lt; =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53969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0.56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8,797,796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42C"/>
                    </a:solidFill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2-5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"0-5" - "0-2"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42062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0.44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6,856,768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 l="991" t="2964" r="3869" b="2172"/>
          <a:stretch>
            <a:fillRect/>
          </a:stretch>
        </p:blipFill>
        <p:spPr bwMode="auto">
          <a:xfrm>
            <a:off x="990600" y="4114800"/>
            <a:ext cx="731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647" y="0"/>
            <a:ext cx="84187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267200"/>
            <a:ext cx="885825" cy="239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95600" y="26670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MOPAC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17991926">
            <a:off x="3729845" y="2907471"/>
            <a:ext cx="381000" cy="9144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7200" y="3352800"/>
            <a:ext cx="990600" cy="3289092"/>
            <a:chOff x="457200" y="3352800"/>
            <a:chExt cx="990600" cy="328909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962400"/>
              <a:ext cx="990600" cy="2679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57200" y="3352800"/>
              <a:ext cx="99060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Rainfall (in)</a:t>
              </a:r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1346" y="0"/>
            <a:ext cx="8421305" cy="6858000"/>
            <a:chOff x="361346" y="0"/>
            <a:chExt cx="8421305" cy="685800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1346" y="0"/>
              <a:ext cx="8421305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590800" y="220980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MOPAC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 rot="17991926">
              <a:off x="3425045" y="2526469"/>
              <a:ext cx="381000" cy="91440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8"/>
            <p:cNvGrpSpPr/>
            <p:nvPr/>
          </p:nvGrpSpPr>
          <p:grpSpPr>
            <a:xfrm>
              <a:off x="457200" y="3352800"/>
              <a:ext cx="990600" cy="3289092"/>
              <a:chOff x="457200" y="3352800"/>
              <a:chExt cx="990600" cy="3289092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3962400"/>
                <a:ext cx="990600" cy="2679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Box 7"/>
              <p:cNvSpPr txBox="1"/>
              <p:nvPr/>
            </p:nvSpPr>
            <p:spPr>
              <a:xfrm>
                <a:off x="457200" y="3352800"/>
                <a:ext cx="990600" cy="6463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Rainfall (in)</a:t>
                </a:r>
                <a:endPara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1286</TotalTime>
  <Words>253</Words>
  <Application>Microsoft Office PowerPoint</Application>
  <PresentationFormat>On-screen Show (4:3)</PresentationFormat>
  <Paragraphs>132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Verve</vt:lpstr>
      <vt:lpstr>The Environmental Benefits of PFC on Mopac</vt:lpstr>
      <vt:lpstr>Motivation</vt:lpstr>
      <vt:lpstr>Goals</vt:lpstr>
      <vt:lpstr>Slide 4</vt:lpstr>
      <vt:lpstr>Digitalization </vt:lpstr>
      <vt:lpstr>Slide 6</vt:lpstr>
      <vt:lpstr>Slide 7</vt:lpstr>
      <vt:lpstr>Slope Results</vt:lpstr>
      <vt:lpstr>Slide 9</vt:lpstr>
      <vt:lpstr>Slide 10</vt:lpstr>
      <vt:lpstr>Rainfall Results</vt:lpstr>
      <vt:lpstr>Slide 12</vt:lpstr>
      <vt:lpstr>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Contaminants With PFC</dc:title>
  <dc:creator>Laura Sampson</dc:creator>
  <cp:lastModifiedBy>Laura Sampson</cp:lastModifiedBy>
  <cp:revision>91</cp:revision>
  <dcterms:created xsi:type="dcterms:W3CDTF">2012-11-24T00:44:21Z</dcterms:created>
  <dcterms:modified xsi:type="dcterms:W3CDTF">2012-12-04T16:51:59Z</dcterms:modified>
</cp:coreProperties>
</file>