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63" r:id="rId9"/>
    <p:sldId id="274" r:id="rId10"/>
    <p:sldId id="273" r:id="rId11"/>
    <p:sldId id="277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02" autoAdjust="0"/>
  </p:normalViewPr>
  <p:slideViewPr>
    <p:cSldViewPr>
      <p:cViewPr>
        <p:scale>
          <a:sx n="66" d="100"/>
          <a:sy n="6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471B-2063-45E0-A125-AB0DD116D8D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B19AE-324A-4234-8794-94E7E3C5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19AE-324A-4234-8794-94E7E3C56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B19AE-324A-4234-8794-94E7E3C569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8BAA2B-A290-4FE8-9B8A-2B268432797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07F481-C638-4A7C-B154-64E8FBD62A8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42592" y="1772816"/>
            <a:ext cx="8101408" cy="1440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Impact of Drought on Leaf Area Index (LAI) over Texas</a:t>
            </a:r>
            <a:endParaRPr 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012160" y="4725144"/>
            <a:ext cx="2664296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Ling Huang</a:t>
            </a:r>
          </a:p>
          <a:p>
            <a:r>
              <a:rPr lang="en-US" dirty="0" smtClean="0"/>
              <a:t>12/04/2012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114" y="1772816"/>
            <a:ext cx="3856102" cy="312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35" y="203570"/>
            <a:ext cx="2165957" cy="150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9" y="65078"/>
            <a:ext cx="2318628" cy="160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28" y="198225"/>
            <a:ext cx="2269756" cy="15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01" y="1884745"/>
            <a:ext cx="2059773" cy="142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1" y="1809526"/>
            <a:ext cx="2197668" cy="15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" y="3470725"/>
            <a:ext cx="2053651" cy="142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165826"/>
            <a:ext cx="2066029" cy="143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81" y="3550793"/>
            <a:ext cx="2031993" cy="140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2987824" y="1742002"/>
            <a:ext cx="974585" cy="5190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4591824" y="1706153"/>
            <a:ext cx="282524" cy="86566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508105" y="1809526"/>
            <a:ext cx="1008111" cy="101132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156176" y="2873989"/>
            <a:ext cx="576065" cy="4332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2447299" y="2873989"/>
            <a:ext cx="756549" cy="43324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2449067" y="3645024"/>
            <a:ext cx="1828832" cy="90566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 flipV="1">
            <a:off x="5337264" y="4097856"/>
            <a:ext cx="1394977" cy="106797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6015054" y="3789041"/>
            <a:ext cx="898958" cy="4665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13" y="5025127"/>
            <a:ext cx="2394796" cy="16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4" name="直接连接符 63"/>
          <p:cNvCxnSpPr/>
          <p:nvPr/>
        </p:nvCxnSpPr>
        <p:spPr>
          <a:xfrm flipH="1" flipV="1">
            <a:off x="5337263" y="4797153"/>
            <a:ext cx="170842" cy="54427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3203848" y="4255617"/>
            <a:ext cx="1550563" cy="70482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815937" y="1403484"/>
            <a:ext cx="18981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indent="0">
              <a:buNone/>
            </a:pPr>
            <a:r>
              <a:rPr lang="en-US" dirty="0"/>
              <a:t>semi-arid </a:t>
            </a:r>
            <a:r>
              <a:rPr lang="en-US" dirty="0" smtClean="0"/>
              <a:t>savanna</a:t>
            </a:r>
            <a:endParaRPr lang="en-US" dirty="0"/>
          </a:p>
        </p:txBody>
      </p:sp>
      <p:sp>
        <p:nvSpPr>
          <p:cNvPr id="75" name="矩形 74"/>
          <p:cNvSpPr/>
          <p:nvPr/>
        </p:nvSpPr>
        <p:spPr>
          <a:xfrm>
            <a:off x="4258028" y="1431773"/>
            <a:ext cx="18981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indent="0">
              <a:buNone/>
            </a:pPr>
            <a:r>
              <a:rPr lang="en-US" dirty="0"/>
              <a:t>semi-arid savanna</a:t>
            </a:r>
          </a:p>
        </p:txBody>
      </p:sp>
      <p:sp>
        <p:nvSpPr>
          <p:cNvPr id="76" name="矩形 75"/>
          <p:cNvSpPr/>
          <p:nvPr/>
        </p:nvSpPr>
        <p:spPr>
          <a:xfrm>
            <a:off x="514332" y="4284863"/>
            <a:ext cx="216437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indent="0" algn="ctr">
              <a:buNone/>
            </a:pPr>
            <a:r>
              <a:rPr lang="en-US" dirty="0"/>
              <a:t>semi-arid </a:t>
            </a:r>
            <a:r>
              <a:rPr lang="en-US" dirty="0" smtClean="0"/>
              <a:t>brushland </a:t>
            </a:r>
          </a:p>
          <a:p>
            <a:pPr marL="82296" indent="0" algn="ctr">
              <a:buNone/>
            </a:pPr>
            <a:r>
              <a:rPr lang="en-US" dirty="0" smtClean="0"/>
              <a:t>and savanna</a:t>
            </a:r>
            <a:endParaRPr lang="en-US" dirty="0"/>
          </a:p>
        </p:txBody>
      </p:sp>
      <p:sp>
        <p:nvSpPr>
          <p:cNvPr id="77" name="矩形 76"/>
          <p:cNvSpPr/>
          <p:nvPr/>
        </p:nvSpPr>
        <p:spPr>
          <a:xfrm>
            <a:off x="6516216" y="5069291"/>
            <a:ext cx="20263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indent="0" algn="ctr">
              <a:buNone/>
            </a:pPr>
            <a:r>
              <a:rPr lang="en-US" dirty="0" smtClean="0"/>
              <a:t>Sub-humid savanna</a:t>
            </a:r>
          </a:p>
          <a:p>
            <a:pPr marL="82296" indent="0" algn="ctr">
              <a:buNone/>
            </a:pPr>
            <a:r>
              <a:rPr lang="en-US" dirty="0" smtClean="0"/>
              <a:t>and woodland</a:t>
            </a:r>
            <a:endParaRPr lang="en-US" dirty="0"/>
          </a:p>
        </p:txBody>
      </p:sp>
      <p:sp>
        <p:nvSpPr>
          <p:cNvPr id="78" name="矩形 77"/>
          <p:cNvSpPr/>
          <p:nvPr/>
        </p:nvSpPr>
        <p:spPr>
          <a:xfrm>
            <a:off x="2770724" y="4840461"/>
            <a:ext cx="20088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82296" indent="0" algn="ctr">
              <a:buNone/>
            </a:pPr>
            <a:r>
              <a:rPr lang="en-US" dirty="0" smtClean="0"/>
              <a:t>Sub-arid brushland</a:t>
            </a:r>
            <a:endParaRPr lang="en-US" dirty="0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487" y="5314204"/>
            <a:ext cx="2118729" cy="146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矩形 80"/>
          <p:cNvSpPr/>
          <p:nvPr/>
        </p:nvSpPr>
        <p:spPr>
          <a:xfrm>
            <a:off x="3897988" y="2918608"/>
            <a:ext cx="189814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en-US" sz="2400" dirty="0" smtClean="0"/>
              <a:t>Transition Zone!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7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5" grpId="0" animBg="1"/>
      <p:bldP spid="76" grpId="0" animBg="1"/>
      <p:bldP spid="77" grpId="0" animBg="1"/>
      <p:bldP spid="78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19" y="764704"/>
            <a:ext cx="7416824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311616" y="404664"/>
            <a:ext cx="7240848" cy="6340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Conclusions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1300118"/>
            <a:ext cx="7541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300118"/>
            <a:ext cx="194421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Biogenic Emissions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077" y="1161617"/>
            <a:ext cx="1800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Ozone concentrations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直接箭头连接符 7"/>
          <p:cNvCxnSpPr>
            <a:stCxn id="4" idx="3"/>
            <a:endCxn id="5" idx="1"/>
          </p:cNvCxnSpPr>
          <p:nvPr/>
        </p:nvCxnSpPr>
        <p:spPr>
          <a:xfrm>
            <a:off x="2517835" y="1484784"/>
            <a:ext cx="686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6" idx="1"/>
          </p:cNvCxnSpPr>
          <p:nvPr/>
        </p:nvCxnSpPr>
        <p:spPr>
          <a:xfrm>
            <a:off x="5148064" y="1484783"/>
            <a:ext cx="686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126876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234888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06694" y="2286164"/>
            <a:ext cx="7541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947" y="1907540"/>
            <a:ext cx="155007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Temperature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7947" y="2699628"/>
            <a:ext cx="15500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Precipitation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>
            <a:stCxn id="16" idx="1"/>
            <a:endCxn id="14" idx="3"/>
          </p:cNvCxnSpPr>
          <p:nvPr/>
        </p:nvCxnSpPr>
        <p:spPr>
          <a:xfrm flipH="1">
            <a:off x="2860841" y="2092206"/>
            <a:ext cx="377106" cy="378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7" idx="1"/>
            <a:endCxn id="14" idx="3"/>
          </p:cNvCxnSpPr>
          <p:nvPr/>
        </p:nvCxnSpPr>
        <p:spPr>
          <a:xfrm flipH="1" flipV="1">
            <a:off x="2860841" y="2470830"/>
            <a:ext cx="377106" cy="413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616" y="3501008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35911" y="3478618"/>
            <a:ext cx="7541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63688" y="3501008"/>
            <a:ext cx="109715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Drought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949898" y="3685674"/>
            <a:ext cx="686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48064" y="3212976"/>
            <a:ext cx="3600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 July 2011, nearly 90% of areas saw the impact of drought and over 50% were significantly affected.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445017" y="3685674"/>
            <a:ext cx="6860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15616" y="4509120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</a:t>
            </a:r>
            <a:endParaRPr lang="en-US" sz="2000" dirty="0"/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68737"/>
            <a:ext cx="1897470" cy="15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直接箭头连接符 31"/>
          <p:cNvCxnSpPr/>
          <p:nvPr/>
        </p:nvCxnSpPr>
        <p:spPr>
          <a:xfrm flipH="1">
            <a:off x="3402839" y="4136306"/>
            <a:ext cx="1745225" cy="8768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627784" y="4365104"/>
            <a:ext cx="665120" cy="11585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31435" y="4667279"/>
            <a:ext cx="13131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Transition zones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5925455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18749" y="5925455"/>
            <a:ext cx="245670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GIS is an excellent tool to view the impact of drought geographically.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直接箭头连接符 41"/>
          <p:cNvCxnSpPr>
            <a:stCxn id="29" idx="2"/>
          </p:cNvCxnSpPr>
          <p:nvPr/>
        </p:nvCxnSpPr>
        <p:spPr>
          <a:xfrm>
            <a:off x="6948264" y="4136306"/>
            <a:ext cx="0" cy="1308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292080" y="544522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6.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868144" y="5484322"/>
            <a:ext cx="246829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 Ozone Production, especially in VOC-limited regions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1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3" grpId="0"/>
      <p:bldP spid="14" grpId="0" animBg="1"/>
      <p:bldP spid="16" grpId="0" animBg="1"/>
      <p:bldP spid="17" grpId="0" animBg="1"/>
      <p:bldP spid="24" grpId="0"/>
      <p:bldP spid="25" grpId="0" animBg="1"/>
      <p:bldP spid="26" grpId="0" animBg="1"/>
      <p:bldP spid="29" grpId="0" animBg="1"/>
      <p:bldP spid="31" grpId="0"/>
      <p:bldP spid="37" grpId="0" animBg="1"/>
      <p:bldP spid="39" grpId="0" animBg="1"/>
      <p:bldP spid="40" grpId="0"/>
      <p:bldP spid="41" grpId="0" animBg="1"/>
      <p:bldP spid="45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311616" y="404664"/>
            <a:ext cx="7240848" cy="6340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Acknowledgements</a:t>
            </a:r>
            <a:endParaRPr 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061638" y="1268760"/>
            <a:ext cx="7890080" cy="180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Dr. Maidment</a:t>
            </a:r>
          </a:p>
          <a:p>
            <a:r>
              <a:rPr lang="en-US" sz="2400" dirty="0"/>
              <a:t>Gonzalo Espinoza </a:t>
            </a:r>
            <a:r>
              <a:rPr lang="en-US" sz="2400" dirty="0" smtClean="0"/>
              <a:t>Dávalos</a:t>
            </a:r>
          </a:p>
          <a:p>
            <a:r>
              <a:rPr lang="en-US" sz="2400" dirty="0" smtClean="0"/>
              <a:t>Yosuke Kimura</a:t>
            </a:r>
          </a:p>
          <a:p>
            <a:r>
              <a:rPr lang="en-US" sz="2400" dirty="0" smtClean="0"/>
              <a:t>Dr. Allen</a:t>
            </a:r>
          </a:p>
          <a:p>
            <a:endParaRPr lang="en-US" sz="2400" dirty="0"/>
          </a:p>
          <a:p>
            <a:endParaRPr lang="en-US" sz="2400" dirty="0" smtClean="0"/>
          </a:p>
          <a:p>
            <a:pPr lvl="6"/>
            <a:endParaRPr lang="en-US" sz="1200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3347864" y="3284984"/>
            <a:ext cx="2952328" cy="93610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n-US" dirty="0" smtClean="0"/>
              <a:t>Thank you!</a:t>
            </a:r>
          </a:p>
          <a:p>
            <a:endParaRPr lang="en-US" dirty="0"/>
          </a:p>
          <a:p>
            <a:endParaRPr lang="en-US" dirty="0" smtClean="0"/>
          </a:p>
          <a:p>
            <a:pPr lvl="6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707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1807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Background – Why LAI is concerned?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268760"/>
            <a:ext cx="7632848" cy="3672408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Leaf Area Index (LAI):  one half the total leaf area per unit of ground area </a:t>
            </a:r>
          </a:p>
          <a:p>
            <a:r>
              <a:rPr lang="en-US" sz="2800" dirty="0" smtClean="0"/>
              <a:t>Importance: critical parameter controlling many biological and physical processes involving vegetation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LAI is a key variable controlling ozone production!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39" y="2632857"/>
            <a:ext cx="1508293" cy="165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956376" y="2276872"/>
            <a:ext cx="7541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3766" y="116632"/>
            <a:ext cx="7498080" cy="1143000"/>
          </a:xfrm>
        </p:spPr>
        <p:txBody>
          <a:bodyPr/>
          <a:lstStyle/>
          <a:p>
            <a:r>
              <a:rPr lang="en-US" sz="3200" dirty="0">
                <a:solidFill>
                  <a:srgbClr val="4F271C">
                    <a:satMod val="130000"/>
                  </a:srgbClr>
                </a:solidFill>
              </a:rPr>
              <a:t>Background – Why LAI is concerned?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94296" y="440588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1881" y="4437935"/>
            <a:ext cx="66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3598822" y="4580081"/>
            <a:ext cx="6700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曲线连接符 7"/>
          <p:cNvCxnSpPr>
            <a:stCxn id="5" idx="0"/>
            <a:endCxn id="6" idx="0"/>
          </p:cNvCxnSpPr>
          <p:nvPr/>
        </p:nvCxnSpPr>
        <p:spPr>
          <a:xfrm rot="16200000" flipH="1">
            <a:off x="4016313" y="3771904"/>
            <a:ext cx="32046" cy="1300016"/>
          </a:xfrm>
          <a:prstGeom prst="curvedConnector3">
            <a:avLst>
              <a:gd name="adj1" fmla="val -118891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012806" y="4590555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3770" y="4437935"/>
            <a:ext cx="112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sunlight</a:t>
            </a:r>
            <a:endParaRPr lang="en-US" dirty="0"/>
          </a:p>
        </p:txBody>
      </p:sp>
      <p:cxnSp>
        <p:nvCxnSpPr>
          <p:cNvPr id="11" name="曲线连接符 10"/>
          <p:cNvCxnSpPr>
            <a:endCxn id="5" idx="1"/>
          </p:cNvCxnSpPr>
          <p:nvPr/>
        </p:nvCxnSpPr>
        <p:spPr>
          <a:xfrm flipV="1">
            <a:off x="2420518" y="4590555"/>
            <a:ext cx="673778" cy="496952"/>
          </a:xfrm>
          <a:prstGeom prst="curvedConnector3">
            <a:avLst>
              <a:gd name="adj1" fmla="val 21291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 rot="5400000" flipH="1" flipV="1">
            <a:off x="2614521" y="4444659"/>
            <a:ext cx="353686" cy="67914"/>
          </a:xfrm>
          <a:prstGeom prst="curvedConnector3">
            <a:avLst>
              <a:gd name="adj1" fmla="val 40057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95058" y="3932441"/>
            <a:ext cx="107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25755" y="6051156"/>
            <a:ext cx="107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 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70364" y="54541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</a:t>
            </a:r>
            <a:r>
              <a:rPr lang="en-US" baseline="30000" dirty="0" smtClean="0"/>
              <a:t>3</a:t>
            </a:r>
            <a:r>
              <a:rPr lang="en-US" dirty="0" smtClean="0"/>
              <a:t>P)</a:t>
            </a:r>
            <a:endParaRPr lang="en-US" dirty="0"/>
          </a:p>
        </p:txBody>
      </p:sp>
      <p:cxnSp>
        <p:nvCxnSpPr>
          <p:cNvPr id="16" name="曲线连接符 15"/>
          <p:cNvCxnSpPr>
            <a:stCxn id="6" idx="2"/>
          </p:cNvCxnSpPr>
          <p:nvPr/>
        </p:nvCxnSpPr>
        <p:spPr>
          <a:xfrm rot="5400000">
            <a:off x="4059382" y="4896595"/>
            <a:ext cx="712290" cy="53363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曲线连接符 16"/>
          <p:cNvCxnSpPr>
            <a:stCxn id="15" idx="1"/>
          </p:cNvCxnSpPr>
          <p:nvPr/>
        </p:nvCxnSpPr>
        <p:spPr>
          <a:xfrm rot="10800000">
            <a:off x="2431752" y="5237070"/>
            <a:ext cx="1138612" cy="40176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254715" y="5400060"/>
            <a:ext cx="0" cy="661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64903" y="4978746"/>
            <a:ext cx="53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2431752" y="4737268"/>
            <a:ext cx="242888" cy="20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548476" y="4622601"/>
            <a:ext cx="242888" cy="203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49103" y="3157212"/>
            <a:ext cx="77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/>
          <p:cNvCxnSpPr>
            <a:stCxn id="22" idx="1"/>
          </p:cNvCxnSpPr>
          <p:nvPr/>
        </p:nvCxnSpPr>
        <p:spPr>
          <a:xfrm flipH="1">
            <a:off x="4685682" y="3341878"/>
            <a:ext cx="3634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53552" y="3003324"/>
            <a:ext cx="671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….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3756843" y="3370542"/>
            <a:ext cx="36342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82103" y="3166504"/>
            <a:ext cx="5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曲线连接符 26"/>
          <p:cNvCxnSpPr>
            <a:stCxn id="26" idx="2"/>
          </p:cNvCxnSpPr>
          <p:nvPr/>
        </p:nvCxnSpPr>
        <p:spPr>
          <a:xfrm rot="16200000" flipH="1">
            <a:off x="3613655" y="3492544"/>
            <a:ext cx="396605" cy="48318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436742" y="4030600"/>
            <a:ext cx="3943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31131" y="3845934"/>
            <a:ext cx="77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 flipV="1">
            <a:off x="2301271" y="3502043"/>
            <a:ext cx="2477" cy="1533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7743" y="5076894"/>
            <a:ext cx="191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+mj-lt"/>
                <a:cs typeface="Mongolian Baiti" pitchFamily="66" charset="0"/>
              </a:rPr>
              <a:t>No ozone accumulation!!</a:t>
            </a:r>
            <a:endParaRPr lang="en-US" b="1" dirty="0">
              <a:solidFill>
                <a:schemeClr val="accent4"/>
              </a:solidFill>
              <a:latin typeface="+mj-lt"/>
              <a:cs typeface="Mongolian Baiti" pitchFamily="66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062235" y="3075332"/>
            <a:ext cx="777008" cy="535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51" y="3869589"/>
            <a:ext cx="1608169" cy="4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曲线连接符 36"/>
          <p:cNvCxnSpPr/>
          <p:nvPr/>
        </p:nvCxnSpPr>
        <p:spPr>
          <a:xfrm rot="10800000">
            <a:off x="5789817" y="3526548"/>
            <a:ext cx="769507" cy="31938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曲线连接符 37"/>
          <p:cNvCxnSpPr/>
          <p:nvPr/>
        </p:nvCxnSpPr>
        <p:spPr>
          <a:xfrm rot="10800000">
            <a:off x="5826080" y="3297160"/>
            <a:ext cx="978169" cy="31401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曲线连接符 38"/>
          <p:cNvCxnSpPr/>
          <p:nvPr/>
        </p:nvCxnSpPr>
        <p:spPr>
          <a:xfrm rot="10800000">
            <a:off x="5826079" y="3159857"/>
            <a:ext cx="978171" cy="9565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云形 62"/>
          <p:cNvSpPr/>
          <p:nvPr/>
        </p:nvSpPr>
        <p:spPr>
          <a:xfrm>
            <a:off x="971600" y="2518536"/>
            <a:ext cx="2410728" cy="98350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Accumulation!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74487" y="2132856"/>
            <a:ext cx="129367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Biogenic Emissions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4234" y="1379983"/>
            <a:ext cx="130539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Drought</a:t>
            </a:r>
            <a:endParaRPr lang="en-US" sz="2400" dirty="0"/>
          </a:p>
        </p:txBody>
      </p:sp>
      <p:cxnSp>
        <p:nvCxnSpPr>
          <p:cNvPr id="69" name="直接箭头连接符 68"/>
          <p:cNvCxnSpPr/>
          <p:nvPr/>
        </p:nvCxnSpPr>
        <p:spPr>
          <a:xfrm flipH="1">
            <a:off x="3094296" y="1610815"/>
            <a:ext cx="1318121" cy="907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491880" y="1671191"/>
            <a:ext cx="77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直接箭头连接符 75"/>
          <p:cNvCxnSpPr>
            <a:stCxn id="68" idx="3"/>
            <a:endCxn id="86" idx="0"/>
          </p:cNvCxnSpPr>
          <p:nvPr/>
        </p:nvCxnSpPr>
        <p:spPr>
          <a:xfrm>
            <a:off x="5719626" y="1610816"/>
            <a:ext cx="2613824" cy="666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H="1" flipV="1">
            <a:off x="7164288" y="2415372"/>
            <a:ext cx="788214" cy="5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>
            <a:stCxn id="64" idx="1"/>
            <a:endCxn id="32" idx="0"/>
          </p:cNvCxnSpPr>
          <p:nvPr/>
        </p:nvCxnSpPr>
        <p:spPr>
          <a:xfrm flipH="1">
            <a:off x="5450739" y="2456022"/>
            <a:ext cx="423748" cy="619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/>
          <p:cNvCxnSpPr/>
          <p:nvPr/>
        </p:nvCxnSpPr>
        <p:spPr>
          <a:xfrm flipH="1" flipV="1">
            <a:off x="7168162" y="2415372"/>
            <a:ext cx="788214" cy="55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939051" y="4916530"/>
            <a:ext cx="3030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LAI is affected by drought?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58328" y="2276872"/>
            <a:ext cx="7541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82444" y="2119346"/>
            <a:ext cx="12936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Biogenic Emissions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5" grpId="0"/>
      <p:bldP spid="6" grpId="0"/>
      <p:bldP spid="10" grpId="0"/>
      <p:bldP spid="13" grpId="0"/>
      <p:bldP spid="14" grpId="0"/>
      <p:bldP spid="15" grpId="0"/>
      <p:bldP spid="19" grpId="0"/>
      <p:bldP spid="22" grpId="0"/>
      <p:bldP spid="24" grpId="0"/>
      <p:bldP spid="26" grpId="0"/>
      <p:bldP spid="29" grpId="0"/>
      <p:bldP spid="29" grpId="1"/>
      <p:bldP spid="31" grpId="0"/>
      <p:bldP spid="31" grpId="1"/>
      <p:bldP spid="32" grpId="0" animBg="1"/>
      <p:bldP spid="63" grpId="0" animBg="1"/>
      <p:bldP spid="64" grpId="0" animBg="1"/>
      <p:bldP spid="68" grpId="0" animBg="1"/>
      <p:bldP spid="75" grpId="0"/>
      <p:bldP spid="99" grpId="0"/>
      <p:bldP spid="101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936104"/>
          </a:xfrm>
        </p:spPr>
        <p:txBody>
          <a:bodyPr/>
          <a:lstStyle/>
          <a:p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Data and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3137" y="1252046"/>
            <a:ext cx="7890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2011 (drought) vs. 2010 (wet)</a:t>
            </a:r>
          </a:p>
          <a:p>
            <a:r>
              <a:rPr lang="en-US" sz="2400" dirty="0" smtClean="0"/>
              <a:t>MODIS LAI product</a:t>
            </a:r>
            <a:r>
              <a:rPr lang="en-US" sz="2400" dirty="0"/>
              <a:t> (Moderate Resolution Imaging Spectroradiometer) </a:t>
            </a:r>
            <a:endParaRPr lang="en-US" sz="2400" dirty="0" smtClean="0"/>
          </a:p>
          <a:p>
            <a:r>
              <a:rPr lang="en-US" sz="2400" dirty="0" smtClean="0"/>
              <a:t>Area: Texas</a:t>
            </a:r>
          </a:p>
          <a:p>
            <a:r>
              <a:rPr lang="en-US" sz="2400" dirty="0" smtClean="0"/>
              <a:t>Period: May to September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5033" y="3851169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Mosaic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7669" y="4970316"/>
            <a:ext cx="10801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Raw LAI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3849485"/>
            <a:ext cx="18765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Apply QC mask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3853826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3827421"/>
            <a:ext cx="8640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Clip</a:t>
            </a:r>
            <a:endParaRPr lang="en-US" dirty="0"/>
          </a:p>
        </p:txBody>
      </p:sp>
      <p:cxnSp>
        <p:nvCxnSpPr>
          <p:cNvPr id="11" name="直接箭头连接符 10"/>
          <p:cNvCxnSpPr>
            <a:stCxn id="6" idx="2"/>
            <a:endCxn id="7" idx="0"/>
          </p:cNvCxnSpPr>
          <p:nvPr/>
        </p:nvCxnSpPr>
        <p:spPr>
          <a:xfrm>
            <a:off x="2087081" y="4220501"/>
            <a:ext cx="2530648" cy="749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  <a:endCxn id="7" idx="0"/>
          </p:cNvCxnSpPr>
          <p:nvPr/>
        </p:nvCxnSpPr>
        <p:spPr>
          <a:xfrm>
            <a:off x="4142138" y="4218817"/>
            <a:ext cx="475591" cy="75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9" idx="2"/>
            <a:endCxn id="7" idx="0"/>
          </p:cNvCxnSpPr>
          <p:nvPr/>
        </p:nvCxnSpPr>
        <p:spPr>
          <a:xfrm flipH="1">
            <a:off x="4617729" y="4223158"/>
            <a:ext cx="1394431" cy="747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10" idx="2"/>
            <a:endCxn id="7" idx="0"/>
          </p:cNvCxnSpPr>
          <p:nvPr/>
        </p:nvCxnSpPr>
        <p:spPr>
          <a:xfrm flipH="1">
            <a:off x="4617729" y="4196753"/>
            <a:ext cx="2834591" cy="773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0504" y="5867980"/>
            <a:ext cx="10284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Final LAI</a:t>
            </a:r>
            <a:endParaRPr lang="en-US" dirty="0"/>
          </a:p>
        </p:txBody>
      </p:sp>
      <p:cxnSp>
        <p:nvCxnSpPr>
          <p:cNvPr id="16" name="直接箭头连接符 15"/>
          <p:cNvCxnSpPr>
            <a:stCxn id="7" idx="2"/>
            <a:endCxn id="15" idx="0"/>
          </p:cNvCxnSpPr>
          <p:nvPr/>
        </p:nvCxnSpPr>
        <p:spPr>
          <a:xfrm flipH="1">
            <a:off x="4614739" y="5339648"/>
            <a:ext cx="2990" cy="528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4" y="3757260"/>
            <a:ext cx="7992888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328447" y="3681734"/>
            <a:ext cx="25431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Model Builder in ArcGIS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6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57" y="3791407"/>
            <a:ext cx="3262111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46525" y="4032943"/>
            <a:ext cx="15157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3" y="188640"/>
            <a:ext cx="7024824" cy="634082"/>
          </a:xfrm>
        </p:spPr>
        <p:txBody>
          <a:bodyPr/>
          <a:lstStyle/>
          <a:p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Results – LAI distribution over Texas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15933"/>
            <a:ext cx="3977108" cy="314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464496" cy="336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131840" y="1340768"/>
            <a:ext cx="1224136" cy="201622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7092280" y="4221088"/>
            <a:ext cx="1224136" cy="201622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30315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80112" y="2812286"/>
            <a:ext cx="151578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43" y="922131"/>
            <a:ext cx="3600400" cy="27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4897" y="188640"/>
            <a:ext cx="7240848" cy="778098"/>
          </a:xfrm>
        </p:spPr>
        <p:txBody>
          <a:bodyPr/>
          <a:lstStyle/>
          <a:p>
            <a:r>
              <a:rPr lang="en-US" sz="3200" dirty="0">
                <a:solidFill>
                  <a:srgbClr val="4F271C">
                    <a:satMod val="130000"/>
                  </a:srgbClr>
                </a:solidFill>
              </a:rPr>
              <a:t>Results – </a:t>
            </a:r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Statistical comparison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6" y="922131"/>
            <a:ext cx="355120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73288"/>
            <a:ext cx="5578484" cy="31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58194"/>
            <a:ext cx="5639664" cy="32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左箭头 8"/>
          <p:cNvSpPr/>
          <p:nvPr/>
        </p:nvSpPr>
        <p:spPr>
          <a:xfrm rot="1477140">
            <a:off x="2531435" y="5140167"/>
            <a:ext cx="767090" cy="216024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634082"/>
          </a:xfrm>
        </p:spPr>
        <p:txBody>
          <a:bodyPr/>
          <a:lstStyle/>
          <a:p>
            <a:r>
              <a:rPr lang="en-US" sz="3200" dirty="0">
                <a:solidFill>
                  <a:srgbClr val="4F271C">
                    <a:satMod val="130000"/>
                  </a:srgbClr>
                </a:solidFill>
              </a:rPr>
              <a:t>Results – </a:t>
            </a:r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geographical comparison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6" y="2197167"/>
            <a:ext cx="4897671" cy="404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3712" y="2060848"/>
            <a:ext cx="1800200" cy="36933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&gt;0.75 No impact</a:t>
            </a:r>
            <a:endParaRPr 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453234"/>
              </p:ext>
            </p:extLst>
          </p:nvPr>
        </p:nvGraphicFramePr>
        <p:xfrm>
          <a:off x="3131840" y="1093693"/>
          <a:ext cx="2164705" cy="67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公式" r:id="rId4" imgW="1295280" imgH="406080" progId="Equation.3">
                  <p:embed/>
                </p:oleObj>
              </mc:Choice>
              <mc:Fallback>
                <p:oleObj name="公式" r:id="rId4" imgW="12952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31840" y="1093693"/>
                        <a:ext cx="2164705" cy="67912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72200" y="2996952"/>
            <a:ext cx="201101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0.5-0.75 Moderate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6" y="2121272"/>
            <a:ext cx="4958501" cy="41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4021335"/>
            <a:ext cx="2011018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0.25-0.5 Significant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57" y="2093830"/>
            <a:ext cx="5099850" cy="41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16216" y="5075892"/>
            <a:ext cx="1651303" cy="369332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&lt;0.25 Extreme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6" y="2101627"/>
            <a:ext cx="5036878" cy="422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99169" y="1248589"/>
            <a:ext cx="206643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Impact of Drought</a:t>
            </a:r>
            <a:endParaRPr lang="en-US" dirty="0"/>
          </a:p>
        </p:txBody>
      </p:sp>
      <p:sp>
        <p:nvSpPr>
          <p:cNvPr id="11" name="右箭头 10"/>
          <p:cNvSpPr/>
          <p:nvPr/>
        </p:nvSpPr>
        <p:spPr>
          <a:xfrm>
            <a:off x="5436096" y="1248589"/>
            <a:ext cx="576064" cy="3693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右箭头 18"/>
          <p:cNvSpPr/>
          <p:nvPr/>
        </p:nvSpPr>
        <p:spPr>
          <a:xfrm rot="5400000">
            <a:off x="7060922" y="2524254"/>
            <a:ext cx="432048" cy="369332"/>
          </a:xfrm>
          <a:prstGeom prst="rightArrow">
            <a:avLst/>
          </a:prstGeom>
          <a:gradFill flip="none" rotWithShape="1">
            <a:gsLst>
              <a:gs pos="39000">
                <a:srgbClr val="92D050"/>
              </a:gs>
              <a:gs pos="70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右箭头 21"/>
          <p:cNvSpPr/>
          <p:nvPr/>
        </p:nvSpPr>
        <p:spPr>
          <a:xfrm rot="5400000">
            <a:off x="7051630" y="3532366"/>
            <a:ext cx="432048" cy="369332"/>
          </a:xfrm>
          <a:prstGeom prst="rightArrow">
            <a:avLst/>
          </a:prstGeom>
          <a:gradFill flip="none" rotWithShape="1">
            <a:gsLst>
              <a:gs pos="39000">
                <a:schemeClr val="accent5">
                  <a:lumMod val="60000"/>
                  <a:lumOff val="40000"/>
                </a:schemeClr>
              </a:gs>
              <a:gs pos="70000">
                <a:srgbClr val="FF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右箭头 22"/>
          <p:cNvSpPr/>
          <p:nvPr/>
        </p:nvSpPr>
        <p:spPr>
          <a:xfrm rot="5400000">
            <a:off x="7060922" y="4540478"/>
            <a:ext cx="432048" cy="369332"/>
          </a:xfrm>
          <a:prstGeom prst="rightArrow">
            <a:avLst/>
          </a:prstGeom>
          <a:gradFill flip="none" rotWithShape="1">
            <a:gsLst>
              <a:gs pos="39000">
                <a:srgbClr val="FF0000"/>
              </a:gs>
              <a:gs pos="70000">
                <a:srgbClr val="FF3399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  <p:bldP spid="15" grpId="0" animBg="1"/>
      <p:bldP spid="11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74" y="1212213"/>
            <a:ext cx="6511596" cy="40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 flipH="1">
            <a:off x="2123728" y="4365104"/>
            <a:ext cx="252028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2123728" y="3217653"/>
            <a:ext cx="252028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1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331640" y="274638"/>
            <a:ext cx="7240848" cy="6340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>
                <a:solidFill>
                  <a:srgbClr val="4F271C">
                    <a:satMod val="130000"/>
                  </a:srgbClr>
                </a:solidFill>
              </a:rPr>
              <a:t>Results – Texas climate divisions</a:t>
            </a:r>
            <a:endParaRPr 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61638" y="1268760"/>
            <a:ext cx="7890080" cy="147714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NCDC: 10 climate divisions in Texas</a:t>
            </a:r>
          </a:p>
          <a:p>
            <a:r>
              <a:rPr lang="en-US" sz="2400" dirty="0" smtClean="0"/>
              <a:t>Similar characteristics: vegetation, temperature, humidity, rainfall, seasonal weather changes</a:t>
            </a:r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489415" cy="36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1384</TotalTime>
  <Words>304</Words>
  <Application>Microsoft Office PowerPoint</Application>
  <PresentationFormat>全屏显示(4:3)</PresentationFormat>
  <Paragraphs>90</Paragraphs>
  <Slides>13</Slides>
  <Notes>2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夏至</vt:lpstr>
      <vt:lpstr>公式</vt:lpstr>
      <vt:lpstr>The Impact of Drought on Leaf Area Index (LAI) over Texas</vt:lpstr>
      <vt:lpstr>Background – Why LAI is concerned?</vt:lpstr>
      <vt:lpstr>Background – Why LAI is concerned?</vt:lpstr>
      <vt:lpstr>Data and Method</vt:lpstr>
      <vt:lpstr>Results – LAI distribution over Texas</vt:lpstr>
      <vt:lpstr>Results – Statistical comparison</vt:lpstr>
      <vt:lpstr>Results – geographical comparison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Ling Huang</dc:creator>
  <cp:lastModifiedBy>Ling Huang</cp:lastModifiedBy>
  <cp:revision>39</cp:revision>
  <dcterms:created xsi:type="dcterms:W3CDTF">2012-10-25T18:02:45Z</dcterms:created>
  <dcterms:modified xsi:type="dcterms:W3CDTF">2012-12-06T04:33:45Z</dcterms:modified>
</cp:coreProperties>
</file>