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9" r:id="rId2"/>
    <p:sldId id="301" r:id="rId3"/>
    <p:sldId id="287" r:id="rId4"/>
    <p:sldId id="298" r:id="rId5"/>
    <p:sldId id="288" r:id="rId6"/>
    <p:sldId id="289" r:id="rId7"/>
    <p:sldId id="295" r:id="rId8"/>
    <p:sldId id="294" r:id="rId9"/>
    <p:sldId id="270" r:id="rId10"/>
    <p:sldId id="293" r:id="rId11"/>
    <p:sldId id="291" r:id="rId12"/>
    <p:sldId id="282" r:id="rId13"/>
    <p:sldId id="283" r:id="rId14"/>
    <p:sldId id="300" r:id="rId15"/>
    <p:sldId id="284" r:id="rId16"/>
    <p:sldId id="285" r:id="rId17"/>
    <p:sldId id="286" r:id="rId18"/>
    <p:sldId id="273" r:id="rId19"/>
    <p:sldId id="296" r:id="rId20"/>
    <p:sldId id="302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5699" autoAdjust="0"/>
  </p:normalViewPr>
  <p:slideViewPr>
    <p:cSldViewPr>
      <p:cViewPr>
        <p:scale>
          <a:sx n="60" d="100"/>
          <a:sy n="60" d="100"/>
        </p:scale>
        <p:origin x="-157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0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Water Demand by Sector</c:v>
                </c:pt>
              </c:strCache>
            </c:strRef>
          </c:tx>
          <c:dLbls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Agriculture</c:v>
                </c:pt>
                <c:pt idx="1">
                  <c:v>Municipal</c:v>
                </c:pt>
                <c:pt idx="2">
                  <c:v>Industry</c:v>
                </c:pt>
                <c:pt idx="3">
                  <c:v>Tourism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0.64000000000000179</c:v>
                </c:pt>
                <c:pt idx="1">
                  <c:v>0.30000000000000032</c:v>
                </c:pt>
                <c:pt idx="2">
                  <c:v>5.0000000000000114E-2</c:v>
                </c:pt>
                <c:pt idx="3">
                  <c:v>1.0000000000000031E-2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>
        <c:manualLayout>
          <c:xMode val="edge"/>
          <c:yMode val="edge"/>
          <c:x val="0.57041496062992059"/>
          <c:y val="0.24984629489807006"/>
          <c:w val="0.42958507846093708"/>
          <c:h val="0.68893754719016365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0C787E-E83D-431B-B5DA-A3E75AA474F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FA6268-F4F8-46CB-BA68-EB4A7C7F6A08}">
      <dgm:prSet/>
      <dgm:spPr/>
      <dgm:t>
        <a:bodyPr/>
        <a:lstStyle/>
        <a:p>
          <a:pPr rtl="0"/>
          <a:r>
            <a:rPr lang="en-US" b="1" dirty="0" smtClean="0"/>
            <a:t>Water Demand</a:t>
          </a:r>
        </a:p>
        <a:p>
          <a:pPr rtl="0"/>
          <a:endParaRPr lang="en-US" b="1" dirty="0">
            <a:solidFill>
              <a:srgbClr val="FF0000"/>
            </a:solidFill>
          </a:endParaRPr>
        </a:p>
      </dgm:t>
    </dgm:pt>
    <dgm:pt modelId="{C71FE3E8-4B50-4365-8025-4B63CA318481}" type="parTrans" cxnId="{911BEA55-D6A2-4019-AEDB-C832D286BCCB}">
      <dgm:prSet/>
      <dgm:spPr/>
      <dgm:t>
        <a:bodyPr/>
        <a:lstStyle/>
        <a:p>
          <a:endParaRPr lang="en-US"/>
        </a:p>
      </dgm:t>
    </dgm:pt>
    <dgm:pt modelId="{DEF1EB5B-0218-4C02-9DF1-6224E21E3E91}" type="sibTrans" cxnId="{911BEA55-D6A2-4019-AEDB-C832D286BCCB}">
      <dgm:prSet/>
      <dgm:spPr/>
      <dgm:t>
        <a:bodyPr/>
        <a:lstStyle/>
        <a:p>
          <a:endParaRPr lang="en-US"/>
        </a:p>
      </dgm:t>
    </dgm:pt>
    <dgm:pt modelId="{0DACE22D-79A6-4B41-A5FD-75B45380542C}">
      <dgm:prSet/>
      <dgm:spPr/>
      <dgm:t>
        <a:bodyPr/>
        <a:lstStyle/>
        <a:p>
          <a:pPr rtl="0"/>
          <a:r>
            <a:rPr lang="en-US" dirty="0" smtClean="0"/>
            <a:t>Who needs the water?</a:t>
          </a:r>
          <a:endParaRPr lang="en-US" dirty="0"/>
        </a:p>
      </dgm:t>
    </dgm:pt>
    <dgm:pt modelId="{B451811A-CD1F-4CBB-8BAB-F6EBED53FE3F}" type="parTrans" cxnId="{BBE55225-48B4-4C16-8B17-B4543676B022}">
      <dgm:prSet/>
      <dgm:spPr/>
      <dgm:t>
        <a:bodyPr/>
        <a:lstStyle/>
        <a:p>
          <a:endParaRPr lang="en-US"/>
        </a:p>
      </dgm:t>
    </dgm:pt>
    <dgm:pt modelId="{70F5041A-7592-45F1-BD59-235A3F41B910}" type="sibTrans" cxnId="{BBE55225-48B4-4C16-8B17-B4543676B022}">
      <dgm:prSet/>
      <dgm:spPr/>
      <dgm:t>
        <a:bodyPr/>
        <a:lstStyle/>
        <a:p>
          <a:endParaRPr lang="en-US"/>
        </a:p>
      </dgm:t>
    </dgm:pt>
    <dgm:pt modelId="{32B966AE-EF86-49F0-A030-2AD9759B602F}">
      <dgm:prSet/>
      <dgm:spPr/>
      <dgm:t>
        <a:bodyPr/>
        <a:lstStyle/>
        <a:p>
          <a:pPr rtl="0"/>
          <a:r>
            <a:rPr lang="en-US" b="1" dirty="0" smtClean="0"/>
            <a:t>Water Supply</a:t>
          </a:r>
        </a:p>
        <a:p>
          <a:pPr rtl="0"/>
          <a:endParaRPr lang="en-US" b="1" dirty="0">
            <a:solidFill>
              <a:srgbClr val="FF0000"/>
            </a:solidFill>
          </a:endParaRPr>
        </a:p>
      </dgm:t>
    </dgm:pt>
    <dgm:pt modelId="{DDDC5BBA-CC79-42CD-8B28-2863F111EB27}" type="parTrans" cxnId="{D265F322-A5B1-4360-BF1C-1E35ACA8A2CA}">
      <dgm:prSet/>
      <dgm:spPr/>
      <dgm:t>
        <a:bodyPr/>
        <a:lstStyle/>
        <a:p>
          <a:endParaRPr lang="en-US"/>
        </a:p>
      </dgm:t>
    </dgm:pt>
    <dgm:pt modelId="{04BFFA46-3D25-4F21-AD7D-A9B85D6270BF}" type="sibTrans" cxnId="{D265F322-A5B1-4360-BF1C-1E35ACA8A2CA}">
      <dgm:prSet/>
      <dgm:spPr/>
      <dgm:t>
        <a:bodyPr/>
        <a:lstStyle/>
        <a:p>
          <a:endParaRPr lang="en-US"/>
        </a:p>
      </dgm:t>
    </dgm:pt>
    <dgm:pt modelId="{A32BD258-382F-4D7C-862B-29C2F69EFEE4}">
      <dgm:prSet/>
      <dgm:spPr/>
      <dgm:t>
        <a:bodyPr/>
        <a:lstStyle/>
        <a:p>
          <a:pPr rtl="0"/>
          <a:r>
            <a:rPr lang="en-US" dirty="0" smtClean="0"/>
            <a:t>Where are the conventional or natural water resources?</a:t>
          </a:r>
          <a:endParaRPr lang="en-US" dirty="0"/>
        </a:p>
      </dgm:t>
    </dgm:pt>
    <dgm:pt modelId="{BA18F194-D8CC-4CBE-96B9-84CF6D9D7CF9}" type="parTrans" cxnId="{675D946A-42E7-4A00-B6AA-7BB8C2B839CC}">
      <dgm:prSet/>
      <dgm:spPr/>
      <dgm:t>
        <a:bodyPr/>
        <a:lstStyle/>
        <a:p>
          <a:endParaRPr lang="en-US"/>
        </a:p>
      </dgm:t>
    </dgm:pt>
    <dgm:pt modelId="{6AB85CC7-5C3F-4E82-A80C-2298A4C72F01}" type="sibTrans" cxnId="{675D946A-42E7-4A00-B6AA-7BB8C2B839CC}">
      <dgm:prSet/>
      <dgm:spPr/>
      <dgm:t>
        <a:bodyPr/>
        <a:lstStyle/>
        <a:p>
          <a:endParaRPr lang="en-US"/>
        </a:p>
      </dgm:t>
    </dgm:pt>
    <dgm:pt modelId="{555D94AA-8531-419A-AB6A-83221B48A8D5}">
      <dgm:prSet/>
      <dgm:spPr/>
      <dgm:t>
        <a:bodyPr/>
        <a:lstStyle/>
        <a:p>
          <a:pPr rtl="0"/>
          <a:r>
            <a:rPr lang="en-US" b="1" dirty="0" smtClean="0"/>
            <a:t>Harnessing and Enhancing the Supply</a:t>
          </a:r>
          <a:endParaRPr lang="en-US" b="1" dirty="0"/>
        </a:p>
      </dgm:t>
    </dgm:pt>
    <dgm:pt modelId="{23A15499-426F-4E88-99AC-CDE45156FBBE}" type="parTrans" cxnId="{304CBD89-0B0B-40B9-8FCB-E65491FB3144}">
      <dgm:prSet/>
      <dgm:spPr/>
      <dgm:t>
        <a:bodyPr/>
        <a:lstStyle/>
        <a:p>
          <a:endParaRPr lang="en-US"/>
        </a:p>
      </dgm:t>
    </dgm:pt>
    <dgm:pt modelId="{21053968-F834-496F-AE4E-2FC4B69EFC74}" type="sibTrans" cxnId="{304CBD89-0B0B-40B9-8FCB-E65491FB3144}">
      <dgm:prSet/>
      <dgm:spPr/>
      <dgm:t>
        <a:bodyPr/>
        <a:lstStyle/>
        <a:p>
          <a:endParaRPr lang="en-US"/>
        </a:p>
      </dgm:t>
    </dgm:pt>
    <dgm:pt modelId="{B964F62F-C801-40EF-949D-2BA3C37364CD}">
      <dgm:prSet/>
      <dgm:spPr/>
      <dgm:t>
        <a:bodyPr/>
        <a:lstStyle/>
        <a:p>
          <a:pPr rtl="0"/>
          <a:r>
            <a:rPr lang="en-US" dirty="0" smtClean="0"/>
            <a:t>How is the supply able to meet the demands?</a:t>
          </a:r>
          <a:endParaRPr lang="en-US" dirty="0"/>
        </a:p>
      </dgm:t>
    </dgm:pt>
    <dgm:pt modelId="{2B906C20-D7A9-4537-9A02-5ADE5702E67F}" type="parTrans" cxnId="{ED66FA0E-9EB2-4498-9A32-DB4235334B07}">
      <dgm:prSet/>
      <dgm:spPr/>
      <dgm:t>
        <a:bodyPr/>
        <a:lstStyle/>
        <a:p>
          <a:endParaRPr lang="en-US"/>
        </a:p>
      </dgm:t>
    </dgm:pt>
    <dgm:pt modelId="{ED858CF4-C6C0-453F-9A59-36A7F3C600AB}" type="sibTrans" cxnId="{ED66FA0E-9EB2-4498-9A32-DB4235334B07}">
      <dgm:prSet/>
      <dgm:spPr/>
      <dgm:t>
        <a:bodyPr/>
        <a:lstStyle/>
        <a:p>
          <a:endParaRPr lang="en-US"/>
        </a:p>
      </dgm:t>
    </dgm:pt>
    <dgm:pt modelId="{DCA92F9F-39F7-4F66-863D-D67028714BD4}" type="pres">
      <dgm:prSet presAssocID="{930C787E-E83D-431B-B5DA-A3E75AA474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DBD0A-849E-46BA-9933-80885F5B41F0}" type="pres">
      <dgm:prSet presAssocID="{9FFA6268-F4F8-46CB-BA68-EB4A7C7F6A08}" presName="linNode" presStyleCnt="0"/>
      <dgm:spPr/>
    </dgm:pt>
    <dgm:pt modelId="{F708AD80-9F30-4C2B-9249-BACDED897522}" type="pres">
      <dgm:prSet presAssocID="{9FFA6268-F4F8-46CB-BA68-EB4A7C7F6A0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57CF54-83F7-4DBC-B9CE-40ACB9204F74}" type="pres">
      <dgm:prSet presAssocID="{9FFA6268-F4F8-46CB-BA68-EB4A7C7F6A0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34892-09AE-4489-9657-F4E0216C6225}" type="pres">
      <dgm:prSet presAssocID="{DEF1EB5B-0218-4C02-9DF1-6224E21E3E91}" presName="sp" presStyleCnt="0"/>
      <dgm:spPr/>
    </dgm:pt>
    <dgm:pt modelId="{97082491-587D-4933-B5D8-C9C875CCCC4D}" type="pres">
      <dgm:prSet presAssocID="{32B966AE-EF86-49F0-A030-2AD9759B602F}" presName="linNode" presStyleCnt="0"/>
      <dgm:spPr/>
    </dgm:pt>
    <dgm:pt modelId="{4F862FBF-CF7A-4274-9C9A-2CB96AE1B206}" type="pres">
      <dgm:prSet presAssocID="{32B966AE-EF86-49F0-A030-2AD9759B602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35B67-3631-427E-BDA6-8ED5697F28A3}" type="pres">
      <dgm:prSet presAssocID="{32B966AE-EF86-49F0-A030-2AD9759B602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803C11-1A5C-49A1-9B1E-5C1001D8D680}" type="pres">
      <dgm:prSet presAssocID="{04BFFA46-3D25-4F21-AD7D-A9B85D6270BF}" presName="sp" presStyleCnt="0"/>
      <dgm:spPr/>
    </dgm:pt>
    <dgm:pt modelId="{DA534BDE-B0A7-4A83-AABB-9EB7EBF61629}" type="pres">
      <dgm:prSet presAssocID="{555D94AA-8531-419A-AB6A-83221B48A8D5}" presName="linNode" presStyleCnt="0"/>
      <dgm:spPr/>
    </dgm:pt>
    <dgm:pt modelId="{A239D3A7-57DE-48FB-8459-A4E50C83DA6E}" type="pres">
      <dgm:prSet presAssocID="{555D94AA-8531-419A-AB6A-83221B48A8D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AC8F6-4D5E-4841-A53C-6D2C54D26590}" type="pres">
      <dgm:prSet presAssocID="{555D94AA-8531-419A-AB6A-83221B48A8D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1BEA55-D6A2-4019-AEDB-C832D286BCCB}" srcId="{930C787E-E83D-431B-B5DA-A3E75AA474F1}" destId="{9FFA6268-F4F8-46CB-BA68-EB4A7C7F6A08}" srcOrd="0" destOrd="0" parTransId="{C71FE3E8-4B50-4365-8025-4B63CA318481}" sibTransId="{DEF1EB5B-0218-4C02-9DF1-6224E21E3E91}"/>
    <dgm:cxn modelId="{675D946A-42E7-4A00-B6AA-7BB8C2B839CC}" srcId="{32B966AE-EF86-49F0-A030-2AD9759B602F}" destId="{A32BD258-382F-4D7C-862B-29C2F69EFEE4}" srcOrd="0" destOrd="0" parTransId="{BA18F194-D8CC-4CBE-96B9-84CF6D9D7CF9}" sibTransId="{6AB85CC7-5C3F-4E82-A80C-2298A4C72F01}"/>
    <dgm:cxn modelId="{D265F322-A5B1-4360-BF1C-1E35ACA8A2CA}" srcId="{930C787E-E83D-431B-B5DA-A3E75AA474F1}" destId="{32B966AE-EF86-49F0-A030-2AD9759B602F}" srcOrd="1" destOrd="0" parTransId="{DDDC5BBA-CC79-42CD-8B28-2863F111EB27}" sibTransId="{04BFFA46-3D25-4F21-AD7D-A9B85D6270BF}"/>
    <dgm:cxn modelId="{A05A2CF2-E001-4B55-947D-30B89AD96B4F}" type="presOf" srcId="{9FFA6268-F4F8-46CB-BA68-EB4A7C7F6A08}" destId="{F708AD80-9F30-4C2B-9249-BACDED897522}" srcOrd="0" destOrd="0" presId="urn:microsoft.com/office/officeart/2005/8/layout/vList5"/>
    <dgm:cxn modelId="{ED66FA0E-9EB2-4498-9A32-DB4235334B07}" srcId="{555D94AA-8531-419A-AB6A-83221B48A8D5}" destId="{B964F62F-C801-40EF-949D-2BA3C37364CD}" srcOrd="0" destOrd="0" parTransId="{2B906C20-D7A9-4537-9A02-5ADE5702E67F}" sibTransId="{ED858CF4-C6C0-453F-9A59-36A7F3C600AB}"/>
    <dgm:cxn modelId="{BBE55225-48B4-4C16-8B17-B4543676B022}" srcId="{9FFA6268-F4F8-46CB-BA68-EB4A7C7F6A08}" destId="{0DACE22D-79A6-4B41-A5FD-75B45380542C}" srcOrd="0" destOrd="0" parTransId="{B451811A-CD1F-4CBB-8BAB-F6EBED53FE3F}" sibTransId="{70F5041A-7592-45F1-BD59-235A3F41B910}"/>
    <dgm:cxn modelId="{3809B2B7-0FA8-4879-866F-869AE4FB4BB6}" type="presOf" srcId="{32B966AE-EF86-49F0-A030-2AD9759B602F}" destId="{4F862FBF-CF7A-4274-9C9A-2CB96AE1B206}" srcOrd="0" destOrd="0" presId="urn:microsoft.com/office/officeart/2005/8/layout/vList5"/>
    <dgm:cxn modelId="{3942E992-1D58-4E3A-892B-425027604D1A}" type="presOf" srcId="{555D94AA-8531-419A-AB6A-83221B48A8D5}" destId="{A239D3A7-57DE-48FB-8459-A4E50C83DA6E}" srcOrd="0" destOrd="0" presId="urn:microsoft.com/office/officeart/2005/8/layout/vList5"/>
    <dgm:cxn modelId="{2C3E9E44-31D8-4959-AA75-FA8BADBC1DDA}" type="presOf" srcId="{0DACE22D-79A6-4B41-A5FD-75B45380542C}" destId="{1A57CF54-83F7-4DBC-B9CE-40ACB9204F74}" srcOrd="0" destOrd="0" presId="urn:microsoft.com/office/officeart/2005/8/layout/vList5"/>
    <dgm:cxn modelId="{67D6EC31-1F27-4CAC-A2A5-221FD17CB747}" type="presOf" srcId="{B964F62F-C801-40EF-949D-2BA3C37364CD}" destId="{12EAC8F6-4D5E-4841-A53C-6D2C54D26590}" srcOrd="0" destOrd="0" presId="urn:microsoft.com/office/officeart/2005/8/layout/vList5"/>
    <dgm:cxn modelId="{304CBD89-0B0B-40B9-8FCB-E65491FB3144}" srcId="{930C787E-E83D-431B-B5DA-A3E75AA474F1}" destId="{555D94AA-8531-419A-AB6A-83221B48A8D5}" srcOrd="2" destOrd="0" parTransId="{23A15499-426F-4E88-99AC-CDE45156FBBE}" sibTransId="{21053968-F834-496F-AE4E-2FC4B69EFC74}"/>
    <dgm:cxn modelId="{19DBF277-3AF7-4497-B87D-E38787558491}" type="presOf" srcId="{A32BD258-382F-4D7C-862B-29C2F69EFEE4}" destId="{12A35B67-3631-427E-BDA6-8ED5697F28A3}" srcOrd="0" destOrd="0" presId="urn:microsoft.com/office/officeart/2005/8/layout/vList5"/>
    <dgm:cxn modelId="{5B6BD7FE-0F10-41A7-9521-A031A60FC582}" type="presOf" srcId="{930C787E-E83D-431B-B5DA-A3E75AA474F1}" destId="{DCA92F9F-39F7-4F66-863D-D67028714BD4}" srcOrd="0" destOrd="0" presId="urn:microsoft.com/office/officeart/2005/8/layout/vList5"/>
    <dgm:cxn modelId="{9B8C97C0-30F6-4767-99A1-4E8EAFE3530C}" type="presParOf" srcId="{DCA92F9F-39F7-4F66-863D-D67028714BD4}" destId="{C4ADBD0A-849E-46BA-9933-80885F5B41F0}" srcOrd="0" destOrd="0" presId="urn:microsoft.com/office/officeart/2005/8/layout/vList5"/>
    <dgm:cxn modelId="{709C18A4-5823-433D-B929-8EE35F0DC8B8}" type="presParOf" srcId="{C4ADBD0A-849E-46BA-9933-80885F5B41F0}" destId="{F708AD80-9F30-4C2B-9249-BACDED897522}" srcOrd="0" destOrd="0" presId="urn:microsoft.com/office/officeart/2005/8/layout/vList5"/>
    <dgm:cxn modelId="{A47BDE53-23A8-4099-9757-9F901C2B6F06}" type="presParOf" srcId="{C4ADBD0A-849E-46BA-9933-80885F5B41F0}" destId="{1A57CF54-83F7-4DBC-B9CE-40ACB9204F74}" srcOrd="1" destOrd="0" presId="urn:microsoft.com/office/officeart/2005/8/layout/vList5"/>
    <dgm:cxn modelId="{CC14244E-F09D-4741-9C98-BEDA8F037FD5}" type="presParOf" srcId="{DCA92F9F-39F7-4F66-863D-D67028714BD4}" destId="{31D34892-09AE-4489-9657-F4E0216C6225}" srcOrd="1" destOrd="0" presId="urn:microsoft.com/office/officeart/2005/8/layout/vList5"/>
    <dgm:cxn modelId="{0CFFEB0D-AD4F-4D82-8D93-3B354B1EE2E4}" type="presParOf" srcId="{DCA92F9F-39F7-4F66-863D-D67028714BD4}" destId="{97082491-587D-4933-B5D8-C9C875CCCC4D}" srcOrd="2" destOrd="0" presId="urn:microsoft.com/office/officeart/2005/8/layout/vList5"/>
    <dgm:cxn modelId="{E1C39A10-6CFD-49EF-A8A8-9641096ECF5F}" type="presParOf" srcId="{97082491-587D-4933-B5D8-C9C875CCCC4D}" destId="{4F862FBF-CF7A-4274-9C9A-2CB96AE1B206}" srcOrd="0" destOrd="0" presId="urn:microsoft.com/office/officeart/2005/8/layout/vList5"/>
    <dgm:cxn modelId="{1CE0EE79-FA9A-4873-BF2F-F04FF4881611}" type="presParOf" srcId="{97082491-587D-4933-B5D8-C9C875CCCC4D}" destId="{12A35B67-3631-427E-BDA6-8ED5697F28A3}" srcOrd="1" destOrd="0" presId="urn:microsoft.com/office/officeart/2005/8/layout/vList5"/>
    <dgm:cxn modelId="{71DE7139-750E-4CF0-ACCB-4E8FA6AB5019}" type="presParOf" srcId="{DCA92F9F-39F7-4F66-863D-D67028714BD4}" destId="{65803C11-1A5C-49A1-9B1E-5C1001D8D680}" srcOrd="3" destOrd="0" presId="urn:microsoft.com/office/officeart/2005/8/layout/vList5"/>
    <dgm:cxn modelId="{D7199C32-D82C-46D2-919D-FF1A985F8147}" type="presParOf" srcId="{DCA92F9F-39F7-4F66-863D-D67028714BD4}" destId="{DA534BDE-B0A7-4A83-AABB-9EB7EBF61629}" srcOrd="4" destOrd="0" presId="urn:microsoft.com/office/officeart/2005/8/layout/vList5"/>
    <dgm:cxn modelId="{2A975B29-3517-4B6A-A5C1-FD08849853F1}" type="presParOf" srcId="{DA534BDE-B0A7-4A83-AABB-9EB7EBF61629}" destId="{A239D3A7-57DE-48FB-8459-A4E50C83DA6E}" srcOrd="0" destOrd="0" presId="urn:microsoft.com/office/officeart/2005/8/layout/vList5"/>
    <dgm:cxn modelId="{C5EF8D2B-0D84-4982-AB56-9ADA6A859A2B}" type="presParOf" srcId="{DA534BDE-B0A7-4A83-AABB-9EB7EBF61629}" destId="{12EAC8F6-4D5E-4841-A53C-6D2C54D2659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8646B2-130E-4535-A5C5-739DB1AE137F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C16947-4F4C-48A0-B106-33058D3A4957}">
      <dgm:prSet/>
      <dgm:spPr/>
      <dgm:t>
        <a:bodyPr/>
        <a:lstStyle/>
        <a:p>
          <a:pPr rtl="0"/>
          <a:r>
            <a:rPr lang="en-US" dirty="0" smtClean="0"/>
            <a:t>Agriculture</a:t>
          </a:r>
          <a:endParaRPr lang="en-US" dirty="0"/>
        </a:p>
      </dgm:t>
    </dgm:pt>
    <dgm:pt modelId="{89D7619F-B4D3-44D5-8192-5AF9CBD2C40B}" type="parTrans" cxnId="{B307C53A-C298-46D3-B25D-B628E0EB5C92}">
      <dgm:prSet/>
      <dgm:spPr/>
      <dgm:t>
        <a:bodyPr/>
        <a:lstStyle/>
        <a:p>
          <a:endParaRPr lang="en-US"/>
        </a:p>
      </dgm:t>
    </dgm:pt>
    <dgm:pt modelId="{F80FB8AC-5361-466F-A6E7-65B85E59A154}" type="sibTrans" cxnId="{B307C53A-C298-46D3-B25D-B628E0EB5C92}">
      <dgm:prSet/>
      <dgm:spPr/>
      <dgm:t>
        <a:bodyPr/>
        <a:lstStyle/>
        <a:p>
          <a:endParaRPr lang="en-US"/>
        </a:p>
      </dgm:t>
    </dgm:pt>
    <dgm:pt modelId="{A315D60C-B9FF-4FBC-A465-E2CB6C6A60EF}">
      <dgm:prSet/>
      <dgm:spPr/>
      <dgm:t>
        <a:bodyPr/>
        <a:lstStyle/>
        <a:p>
          <a:pPr rtl="0"/>
          <a:r>
            <a:rPr lang="en-US" dirty="0" smtClean="0"/>
            <a:t>Municipal/Industrial Needs</a:t>
          </a:r>
          <a:endParaRPr lang="en-US" dirty="0"/>
        </a:p>
      </dgm:t>
    </dgm:pt>
    <dgm:pt modelId="{A8AD4B7A-AAD2-42F5-8C6F-2DB95DEE1AA6}" type="parTrans" cxnId="{15FA9D2A-CCEC-4F96-B151-163A016C5DAD}">
      <dgm:prSet/>
      <dgm:spPr/>
      <dgm:t>
        <a:bodyPr/>
        <a:lstStyle/>
        <a:p>
          <a:endParaRPr lang="en-US"/>
        </a:p>
      </dgm:t>
    </dgm:pt>
    <dgm:pt modelId="{FAA38C34-F98A-471B-A4FA-FF28EFEAF805}" type="sibTrans" cxnId="{15FA9D2A-CCEC-4F96-B151-163A016C5DAD}">
      <dgm:prSet/>
      <dgm:spPr/>
      <dgm:t>
        <a:bodyPr/>
        <a:lstStyle/>
        <a:p>
          <a:endParaRPr lang="en-US"/>
        </a:p>
      </dgm:t>
    </dgm:pt>
    <dgm:pt modelId="{F86DC9C8-0FAA-4F43-892B-36C39489FB9D}">
      <dgm:prSet/>
      <dgm:spPr/>
      <dgm:t>
        <a:bodyPr/>
        <a:lstStyle/>
        <a:p>
          <a:pPr rtl="0"/>
          <a:r>
            <a:rPr lang="en-US" dirty="0" smtClean="0"/>
            <a:t>Additional Municipal Needs - Refugees</a:t>
          </a:r>
          <a:endParaRPr lang="en-US" dirty="0"/>
        </a:p>
      </dgm:t>
    </dgm:pt>
    <dgm:pt modelId="{414BFD71-F790-415F-826F-717F94D94AD4}" type="parTrans" cxnId="{058BBA48-3277-4DA2-A0F5-A1092A432D1E}">
      <dgm:prSet/>
      <dgm:spPr/>
      <dgm:t>
        <a:bodyPr/>
        <a:lstStyle/>
        <a:p>
          <a:endParaRPr lang="en-US"/>
        </a:p>
      </dgm:t>
    </dgm:pt>
    <dgm:pt modelId="{96174BF4-3BCD-4C42-8DAC-4E5AEFBA6988}" type="sibTrans" cxnId="{058BBA48-3277-4DA2-A0F5-A1092A432D1E}">
      <dgm:prSet/>
      <dgm:spPr/>
      <dgm:t>
        <a:bodyPr/>
        <a:lstStyle/>
        <a:p>
          <a:endParaRPr lang="en-US"/>
        </a:p>
      </dgm:t>
    </dgm:pt>
    <dgm:pt modelId="{EE856F99-BDD1-40BA-AC1B-6AEC272424CD}">
      <dgm:prSet/>
      <dgm:spPr/>
      <dgm:t>
        <a:bodyPr/>
        <a:lstStyle/>
        <a:p>
          <a:pPr rtl="0"/>
          <a:r>
            <a:rPr lang="en-US" dirty="0" smtClean="0"/>
            <a:t>Tourism</a:t>
          </a:r>
          <a:endParaRPr lang="en-US" dirty="0"/>
        </a:p>
      </dgm:t>
    </dgm:pt>
    <dgm:pt modelId="{9ACF4A5B-945E-4B70-B0FF-2A90A8301CD1}" type="parTrans" cxnId="{051BFBF9-1E6F-4E43-8DEF-A1A450C13C62}">
      <dgm:prSet/>
      <dgm:spPr/>
      <dgm:t>
        <a:bodyPr/>
        <a:lstStyle/>
        <a:p>
          <a:endParaRPr lang="en-US"/>
        </a:p>
      </dgm:t>
    </dgm:pt>
    <dgm:pt modelId="{3CC51CC0-12E8-4899-A5B0-AD2F4C7CDA00}" type="sibTrans" cxnId="{051BFBF9-1E6F-4E43-8DEF-A1A450C13C62}">
      <dgm:prSet/>
      <dgm:spPr/>
      <dgm:t>
        <a:bodyPr/>
        <a:lstStyle/>
        <a:p>
          <a:endParaRPr lang="en-US"/>
        </a:p>
      </dgm:t>
    </dgm:pt>
    <dgm:pt modelId="{59AF866C-5B21-4E76-AF87-9EF28F44D7A1}" type="pres">
      <dgm:prSet presAssocID="{AD8646B2-130E-4535-A5C5-739DB1AE13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26A0B-1FCB-48AB-B372-24D50323BEC8}" type="pres">
      <dgm:prSet presAssocID="{DEC16947-4F4C-48A0-B106-33058D3A4957}" presName="parentText" presStyleLbl="node1" presStyleIdx="0" presStyleCnt="4" custLinFactY="-445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A385D7-803F-414D-BE1C-1810785E23E7}" type="pres">
      <dgm:prSet presAssocID="{F80FB8AC-5361-466F-A6E7-65B85E59A154}" presName="spacer" presStyleCnt="0"/>
      <dgm:spPr/>
    </dgm:pt>
    <dgm:pt modelId="{6FAA3BF6-A589-41A2-A9AE-150976518417}" type="pres">
      <dgm:prSet presAssocID="{A315D60C-B9FF-4FBC-A465-E2CB6C6A60EF}" presName="parentText" presStyleLbl="node1" presStyleIdx="1" presStyleCnt="4" custLinFactY="-558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095B6-E348-451C-85FF-C4A1034D2232}" type="pres">
      <dgm:prSet presAssocID="{FAA38C34-F98A-471B-A4FA-FF28EFEAF805}" presName="spacer" presStyleCnt="0"/>
      <dgm:spPr/>
    </dgm:pt>
    <dgm:pt modelId="{B16B29E0-CFB6-4749-9C7F-0CCAA848155F}" type="pres">
      <dgm:prSet presAssocID="{F86DC9C8-0FAA-4F43-892B-36C39489FB9D}" presName="parentText" presStyleLbl="node1" presStyleIdx="2" presStyleCnt="4" custLinFactY="102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BF35-41B1-4D14-B031-1E380F9441E7}" type="pres">
      <dgm:prSet presAssocID="{96174BF4-3BCD-4C42-8DAC-4E5AEFBA6988}" presName="spacer" presStyleCnt="0"/>
      <dgm:spPr/>
    </dgm:pt>
    <dgm:pt modelId="{EB6CECB4-7FB0-4B7D-A381-3A0A8BF889B9}" type="pres">
      <dgm:prSet presAssocID="{EE856F99-BDD1-40BA-AC1B-6AEC272424CD}" presName="parentText" presStyleLbl="node1" presStyleIdx="3" presStyleCnt="4" custLinFactY="3994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1BFBF9-1E6F-4E43-8DEF-A1A450C13C62}" srcId="{AD8646B2-130E-4535-A5C5-739DB1AE137F}" destId="{EE856F99-BDD1-40BA-AC1B-6AEC272424CD}" srcOrd="3" destOrd="0" parTransId="{9ACF4A5B-945E-4B70-B0FF-2A90A8301CD1}" sibTransId="{3CC51CC0-12E8-4899-A5B0-AD2F4C7CDA00}"/>
    <dgm:cxn modelId="{B307C53A-C298-46D3-B25D-B628E0EB5C92}" srcId="{AD8646B2-130E-4535-A5C5-739DB1AE137F}" destId="{DEC16947-4F4C-48A0-B106-33058D3A4957}" srcOrd="0" destOrd="0" parTransId="{89D7619F-B4D3-44D5-8192-5AF9CBD2C40B}" sibTransId="{F80FB8AC-5361-466F-A6E7-65B85E59A154}"/>
    <dgm:cxn modelId="{EC34FB79-47BF-4937-A510-972DAA746749}" type="presOf" srcId="{A315D60C-B9FF-4FBC-A465-E2CB6C6A60EF}" destId="{6FAA3BF6-A589-41A2-A9AE-150976518417}" srcOrd="0" destOrd="0" presId="urn:microsoft.com/office/officeart/2005/8/layout/vList2"/>
    <dgm:cxn modelId="{AA2555ED-EFB5-4BB8-86FA-4B89F84136DB}" type="presOf" srcId="{AD8646B2-130E-4535-A5C5-739DB1AE137F}" destId="{59AF866C-5B21-4E76-AF87-9EF28F44D7A1}" srcOrd="0" destOrd="0" presId="urn:microsoft.com/office/officeart/2005/8/layout/vList2"/>
    <dgm:cxn modelId="{AC704750-D54C-4591-AFFD-A28ED8D83E3A}" type="presOf" srcId="{DEC16947-4F4C-48A0-B106-33058D3A4957}" destId="{83126A0B-1FCB-48AB-B372-24D50323BEC8}" srcOrd="0" destOrd="0" presId="urn:microsoft.com/office/officeart/2005/8/layout/vList2"/>
    <dgm:cxn modelId="{CEA0D914-C3F3-48F6-B1DC-C31E122D3CC1}" type="presOf" srcId="{F86DC9C8-0FAA-4F43-892B-36C39489FB9D}" destId="{B16B29E0-CFB6-4749-9C7F-0CCAA848155F}" srcOrd="0" destOrd="0" presId="urn:microsoft.com/office/officeart/2005/8/layout/vList2"/>
    <dgm:cxn modelId="{058BBA48-3277-4DA2-A0F5-A1092A432D1E}" srcId="{AD8646B2-130E-4535-A5C5-739DB1AE137F}" destId="{F86DC9C8-0FAA-4F43-892B-36C39489FB9D}" srcOrd="2" destOrd="0" parTransId="{414BFD71-F790-415F-826F-717F94D94AD4}" sibTransId="{96174BF4-3BCD-4C42-8DAC-4E5AEFBA6988}"/>
    <dgm:cxn modelId="{15FA9D2A-CCEC-4F96-B151-163A016C5DAD}" srcId="{AD8646B2-130E-4535-A5C5-739DB1AE137F}" destId="{A315D60C-B9FF-4FBC-A465-E2CB6C6A60EF}" srcOrd="1" destOrd="0" parTransId="{A8AD4B7A-AAD2-42F5-8C6F-2DB95DEE1AA6}" sibTransId="{FAA38C34-F98A-471B-A4FA-FF28EFEAF805}"/>
    <dgm:cxn modelId="{78B29FC8-0A5E-43D4-82CF-74E105753887}" type="presOf" srcId="{EE856F99-BDD1-40BA-AC1B-6AEC272424CD}" destId="{EB6CECB4-7FB0-4B7D-A381-3A0A8BF889B9}" srcOrd="0" destOrd="0" presId="urn:microsoft.com/office/officeart/2005/8/layout/vList2"/>
    <dgm:cxn modelId="{D2C6CA4A-9CCF-42E2-A5D1-F6FBBBA89B87}" type="presParOf" srcId="{59AF866C-5B21-4E76-AF87-9EF28F44D7A1}" destId="{83126A0B-1FCB-48AB-B372-24D50323BEC8}" srcOrd="0" destOrd="0" presId="urn:microsoft.com/office/officeart/2005/8/layout/vList2"/>
    <dgm:cxn modelId="{9DFEC568-DC40-47E8-A623-81E46C9DFD8A}" type="presParOf" srcId="{59AF866C-5B21-4E76-AF87-9EF28F44D7A1}" destId="{0DA385D7-803F-414D-BE1C-1810785E23E7}" srcOrd="1" destOrd="0" presId="urn:microsoft.com/office/officeart/2005/8/layout/vList2"/>
    <dgm:cxn modelId="{F8CF7717-E9DA-4E3B-971E-99FBA92D1CF5}" type="presParOf" srcId="{59AF866C-5B21-4E76-AF87-9EF28F44D7A1}" destId="{6FAA3BF6-A589-41A2-A9AE-150976518417}" srcOrd="2" destOrd="0" presId="urn:microsoft.com/office/officeart/2005/8/layout/vList2"/>
    <dgm:cxn modelId="{11F943C2-A18E-4BB4-9C77-75B4E7DB630E}" type="presParOf" srcId="{59AF866C-5B21-4E76-AF87-9EF28F44D7A1}" destId="{826095B6-E348-451C-85FF-C4A1034D2232}" srcOrd="3" destOrd="0" presId="urn:microsoft.com/office/officeart/2005/8/layout/vList2"/>
    <dgm:cxn modelId="{A499BC6C-3B15-4B9F-8489-D78C4F21E7B8}" type="presParOf" srcId="{59AF866C-5B21-4E76-AF87-9EF28F44D7A1}" destId="{B16B29E0-CFB6-4749-9C7F-0CCAA848155F}" srcOrd="4" destOrd="0" presId="urn:microsoft.com/office/officeart/2005/8/layout/vList2"/>
    <dgm:cxn modelId="{36C98E42-ECF2-4941-83AE-056C40524B96}" type="presParOf" srcId="{59AF866C-5B21-4E76-AF87-9EF28F44D7A1}" destId="{A7C4BF35-41B1-4D14-B031-1E380F9441E7}" srcOrd="5" destOrd="0" presId="urn:microsoft.com/office/officeart/2005/8/layout/vList2"/>
    <dgm:cxn modelId="{2948160B-2DE5-4260-8169-2D5DCE2190B3}" type="presParOf" srcId="{59AF866C-5B21-4E76-AF87-9EF28F44D7A1}" destId="{EB6CECB4-7FB0-4B7D-A381-3A0A8BF889B9}" srcOrd="6" destOrd="0" presId="urn:microsoft.com/office/officeart/2005/8/layout/vList2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222486-8121-4CE7-B7EF-32031227A0A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61ECCE-98AF-45E2-AEBD-6870D2F15749}">
      <dgm:prSet/>
      <dgm:spPr/>
      <dgm:t>
        <a:bodyPr/>
        <a:lstStyle/>
        <a:p>
          <a:pPr rtl="0"/>
          <a:r>
            <a:rPr lang="en-US" b="1" dirty="0" smtClean="0"/>
            <a:t>Rainfall</a:t>
          </a:r>
          <a:endParaRPr lang="en-US" b="1" dirty="0"/>
        </a:p>
      </dgm:t>
    </dgm:pt>
    <dgm:pt modelId="{0A32ED11-0C51-44B2-93C6-FF9A8E4DDDDD}" type="parTrans" cxnId="{F8A58203-F686-4140-84BF-E08EC2333E97}">
      <dgm:prSet/>
      <dgm:spPr/>
      <dgm:t>
        <a:bodyPr/>
        <a:lstStyle/>
        <a:p>
          <a:endParaRPr lang="en-US"/>
        </a:p>
      </dgm:t>
    </dgm:pt>
    <dgm:pt modelId="{C472D95F-D97B-45D4-A8EF-250DED3F1A85}" type="sibTrans" cxnId="{F8A58203-F686-4140-84BF-E08EC2333E97}">
      <dgm:prSet/>
      <dgm:spPr/>
      <dgm:t>
        <a:bodyPr/>
        <a:lstStyle/>
        <a:p>
          <a:endParaRPr lang="en-US"/>
        </a:p>
      </dgm:t>
    </dgm:pt>
    <dgm:pt modelId="{C1039D0F-7CB4-42FE-8627-806806F631FF}">
      <dgm:prSet/>
      <dgm:spPr/>
      <dgm:t>
        <a:bodyPr/>
        <a:lstStyle/>
        <a:p>
          <a:pPr rtl="0"/>
          <a:r>
            <a:rPr lang="en-US" b="1" dirty="0" smtClean="0"/>
            <a:t>Groundwater</a:t>
          </a:r>
          <a:endParaRPr lang="en-US" b="1" dirty="0"/>
        </a:p>
      </dgm:t>
    </dgm:pt>
    <dgm:pt modelId="{F480B993-A7F2-453F-B20F-DB8504E9C762}" type="parTrans" cxnId="{2D730218-4003-4336-A3F8-20FC29CFC22D}">
      <dgm:prSet/>
      <dgm:spPr/>
      <dgm:t>
        <a:bodyPr/>
        <a:lstStyle/>
        <a:p>
          <a:endParaRPr lang="en-US"/>
        </a:p>
      </dgm:t>
    </dgm:pt>
    <dgm:pt modelId="{372A22A2-D5BA-4289-96D5-CD9C1E4FBF1D}" type="sibTrans" cxnId="{2D730218-4003-4336-A3F8-20FC29CFC22D}">
      <dgm:prSet/>
      <dgm:spPr/>
      <dgm:t>
        <a:bodyPr/>
        <a:lstStyle/>
        <a:p>
          <a:endParaRPr lang="en-US"/>
        </a:p>
      </dgm:t>
    </dgm:pt>
    <dgm:pt modelId="{7A9DEC14-BFB2-4645-AA85-410A92D9E208}">
      <dgm:prSet/>
      <dgm:spPr/>
      <dgm:t>
        <a:bodyPr/>
        <a:lstStyle/>
        <a:p>
          <a:pPr rtl="0"/>
          <a:r>
            <a:rPr lang="en-US" b="1" smtClean="0"/>
            <a:t>Surface Waters</a:t>
          </a:r>
          <a:r>
            <a:rPr lang="en-US" smtClean="0"/>
            <a:t>: Rivers</a:t>
          </a:r>
        </a:p>
        <a:p>
          <a:pPr rtl="0"/>
          <a:r>
            <a:rPr lang="en-US" smtClean="0"/>
            <a:t>		  Seasonal Streams</a:t>
          </a:r>
          <a:endParaRPr lang="en-US" dirty="0"/>
        </a:p>
      </dgm:t>
    </dgm:pt>
    <dgm:pt modelId="{42CDF1C4-4382-4456-A7C1-AB0832FC71A3}" type="parTrans" cxnId="{CA1A3173-1A42-47D2-8AB2-5BA9E0DEAE76}">
      <dgm:prSet/>
      <dgm:spPr/>
      <dgm:t>
        <a:bodyPr/>
        <a:lstStyle/>
        <a:p>
          <a:endParaRPr lang="en-US"/>
        </a:p>
      </dgm:t>
    </dgm:pt>
    <dgm:pt modelId="{BB6460EA-58F2-4EE4-9322-97A803CA367A}" type="sibTrans" cxnId="{CA1A3173-1A42-47D2-8AB2-5BA9E0DEAE76}">
      <dgm:prSet/>
      <dgm:spPr/>
      <dgm:t>
        <a:bodyPr/>
        <a:lstStyle/>
        <a:p>
          <a:endParaRPr lang="en-US"/>
        </a:p>
      </dgm:t>
    </dgm:pt>
    <dgm:pt modelId="{D2E59154-383C-4AC0-8333-4647FE77C8F7}" type="pres">
      <dgm:prSet presAssocID="{F3222486-8121-4CE7-B7EF-32031227A0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1ED271-0CCC-4C24-8C8C-AC433838EEC7}" type="pres">
      <dgm:prSet presAssocID="{1561ECCE-98AF-45E2-AEBD-6870D2F1574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90C0D4-3E71-4F76-A6ED-DF702CEEB43B}" type="pres">
      <dgm:prSet presAssocID="{C472D95F-D97B-45D4-A8EF-250DED3F1A85}" presName="spacer" presStyleCnt="0"/>
      <dgm:spPr/>
    </dgm:pt>
    <dgm:pt modelId="{EA0D986E-DBE3-43AC-803B-AD679C08EA94}" type="pres">
      <dgm:prSet presAssocID="{C1039D0F-7CB4-42FE-8627-806806F631F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BC565-BA37-4398-8B5F-F375A260BCCD}" type="pres">
      <dgm:prSet presAssocID="{372A22A2-D5BA-4289-96D5-CD9C1E4FBF1D}" presName="spacer" presStyleCnt="0"/>
      <dgm:spPr/>
    </dgm:pt>
    <dgm:pt modelId="{241551BB-6AA7-4A4F-B858-166901658726}" type="pres">
      <dgm:prSet presAssocID="{7A9DEC14-BFB2-4645-AA85-410A92D9E20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30E74E-AA9E-475A-90F0-E1BC8B385F33}" type="presOf" srcId="{1561ECCE-98AF-45E2-AEBD-6870D2F15749}" destId="{061ED271-0CCC-4C24-8C8C-AC433838EEC7}" srcOrd="0" destOrd="0" presId="urn:microsoft.com/office/officeart/2005/8/layout/vList2"/>
    <dgm:cxn modelId="{94471907-B5FC-48B2-871C-B7CD77E92A8D}" type="presOf" srcId="{F3222486-8121-4CE7-B7EF-32031227A0AD}" destId="{D2E59154-383C-4AC0-8333-4647FE77C8F7}" srcOrd="0" destOrd="0" presId="urn:microsoft.com/office/officeart/2005/8/layout/vList2"/>
    <dgm:cxn modelId="{2D730218-4003-4336-A3F8-20FC29CFC22D}" srcId="{F3222486-8121-4CE7-B7EF-32031227A0AD}" destId="{C1039D0F-7CB4-42FE-8627-806806F631FF}" srcOrd="1" destOrd="0" parTransId="{F480B993-A7F2-453F-B20F-DB8504E9C762}" sibTransId="{372A22A2-D5BA-4289-96D5-CD9C1E4FBF1D}"/>
    <dgm:cxn modelId="{4D26D715-A09A-4F95-8E81-D7F2BDAD2CA3}" type="presOf" srcId="{7A9DEC14-BFB2-4645-AA85-410A92D9E208}" destId="{241551BB-6AA7-4A4F-B858-166901658726}" srcOrd="0" destOrd="0" presId="urn:microsoft.com/office/officeart/2005/8/layout/vList2"/>
    <dgm:cxn modelId="{CA1A3173-1A42-47D2-8AB2-5BA9E0DEAE76}" srcId="{F3222486-8121-4CE7-B7EF-32031227A0AD}" destId="{7A9DEC14-BFB2-4645-AA85-410A92D9E208}" srcOrd="2" destOrd="0" parTransId="{42CDF1C4-4382-4456-A7C1-AB0832FC71A3}" sibTransId="{BB6460EA-58F2-4EE4-9322-97A803CA367A}"/>
    <dgm:cxn modelId="{F8A58203-F686-4140-84BF-E08EC2333E97}" srcId="{F3222486-8121-4CE7-B7EF-32031227A0AD}" destId="{1561ECCE-98AF-45E2-AEBD-6870D2F15749}" srcOrd="0" destOrd="0" parTransId="{0A32ED11-0C51-44B2-93C6-FF9A8E4DDDDD}" sibTransId="{C472D95F-D97B-45D4-A8EF-250DED3F1A85}"/>
    <dgm:cxn modelId="{65B45D9B-1D72-48EE-A82B-EA044D03BE17}" type="presOf" srcId="{C1039D0F-7CB4-42FE-8627-806806F631FF}" destId="{EA0D986E-DBE3-43AC-803B-AD679C08EA94}" srcOrd="0" destOrd="0" presId="urn:microsoft.com/office/officeart/2005/8/layout/vList2"/>
    <dgm:cxn modelId="{F6147FE7-E45E-4DCA-9B1F-A48E5220D1D4}" type="presParOf" srcId="{D2E59154-383C-4AC0-8333-4647FE77C8F7}" destId="{061ED271-0CCC-4C24-8C8C-AC433838EEC7}" srcOrd="0" destOrd="0" presId="urn:microsoft.com/office/officeart/2005/8/layout/vList2"/>
    <dgm:cxn modelId="{88EBF09F-70D9-421F-A4F9-BB9AFD4BB20E}" type="presParOf" srcId="{D2E59154-383C-4AC0-8333-4647FE77C8F7}" destId="{EC90C0D4-3E71-4F76-A6ED-DF702CEEB43B}" srcOrd="1" destOrd="0" presId="urn:microsoft.com/office/officeart/2005/8/layout/vList2"/>
    <dgm:cxn modelId="{CC54B9B1-EB1D-4E3A-AA20-D5313C55185E}" type="presParOf" srcId="{D2E59154-383C-4AC0-8333-4647FE77C8F7}" destId="{EA0D986E-DBE3-43AC-803B-AD679C08EA94}" srcOrd="2" destOrd="0" presId="urn:microsoft.com/office/officeart/2005/8/layout/vList2"/>
    <dgm:cxn modelId="{E047338A-41E0-4BF0-A103-FE4C211CDB1D}" type="presParOf" srcId="{D2E59154-383C-4AC0-8333-4647FE77C8F7}" destId="{5F8BC565-BA37-4398-8B5F-F375A260BCCD}" srcOrd="3" destOrd="0" presId="urn:microsoft.com/office/officeart/2005/8/layout/vList2"/>
    <dgm:cxn modelId="{2158A384-F9CF-446D-84D4-89E5F1C17B6E}" type="presParOf" srcId="{D2E59154-383C-4AC0-8333-4647FE77C8F7}" destId="{241551BB-6AA7-4A4F-B858-1669016587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31A1E4-3605-49AF-8AD8-9D7069B121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22E8A-9233-4535-8145-933C233968EA}">
      <dgm:prSet/>
      <dgm:spPr/>
      <dgm:t>
        <a:bodyPr/>
        <a:lstStyle/>
        <a:p>
          <a:pPr rtl="0"/>
          <a:r>
            <a:rPr lang="en-US" b="1" dirty="0" smtClean="0"/>
            <a:t>Dams Along Side Valleys</a:t>
          </a:r>
          <a:endParaRPr lang="en-US" b="1" dirty="0"/>
        </a:p>
      </dgm:t>
    </dgm:pt>
    <dgm:pt modelId="{86A430E9-F626-412D-82F1-A2D192DA3505}" type="parTrans" cxnId="{1EE3B48A-B243-47AF-9D9D-B972FD13421D}">
      <dgm:prSet/>
      <dgm:spPr/>
      <dgm:t>
        <a:bodyPr/>
        <a:lstStyle/>
        <a:p>
          <a:endParaRPr lang="en-US"/>
        </a:p>
      </dgm:t>
    </dgm:pt>
    <dgm:pt modelId="{CF521D6D-3E1C-4D4C-806B-BCC4F37CE31A}" type="sibTrans" cxnId="{1EE3B48A-B243-47AF-9D9D-B972FD13421D}">
      <dgm:prSet/>
      <dgm:spPr/>
      <dgm:t>
        <a:bodyPr/>
        <a:lstStyle/>
        <a:p>
          <a:endParaRPr lang="en-US"/>
        </a:p>
      </dgm:t>
    </dgm:pt>
    <dgm:pt modelId="{D6FC9BE7-B1C7-40C6-BF42-3768DDFB696D}">
      <dgm:prSet/>
      <dgm:spPr/>
      <dgm:t>
        <a:bodyPr/>
        <a:lstStyle/>
        <a:p>
          <a:pPr rtl="0"/>
          <a:r>
            <a:rPr lang="en-US" b="1" dirty="0" smtClean="0"/>
            <a:t>King Abdullah Canal</a:t>
          </a:r>
          <a:endParaRPr lang="en-US" b="1" dirty="0"/>
        </a:p>
      </dgm:t>
    </dgm:pt>
    <dgm:pt modelId="{76B1AD07-1B14-417E-91E8-8057D102FA20}" type="parTrans" cxnId="{5CCF971F-F6E2-4C32-83DC-A30C0DC87B5F}">
      <dgm:prSet/>
      <dgm:spPr/>
      <dgm:t>
        <a:bodyPr/>
        <a:lstStyle/>
        <a:p>
          <a:endParaRPr lang="en-US"/>
        </a:p>
      </dgm:t>
    </dgm:pt>
    <dgm:pt modelId="{F13086C7-C120-43CD-8256-BF25A9D2BB39}" type="sibTrans" cxnId="{5CCF971F-F6E2-4C32-83DC-A30C0DC87B5F}">
      <dgm:prSet/>
      <dgm:spPr/>
      <dgm:t>
        <a:bodyPr/>
        <a:lstStyle/>
        <a:p>
          <a:endParaRPr lang="en-US"/>
        </a:p>
      </dgm:t>
    </dgm:pt>
    <dgm:pt modelId="{A1E0641C-9443-4B14-B00F-F933B97B1FF3}">
      <dgm:prSet/>
      <dgm:spPr/>
      <dgm:t>
        <a:bodyPr/>
        <a:lstStyle/>
        <a:p>
          <a:pPr rtl="0"/>
          <a:r>
            <a:rPr lang="en-US" b="1" dirty="0" smtClean="0"/>
            <a:t>Water transfer from Jordan Valley to Amman</a:t>
          </a:r>
          <a:endParaRPr lang="en-US" b="1" dirty="0"/>
        </a:p>
      </dgm:t>
    </dgm:pt>
    <dgm:pt modelId="{44F8EA12-D455-4703-A745-299FB3613A04}" type="parTrans" cxnId="{C271DA3D-D849-4192-9AD2-525FF068AED1}">
      <dgm:prSet/>
      <dgm:spPr/>
      <dgm:t>
        <a:bodyPr/>
        <a:lstStyle/>
        <a:p>
          <a:endParaRPr lang="en-US"/>
        </a:p>
      </dgm:t>
    </dgm:pt>
    <dgm:pt modelId="{C31A5437-6382-4B5D-881B-3DC1E9679271}" type="sibTrans" cxnId="{C271DA3D-D849-4192-9AD2-525FF068AED1}">
      <dgm:prSet/>
      <dgm:spPr/>
      <dgm:t>
        <a:bodyPr/>
        <a:lstStyle/>
        <a:p>
          <a:endParaRPr lang="en-US"/>
        </a:p>
      </dgm:t>
    </dgm:pt>
    <dgm:pt modelId="{B24228F9-EFC8-491E-A20A-87F10369F4BE}">
      <dgm:prSet/>
      <dgm:spPr/>
      <dgm:t>
        <a:bodyPr/>
        <a:lstStyle/>
        <a:p>
          <a:pPr rtl="0"/>
          <a:r>
            <a:rPr lang="en-US" b="1" dirty="0" smtClean="0"/>
            <a:t>Treated wastewater</a:t>
          </a:r>
          <a:endParaRPr lang="en-US" b="1" dirty="0"/>
        </a:p>
      </dgm:t>
    </dgm:pt>
    <dgm:pt modelId="{B9A549CE-F9FC-429A-BF87-F62B96B6C13F}" type="parTrans" cxnId="{A3541949-1D34-4C0C-8377-2D11DC49F780}">
      <dgm:prSet/>
      <dgm:spPr/>
      <dgm:t>
        <a:bodyPr/>
        <a:lstStyle/>
        <a:p>
          <a:endParaRPr lang="en-US"/>
        </a:p>
      </dgm:t>
    </dgm:pt>
    <dgm:pt modelId="{4ADD1207-1380-48D5-AA78-5D7BA83739D1}" type="sibTrans" cxnId="{A3541949-1D34-4C0C-8377-2D11DC49F780}">
      <dgm:prSet/>
      <dgm:spPr/>
      <dgm:t>
        <a:bodyPr/>
        <a:lstStyle/>
        <a:p>
          <a:endParaRPr lang="en-US"/>
        </a:p>
      </dgm:t>
    </dgm:pt>
    <dgm:pt modelId="{AF710C66-60F0-4453-8BD9-48D197BB64B5}">
      <dgm:prSet/>
      <dgm:spPr/>
      <dgm:t>
        <a:bodyPr/>
        <a:lstStyle/>
        <a:p>
          <a:pPr rtl="0"/>
          <a:r>
            <a:rPr lang="en-US" b="1" dirty="0" smtClean="0"/>
            <a:t>Red Sea-Dead Sea Canal Project</a:t>
          </a:r>
          <a:endParaRPr lang="en-US" b="1" dirty="0"/>
        </a:p>
      </dgm:t>
    </dgm:pt>
    <dgm:pt modelId="{68F51687-7ECD-49E7-BEAE-396C0F88BB64}" type="parTrans" cxnId="{CA244F27-651C-4187-A26B-E688F22854A4}">
      <dgm:prSet/>
      <dgm:spPr/>
      <dgm:t>
        <a:bodyPr/>
        <a:lstStyle/>
        <a:p>
          <a:endParaRPr lang="en-US"/>
        </a:p>
      </dgm:t>
    </dgm:pt>
    <dgm:pt modelId="{D78FB176-BE18-4D18-94FC-AA43262FC987}" type="sibTrans" cxnId="{CA244F27-651C-4187-A26B-E688F22854A4}">
      <dgm:prSet/>
      <dgm:spPr/>
      <dgm:t>
        <a:bodyPr/>
        <a:lstStyle/>
        <a:p>
          <a:endParaRPr lang="en-US"/>
        </a:p>
      </dgm:t>
    </dgm:pt>
    <dgm:pt modelId="{D08EDA08-3280-49DF-994C-772EA4AB19FD}" type="pres">
      <dgm:prSet presAssocID="{6031A1E4-3605-49AF-8AD8-9D7069B121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C08E32-CD8E-4406-BAF3-0D0577F24E09}" type="pres">
      <dgm:prSet presAssocID="{BC522E8A-9233-4535-8145-933C233968EA}" presName="parentText" presStyleLbl="node1" presStyleIdx="0" presStyleCnt="5" custLinFactY="-41207" custLinFactNeighborX="92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BC427-C7E7-4E94-8A4B-1B5BE3B5387E}" type="pres">
      <dgm:prSet presAssocID="{CF521D6D-3E1C-4D4C-806B-BCC4F37CE31A}" presName="spacer" presStyleCnt="0"/>
      <dgm:spPr/>
    </dgm:pt>
    <dgm:pt modelId="{E507DBB1-80B2-45FA-9D2D-D968E6B8138C}" type="pres">
      <dgm:prSet presAssocID="{D6FC9BE7-B1C7-40C6-BF42-3768DDFB696D}" presName="parentText" presStyleLbl="node1" presStyleIdx="1" presStyleCnt="5" custLinFactY="-1554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869B7-4DA1-495A-A836-3B77D8C673D2}" type="pres">
      <dgm:prSet presAssocID="{F13086C7-C120-43CD-8256-BF25A9D2BB39}" presName="spacer" presStyleCnt="0"/>
      <dgm:spPr/>
    </dgm:pt>
    <dgm:pt modelId="{A7C7FE9E-0448-4B07-BFCD-64B42A27D061}" type="pres">
      <dgm:prSet presAssocID="{A1E0641C-9443-4B14-B00F-F933B97B1FF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CEA8B3-A567-475A-86F4-A429ABEC23A3}" type="pres">
      <dgm:prSet presAssocID="{C31A5437-6382-4B5D-881B-3DC1E9679271}" presName="spacer" presStyleCnt="0"/>
      <dgm:spPr/>
    </dgm:pt>
    <dgm:pt modelId="{4B688D4E-FC87-483F-BC3A-BB39FD1EC0A7}" type="pres">
      <dgm:prSet presAssocID="{B24228F9-EFC8-491E-A20A-87F10369F4BE}" presName="parentText" presStyleLbl="node1" presStyleIdx="3" presStyleCnt="5" custLinFactY="1176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9F5CB-F687-439F-9552-7DF99C1A1E9C}" type="pres">
      <dgm:prSet presAssocID="{4ADD1207-1380-48D5-AA78-5D7BA83739D1}" presName="spacer" presStyleCnt="0"/>
      <dgm:spPr/>
    </dgm:pt>
    <dgm:pt modelId="{A52A7416-21AA-4732-9BC8-A1E6260CB729}" type="pres">
      <dgm:prSet presAssocID="{AF710C66-60F0-4453-8BD9-48D197BB64B5}" presName="parentText" presStyleLbl="node1" presStyleIdx="4" presStyleCnt="5" custLinFactY="3742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FF633B-33AE-4149-9E8F-B9F6946D5734}" type="presOf" srcId="{D6FC9BE7-B1C7-40C6-BF42-3768DDFB696D}" destId="{E507DBB1-80B2-45FA-9D2D-D968E6B8138C}" srcOrd="0" destOrd="0" presId="urn:microsoft.com/office/officeart/2005/8/layout/vList2"/>
    <dgm:cxn modelId="{BAA1291E-FA24-45D2-B51E-B94E252F24A7}" type="presOf" srcId="{A1E0641C-9443-4B14-B00F-F933B97B1FF3}" destId="{A7C7FE9E-0448-4B07-BFCD-64B42A27D061}" srcOrd="0" destOrd="0" presId="urn:microsoft.com/office/officeart/2005/8/layout/vList2"/>
    <dgm:cxn modelId="{5CCF971F-F6E2-4C32-83DC-A30C0DC87B5F}" srcId="{6031A1E4-3605-49AF-8AD8-9D7069B12171}" destId="{D6FC9BE7-B1C7-40C6-BF42-3768DDFB696D}" srcOrd="1" destOrd="0" parTransId="{76B1AD07-1B14-417E-91E8-8057D102FA20}" sibTransId="{F13086C7-C120-43CD-8256-BF25A9D2BB39}"/>
    <dgm:cxn modelId="{F6C84B78-5B51-475B-B531-C0BAF44A7B37}" type="presOf" srcId="{BC522E8A-9233-4535-8145-933C233968EA}" destId="{9EC08E32-CD8E-4406-BAF3-0D0577F24E09}" srcOrd="0" destOrd="0" presId="urn:microsoft.com/office/officeart/2005/8/layout/vList2"/>
    <dgm:cxn modelId="{C271DA3D-D849-4192-9AD2-525FF068AED1}" srcId="{6031A1E4-3605-49AF-8AD8-9D7069B12171}" destId="{A1E0641C-9443-4B14-B00F-F933B97B1FF3}" srcOrd="2" destOrd="0" parTransId="{44F8EA12-D455-4703-A745-299FB3613A04}" sibTransId="{C31A5437-6382-4B5D-881B-3DC1E9679271}"/>
    <dgm:cxn modelId="{CA244F27-651C-4187-A26B-E688F22854A4}" srcId="{6031A1E4-3605-49AF-8AD8-9D7069B12171}" destId="{AF710C66-60F0-4453-8BD9-48D197BB64B5}" srcOrd="4" destOrd="0" parTransId="{68F51687-7ECD-49E7-BEAE-396C0F88BB64}" sibTransId="{D78FB176-BE18-4D18-94FC-AA43262FC987}"/>
    <dgm:cxn modelId="{E3665E0F-BA6C-4620-B346-5386F10B2856}" type="presOf" srcId="{AF710C66-60F0-4453-8BD9-48D197BB64B5}" destId="{A52A7416-21AA-4732-9BC8-A1E6260CB729}" srcOrd="0" destOrd="0" presId="urn:microsoft.com/office/officeart/2005/8/layout/vList2"/>
    <dgm:cxn modelId="{06489A1A-D05C-4CFE-B7AC-1F2C24F2CB77}" type="presOf" srcId="{B24228F9-EFC8-491E-A20A-87F10369F4BE}" destId="{4B688D4E-FC87-483F-BC3A-BB39FD1EC0A7}" srcOrd="0" destOrd="0" presId="urn:microsoft.com/office/officeart/2005/8/layout/vList2"/>
    <dgm:cxn modelId="{1EE3B48A-B243-47AF-9D9D-B972FD13421D}" srcId="{6031A1E4-3605-49AF-8AD8-9D7069B12171}" destId="{BC522E8A-9233-4535-8145-933C233968EA}" srcOrd="0" destOrd="0" parTransId="{86A430E9-F626-412D-82F1-A2D192DA3505}" sibTransId="{CF521D6D-3E1C-4D4C-806B-BCC4F37CE31A}"/>
    <dgm:cxn modelId="{59386756-E18F-4584-A5BA-0CE9B880433E}" type="presOf" srcId="{6031A1E4-3605-49AF-8AD8-9D7069B12171}" destId="{D08EDA08-3280-49DF-994C-772EA4AB19FD}" srcOrd="0" destOrd="0" presId="urn:microsoft.com/office/officeart/2005/8/layout/vList2"/>
    <dgm:cxn modelId="{A3541949-1D34-4C0C-8377-2D11DC49F780}" srcId="{6031A1E4-3605-49AF-8AD8-9D7069B12171}" destId="{B24228F9-EFC8-491E-A20A-87F10369F4BE}" srcOrd="3" destOrd="0" parTransId="{B9A549CE-F9FC-429A-BF87-F62B96B6C13F}" sibTransId="{4ADD1207-1380-48D5-AA78-5D7BA83739D1}"/>
    <dgm:cxn modelId="{A9A6AD36-9A3E-44C1-8AAF-1B18FBE91BDF}" type="presParOf" srcId="{D08EDA08-3280-49DF-994C-772EA4AB19FD}" destId="{9EC08E32-CD8E-4406-BAF3-0D0577F24E09}" srcOrd="0" destOrd="0" presId="urn:microsoft.com/office/officeart/2005/8/layout/vList2"/>
    <dgm:cxn modelId="{DD621BEC-AC3D-41D2-A721-DF7AF432A044}" type="presParOf" srcId="{D08EDA08-3280-49DF-994C-772EA4AB19FD}" destId="{FD6BC427-C7E7-4E94-8A4B-1B5BE3B5387E}" srcOrd="1" destOrd="0" presId="urn:microsoft.com/office/officeart/2005/8/layout/vList2"/>
    <dgm:cxn modelId="{913484ED-DFB4-4E74-A6F4-B726003F0314}" type="presParOf" srcId="{D08EDA08-3280-49DF-994C-772EA4AB19FD}" destId="{E507DBB1-80B2-45FA-9D2D-D968E6B8138C}" srcOrd="2" destOrd="0" presId="urn:microsoft.com/office/officeart/2005/8/layout/vList2"/>
    <dgm:cxn modelId="{A9EAFCF8-01B4-46E9-9669-2A6A9F834A8A}" type="presParOf" srcId="{D08EDA08-3280-49DF-994C-772EA4AB19FD}" destId="{CB7869B7-4DA1-495A-A836-3B77D8C673D2}" srcOrd="3" destOrd="0" presId="urn:microsoft.com/office/officeart/2005/8/layout/vList2"/>
    <dgm:cxn modelId="{75986D35-8BF1-4749-9243-F096FC30790F}" type="presParOf" srcId="{D08EDA08-3280-49DF-994C-772EA4AB19FD}" destId="{A7C7FE9E-0448-4B07-BFCD-64B42A27D061}" srcOrd="4" destOrd="0" presId="urn:microsoft.com/office/officeart/2005/8/layout/vList2"/>
    <dgm:cxn modelId="{40AE5A12-19C5-46E8-9ECA-BB913CB0FE2F}" type="presParOf" srcId="{D08EDA08-3280-49DF-994C-772EA4AB19FD}" destId="{CACEA8B3-A567-475A-86F4-A429ABEC23A3}" srcOrd="5" destOrd="0" presId="urn:microsoft.com/office/officeart/2005/8/layout/vList2"/>
    <dgm:cxn modelId="{66E47A1F-C5DF-46F7-A5CA-029DC33CB57C}" type="presParOf" srcId="{D08EDA08-3280-49DF-994C-772EA4AB19FD}" destId="{4B688D4E-FC87-483F-BC3A-BB39FD1EC0A7}" srcOrd="6" destOrd="0" presId="urn:microsoft.com/office/officeart/2005/8/layout/vList2"/>
    <dgm:cxn modelId="{2839E6A2-621E-4C61-BAB2-31A2B705390F}" type="presParOf" srcId="{D08EDA08-3280-49DF-994C-772EA4AB19FD}" destId="{4E19F5CB-F687-439F-9552-7DF99C1A1E9C}" srcOrd="7" destOrd="0" presId="urn:microsoft.com/office/officeart/2005/8/layout/vList2"/>
    <dgm:cxn modelId="{38FDEA6B-71A6-42DC-AAF2-64C6E04D9E3E}" type="presParOf" srcId="{D08EDA08-3280-49DF-994C-772EA4AB19FD}" destId="{A52A7416-21AA-4732-9BC8-A1E6260CB7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57CF54-83F7-4DBC-B9CE-40ACB9204F74}">
      <dsp:nvSpPr>
        <dsp:cNvPr id="0" name=""/>
        <dsp:cNvSpPr/>
      </dsp:nvSpPr>
      <dsp:spPr>
        <a:xfrm rot="5400000">
          <a:off x="4989087" y="-1872372"/>
          <a:ext cx="121408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Who needs the water?</a:t>
          </a:r>
          <a:endParaRPr lang="en-US" sz="3000" kern="1200" dirty="0"/>
        </a:p>
      </dsp:txBody>
      <dsp:txXfrm rot="5400000">
        <a:off x="4989087" y="-1872372"/>
        <a:ext cx="1214080" cy="5266944"/>
      </dsp:txXfrm>
    </dsp:sp>
    <dsp:sp modelId="{F708AD80-9F30-4C2B-9249-BACDED897522}">
      <dsp:nvSpPr>
        <dsp:cNvPr id="0" name=""/>
        <dsp:cNvSpPr/>
      </dsp:nvSpPr>
      <dsp:spPr>
        <a:xfrm>
          <a:off x="0" y="2299"/>
          <a:ext cx="2962656" cy="151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Water Demand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b="1" kern="1200" dirty="0">
            <a:solidFill>
              <a:srgbClr val="FF0000"/>
            </a:solidFill>
          </a:endParaRPr>
        </a:p>
      </dsp:txBody>
      <dsp:txXfrm>
        <a:off x="0" y="2299"/>
        <a:ext cx="2962656" cy="1517600"/>
      </dsp:txXfrm>
    </dsp:sp>
    <dsp:sp modelId="{12A35B67-3631-427E-BDA6-8ED5697F28A3}">
      <dsp:nvSpPr>
        <dsp:cNvPr id="0" name=""/>
        <dsp:cNvSpPr/>
      </dsp:nvSpPr>
      <dsp:spPr>
        <a:xfrm rot="5400000">
          <a:off x="4989087" y="-278892"/>
          <a:ext cx="121408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Where are the conventional or natural water resources?</a:t>
          </a:r>
          <a:endParaRPr lang="en-US" sz="3000" kern="1200" dirty="0"/>
        </a:p>
      </dsp:txBody>
      <dsp:txXfrm rot="5400000">
        <a:off x="4989087" y="-278892"/>
        <a:ext cx="1214080" cy="5266944"/>
      </dsp:txXfrm>
    </dsp:sp>
    <dsp:sp modelId="{4F862FBF-CF7A-4274-9C9A-2CB96AE1B206}">
      <dsp:nvSpPr>
        <dsp:cNvPr id="0" name=""/>
        <dsp:cNvSpPr/>
      </dsp:nvSpPr>
      <dsp:spPr>
        <a:xfrm>
          <a:off x="0" y="1595779"/>
          <a:ext cx="2962656" cy="151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Water Supply</a:t>
          </a:r>
        </a:p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b="1" kern="1200" dirty="0">
            <a:solidFill>
              <a:srgbClr val="FF0000"/>
            </a:solidFill>
          </a:endParaRPr>
        </a:p>
      </dsp:txBody>
      <dsp:txXfrm>
        <a:off x="0" y="1595779"/>
        <a:ext cx="2962656" cy="1517600"/>
      </dsp:txXfrm>
    </dsp:sp>
    <dsp:sp modelId="{12EAC8F6-4D5E-4841-A53C-6D2C54D26590}">
      <dsp:nvSpPr>
        <dsp:cNvPr id="0" name=""/>
        <dsp:cNvSpPr/>
      </dsp:nvSpPr>
      <dsp:spPr>
        <a:xfrm rot="5400000">
          <a:off x="4989087" y="1314588"/>
          <a:ext cx="121408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How is the supply able to meet the demands?</a:t>
          </a:r>
          <a:endParaRPr lang="en-US" sz="3000" kern="1200" dirty="0"/>
        </a:p>
      </dsp:txBody>
      <dsp:txXfrm rot="5400000">
        <a:off x="4989087" y="1314588"/>
        <a:ext cx="1214080" cy="5266944"/>
      </dsp:txXfrm>
    </dsp:sp>
    <dsp:sp modelId="{A239D3A7-57DE-48FB-8459-A4E50C83DA6E}">
      <dsp:nvSpPr>
        <dsp:cNvPr id="0" name=""/>
        <dsp:cNvSpPr/>
      </dsp:nvSpPr>
      <dsp:spPr>
        <a:xfrm>
          <a:off x="0" y="3189260"/>
          <a:ext cx="2962656" cy="151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Harnessing and Enhancing the Supply</a:t>
          </a:r>
          <a:endParaRPr lang="en-US" sz="2900" b="1" kern="1200" dirty="0"/>
        </a:p>
      </dsp:txBody>
      <dsp:txXfrm>
        <a:off x="0" y="3189260"/>
        <a:ext cx="2962656" cy="1517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126A0B-1FCB-48AB-B372-24D50323BEC8}">
      <dsp:nvSpPr>
        <dsp:cNvPr id="0" name=""/>
        <dsp:cNvSpPr/>
      </dsp:nvSpPr>
      <dsp:spPr>
        <a:xfrm>
          <a:off x="0" y="2"/>
          <a:ext cx="8229600" cy="859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Agriculture</a:t>
          </a:r>
          <a:endParaRPr lang="en-US" sz="3500" kern="1200" dirty="0"/>
        </a:p>
      </dsp:txBody>
      <dsp:txXfrm>
        <a:off x="0" y="2"/>
        <a:ext cx="8229600" cy="859949"/>
      </dsp:txXfrm>
    </dsp:sp>
    <dsp:sp modelId="{6FAA3BF6-A589-41A2-A9AE-150976518417}">
      <dsp:nvSpPr>
        <dsp:cNvPr id="0" name=""/>
        <dsp:cNvSpPr/>
      </dsp:nvSpPr>
      <dsp:spPr>
        <a:xfrm>
          <a:off x="0" y="1295401"/>
          <a:ext cx="8229600" cy="859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Municipal/Industrial Needs</a:t>
          </a:r>
          <a:endParaRPr lang="en-US" sz="3500" kern="1200" dirty="0"/>
        </a:p>
      </dsp:txBody>
      <dsp:txXfrm>
        <a:off x="0" y="1295401"/>
        <a:ext cx="8229600" cy="859949"/>
      </dsp:txXfrm>
    </dsp:sp>
    <dsp:sp modelId="{B16B29E0-CFB6-4749-9C7F-0CCAA848155F}">
      <dsp:nvSpPr>
        <dsp:cNvPr id="0" name=""/>
        <dsp:cNvSpPr/>
      </dsp:nvSpPr>
      <dsp:spPr>
        <a:xfrm>
          <a:off x="0" y="2514603"/>
          <a:ext cx="8229600" cy="859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Additional Municipal Needs - Refugees</a:t>
          </a:r>
          <a:endParaRPr lang="en-US" sz="3500" kern="1200" dirty="0"/>
        </a:p>
      </dsp:txBody>
      <dsp:txXfrm>
        <a:off x="0" y="2514603"/>
        <a:ext cx="8229600" cy="859949"/>
      </dsp:txXfrm>
    </dsp:sp>
    <dsp:sp modelId="{EB6CECB4-7FB0-4B7D-A381-3A0A8BF889B9}">
      <dsp:nvSpPr>
        <dsp:cNvPr id="0" name=""/>
        <dsp:cNvSpPr/>
      </dsp:nvSpPr>
      <dsp:spPr>
        <a:xfrm>
          <a:off x="0" y="3810002"/>
          <a:ext cx="8229600" cy="8599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Tourism</a:t>
          </a:r>
          <a:endParaRPr lang="en-US" sz="3500" kern="1200" dirty="0"/>
        </a:p>
      </dsp:txBody>
      <dsp:txXfrm>
        <a:off x="0" y="3810002"/>
        <a:ext cx="8229600" cy="85994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1ED271-0CCC-4C24-8C8C-AC433838EEC7}">
      <dsp:nvSpPr>
        <dsp:cNvPr id="0" name=""/>
        <dsp:cNvSpPr/>
      </dsp:nvSpPr>
      <dsp:spPr>
        <a:xfrm>
          <a:off x="0" y="31814"/>
          <a:ext cx="8229599" cy="1487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Rainfall</a:t>
          </a:r>
          <a:endParaRPr lang="en-US" sz="3200" b="1" kern="1200" dirty="0"/>
        </a:p>
      </dsp:txBody>
      <dsp:txXfrm>
        <a:off x="0" y="31814"/>
        <a:ext cx="8229599" cy="1487070"/>
      </dsp:txXfrm>
    </dsp:sp>
    <dsp:sp modelId="{EA0D986E-DBE3-43AC-803B-AD679C08EA94}">
      <dsp:nvSpPr>
        <dsp:cNvPr id="0" name=""/>
        <dsp:cNvSpPr/>
      </dsp:nvSpPr>
      <dsp:spPr>
        <a:xfrm>
          <a:off x="0" y="1611044"/>
          <a:ext cx="8229599" cy="1487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Groundwater</a:t>
          </a:r>
          <a:endParaRPr lang="en-US" sz="3200" b="1" kern="1200" dirty="0"/>
        </a:p>
      </dsp:txBody>
      <dsp:txXfrm>
        <a:off x="0" y="1611044"/>
        <a:ext cx="8229599" cy="1487070"/>
      </dsp:txXfrm>
    </dsp:sp>
    <dsp:sp modelId="{241551BB-6AA7-4A4F-B858-166901658726}">
      <dsp:nvSpPr>
        <dsp:cNvPr id="0" name=""/>
        <dsp:cNvSpPr/>
      </dsp:nvSpPr>
      <dsp:spPr>
        <a:xfrm>
          <a:off x="0" y="3190275"/>
          <a:ext cx="8229599" cy="14870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/>
            <a:t>Surface Waters</a:t>
          </a:r>
          <a:r>
            <a:rPr lang="en-US" sz="3200" kern="1200" smtClean="0"/>
            <a:t>: Rivers</a:t>
          </a: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		  Seasonal Streams</a:t>
          </a:r>
          <a:endParaRPr lang="en-US" sz="3200" kern="1200" dirty="0"/>
        </a:p>
      </dsp:txBody>
      <dsp:txXfrm>
        <a:off x="0" y="3190275"/>
        <a:ext cx="8229599" cy="148707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C08E32-CD8E-4406-BAF3-0D0577F24E09}">
      <dsp:nvSpPr>
        <dsp:cNvPr id="0" name=""/>
        <dsp:cNvSpPr/>
      </dsp:nvSpPr>
      <dsp:spPr>
        <a:xfrm>
          <a:off x="0" y="0"/>
          <a:ext cx="82295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Dams Along Side Valleys</a:t>
          </a:r>
          <a:endParaRPr lang="en-US" sz="3000" b="1" kern="1200" dirty="0"/>
        </a:p>
      </dsp:txBody>
      <dsp:txXfrm>
        <a:off x="0" y="0"/>
        <a:ext cx="8229599" cy="719549"/>
      </dsp:txXfrm>
    </dsp:sp>
    <dsp:sp modelId="{E507DBB1-80B2-45FA-9D2D-D968E6B8138C}">
      <dsp:nvSpPr>
        <dsp:cNvPr id="0" name=""/>
        <dsp:cNvSpPr/>
      </dsp:nvSpPr>
      <dsp:spPr>
        <a:xfrm>
          <a:off x="0" y="990600"/>
          <a:ext cx="82295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King Abdullah Canal</a:t>
          </a:r>
          <a:endParaRPr lang="en-US" sz="3000" b="1" kern="1200" dirty="0"/>
        </a:p>
      </dsp:txBody>
      <dsp:txXfrm>
        <a:off x="0" y="990600"/>
        <a:ext cx="8229599" cy="719549"/>
      </dsp:txXfrm>
    </dsp:sp>
    <dsp:sp modelId="{A7C7FE9E-0448-4B07-BFCD-64B42A27D061}">
      <dsp:nvSpPr>
        <dsp:cNvPr id="0" name=""/>
        <dsp:cNvSpPr/>
      </dsp:nvSpPr>
      <dsp:spPr>
        <a:xfrm>
          <a:off x="0" y="1994804"/>
          <a:ext cx="82295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Water transfer from Jordan Valley to Amman</a:t>
          </a:r>
          <a:endParaRPr lang="en-US" sz="3000" b="1" kern="1200" dirty="0"/>
        </a:p>
      </dsp:txBody>
      <dsp:txXfrm>
        <a:off x="0" y="1994804"/>
        <a:ext cx="8229599" cy="719549"/>
      </dsp:txXfrm>
    </dsp:sp>
    <dsp:sp modelId="{4B688D4E-FC87-483F-BC3A-BB39FD1EC0A7}">
      <dsp:nvSpPr>
        <dsp:cNvPr id="0" name=""/>
        <dsp:cNvSpPr/>
      </dsp:nvSpPr>
      <dsp:spPr>
        <a:xfrm>
          <a:off x="0" y="2971802"/>
          <a:ext cx="82295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Treated wastewater</a:t>
          </a:r>
          <a:endParaRPr lang="en-US" sz="3000" b="1" kern="1200" dirty="0"/>
        </a:p>
      </dsp:txBody>
      <dsp:txXfrm>
        <a:off x="0" y="2971802"/>
        <a:ext cx="8229599" cy="719549"/>
      </dsp:txXfrm>
    </dsp:sp>
    <dsp:sp modelId="{A52A7416-21AA-4732-9BC8-A1E6260CB729}">
      <dsp:nvSpPr>
        <dsp:cNvPr id="0" name=""/>
        <dsp:cNvSpPr/>
      </dsp:nvSpPr>
      <dsp:spPr>
        <a:xfrm>
          <a:off x="0" y="3962403"/>
          <a:ext cx="8229599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Red Sea-Dead Sea Canal Project</a:t>
          </a:r>
          <a:endParaRPr lang="en-US" sz="3000" b="1" kern="1200" dirty="0"/>
        </a:p>
      </dsp:txBody>
      <dsp:txXfrm>
        <a:off x="0" y="3962403"/>
        <a:ext cx="8229599" cy="719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29F28-2D75-45F8-9C4D-F9E65EB78CD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F7B91-3034-4147-B84B-1BD8A2694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Population pressure</a:t>
            </a:r>
            <a:r>
              <a:rPr lang="en-US" baseline="0" dirty="0" smtClean="0"/>
              <a:t> in general and centered in certain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Zai</a:t>
            </a:r>
            <a:r>
              <a:rPr lang="en-US" dirty="0" smtClean="0"/>
              <a:t>: http://www.miyahuna.com.jo/index.php?option=com_content&amp;view=article&amp;id=44&amp;Itemid=44&amp;lang=en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F7B91-3034-4147-B84B-1BD8A26946C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361C566-3AB8-4730-B832-289DE4FA3E2B}" type="datetimeFigureOut">
              <a:rPr lang="en-US" smtClean="0"/>
              <a:pPr/>
              <a:t>12/4/2012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96138CE-5F69-4F29-A30A-55964C4BF4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clim.org/current" TargetMode="External"/><Relationship Id="rId2" Type="http://schemas.openxmlformats.org/officeDocument/2006/relationships/hyperlink" Target="http://hydrosheds.cr.usgs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yahuna.com.jo/" TargetMode="External"/><Relationship Id="rId5" Type="http://schemas.openxmlformats.org/officeDocument/2006/relationships/hyperlink" Target="http://www.citypopulation.de/Jordan.html" TargetMode="External"/><Relationship Id="rId4" Type="http://schemas.openxmlformats.org/officeDocument/2006/relationships/hyperlink" Target="http://ummeljimal.org/en/gi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 smtClean="0"/>
              <a:t>Jordan’s Water Resource Challenges and Prospects for Sustainability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Amelia </a:t>
            </a:r>
            <a:r>
              <a:rPr lang="en-US" dirty="0" err="1" smtClean="0"/>
              <a:t>Altz-Stamm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GIS for Water Resources</a:t>
            </a:r>
            <a:br>
              <a:rPr lang="en-US" dirty="0" smtClean="0"/>
            </a:br>
            <a:r>
              <a:rPr lang="en-US" dirty="0" smtClean="0"/>
              <a:t>Fall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Rainfall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0" y="990600"/>
          <a:ext cx="7315200" cy="559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155448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January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February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March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April</a:t>
                      </a:r>
                      <a:endParaRPr lang="en-US" sz="1400" b="1" dirty="0"/>
                    </a:p>
                  </a:txBody>
                  <a:tcPr/>
                </a:tc>
              </a:tr>
              <a:tr h="1607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May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June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July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August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5170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September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October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November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December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3" descr="F:\GISWR Term Project\PresentationDocs\FebruaryR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143000"/>
            <a:ext cx="1676399" cy="1310289"/>
          </a:xfrm>
          <a:prstGeom prst="rect">
            <a:avLst/>
          </a:prstGeom>
          <a:noFill/>
        </p:spPr>
      </p:pic>
      <p:pic>
        <p:nvPicPr>
          <p:cNvPr id="7" name="Picture 2" descr="F:\GISWR Term Project\PresentationDocs\MarchR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1676400" cy="1295400"/>
          </a:xfrm>
          <a:prstGeom prst="rect">
            <a:avLst/>
          </a:prstGeom>
          <a:noFill/>
        </p:spPr>
      </p:pic>
      <p:pic>
        <p:nvPicPr>
          <p:cNvPr id="8" name="Picture 2" descr="F:\GISWR Term Project\PresentationDocs\AprilRa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143000"/>
            <a:ext cx="1676400" cy="1295687"/>
          </a:xfrm>
          <a:prstGeom prst="rect">
            <a:avLst/>
          </a:prstGeom>
          <a:noFill/>
        </p:spPr>
      </p:pic>
      <p:pic>
        <p:nvPicPr>
          <p:cNvPr id="9" name="Picture 2" descr="F:\GISWR Term Project\PresentationDocs\MayR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3048000"/>
            <a:ext cx="1676400" cy="1295400"/>
          </a:xfrm>
          <a:prstGeom prst="rect">
            <a:avLst/>
          </a:prstGeom>
          <a:noFill/>
        </p:spPr>
      </p:pic>
      <p:pic>
        <p:nvPicPr>
          <p:cNvPr id="10" name="Picture 2" descr="F:\GISWR Term Project\PresentationDocs\JuneRai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048000"/>
            <a:ext cx="1653988" cy="1278083"/>
          </a:xfrm>
          <a:prstGeom prst="rect">
            <a:avLst/>
          </a:prstGeom>
          <a:noFill/>
        </p:spPr>
      </p:pic>
      <p:pic>
        <p:nvPicPr>
          <p:cNvPr id="11" name="Picture 2" descr="F:\GISWR Term Project\PresentationDocs\JuneRai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048000"/>
            <a:ext cx="1653988" cy="1278082"/>
          </a:xfrm>
          <a:prstGeom prst="rect">
            <a:avLst/>
          </a:prstGeom>
          <a:noFill/>
        </p:spPr>
      </p:pic>
      <p:pic>
        <p:nvPicPr>
          <p:cNvPr id="12" name="Picture 2" descr="F:\GISWR Term Project\PresentationDocs\JuneRai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048000"/>
            <a:ext cx="1676401" cy="1295400"/>
          </a:xfrm>
          <a:prstGeom prst="rect">
            <a:avLst/>
          </a:prstGeom>
          <a:noFill/>
        </p:spPr>
      </p:pic>
      <p:pic>
        <p:nvPicPr>
          <p:cNvPr id="13" name="Picture 2" descr="F:\GISWR Term Project\PresentationDocs\JuneRai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4876800"/>
            <a:ext cx="1698812" cy="1312718"/>
          </a:xfrm>
          <a:prstGeom prst="rect">
            <a:avLst/>
          </a:prstGeom>
          <a:noFill/>
        </p:spPr>
      </p:pic>
      <p:pic>
        <p:nvPicPr>
          <p:cNvPr id="14" name="Picture 2" descr="F:\GISWR Term Project\PresentationDocs\OctoberRai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876800"/>
            <a:ext cx="1676400" cy="1295400"/>
          </a:xfrm>
          <a:prstGeom prst="rect">
            <a:avLst/>
          </a:prstGeom>
          <a:noFill/>
        </p:spPr>
      </p:pic>
      <p:pic>
        <p:nvPicPr>
          <p:cNvPr id="15" name="Picture 2" descr="F:\GISWR Term Project\PresentationDocs\NovemberRai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4876800"/>
            <a:ext cx="1676400" cy="1295401"/>
          </a:xfrm>
          <a:prstGeom prst="rect">
            <a:avLst/>
          </a:prstGeom>
          <a:noFill/>
        </p:spPr>
      </p:pic>
      <p:pic>
        <p:nvPicPr>
          <p:cNvPr id="16" name="Picture 2" descr="F:\GISWR Term Project\PresentationDocs\DecemberRai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4876800"/>
            <a:ext cx="1698812" cy="1312718"/>
          </a:xfrm>
          <a:prstGeom prst="rect">
            <a:avLst/>
          </a:prstGeom>
          <a:noFill/>
        </p:spPr>
      </p:pic>
      <p:pic>
        <p:nvPicPr>
          <p:cNvPr id="17" name="Picture 2" descr="F:\GISWR Term Project\PresentationDocs\JanuaryRain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1143000"/>
            <a:ext cx="1676400" cy="1295400"/>
          </a:xfrm>
          <a:prstGeom prst="rect">
            <a:avLst/>
          </a:prstGeom>
          <a:noFill/>
        </p:spPr>
      </p:pic>
      <p:pic>
        <p:nvPicPr>
          <p:cNvPr id="18" name="Picture 3" descr="C:\Users\Meals\Desktop\PrecipAmountsArcGIS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057400"/>
            <a:ext cx="1524000" cy="191015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4953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Essentially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 Rain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5800" y="4114800"/>
            <a:ext cx="76200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5800" y="5715000"/>
            <a:ext cx="76200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19200" y="2743200"/>
            <a:ext cx="8610600" cy="923330"/>
          </a:xfrm>
          <a:prstGeom prst="rect">
            <a:avLst/>
          </a:prstGeom>
          <a:noFill/>
          <a:scene3d>
            <a:camera prst="isometricRightUp">
              <a:rot lat="1200000" lon="198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92% evaporates anyway!</a:t>
            </a:r>
            <a:endParaRPr 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Groundwater Basins (safe yield in million cubic meters/year)</a:t>
            </a:r>
            <a:endParaRPr lang="en-US" dirty="0"/>
          </a:p>
        </p:txBody>
      </p:sp>
      <p:pic>
        <p:nvPicPr>
          <p:cNvPr id="17410" name="Picture 2" descr="F:\GISWR Term Project\PresentationDocs\Aquifers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221" y="1447800"/>
            <a:ext cx="5979538" cy="51671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2362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Himad</a:t>
            </a:r>
            <a:endParaRPr lang="en-US" sz="1200" b="1" dirty="0" smtClean="0"/>
          </a:p>
          <a:p>
            <a:r>
              <a:rPr lang="en-US" sz="1200" b="1" dirty="0" smtClean="0"/>
              <a:t>(12-16)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3429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Azraq</a:t>
            </a:r>
            <a:endParaRPr lang="en-US" sz="1200" b="1" dirty="0" smtClean="0"/>
          </a:p>
          <a:p>
            <a:r>
              <a:rPr lang="en-US" sz="1200" b="1" dirty="0" smtClean="0"/>
              <a:t>(30-35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46482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Sarhan</a:t>
            </a:r>
            <a:endParaRPr lang="en-US" sz="1200" b="1" dirty="0" smtClean="0"/>
          </a:p>
          <a:p>
            <a:r>
              <a:rPr lang="en-US" sz="1200" b="1" dirty="0" smtClean="0"/>
              <a:t>(7-10)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105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Jafar</a:t>
            </a:r>
            <a:endParaRPr lang="en-US" sz="1200" b="1" dirty="0" smtClean="0"/>
          </a:p>
          <a:p>
            <a:r>
              <a:rPr lang="en-US" sz="1200" b="1" dirty="0" smtClean="0"/>
              <a:t>(7-10)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5943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Disi</a:t>
            </a:r>
            <a:endParaRPr lang="en-US" sz="1200" b="1" dirty="0" smtClean="0"/>
          </a:p>
          <a:p>
            <a:r>
              <a:rPr lang="en-US" sz="1200" b="1" dirty="0" smtClean="0"/>
              <a:t>(2-3)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37338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Dead Sea</a:t>
            </a:r>
          </a:p>
          <a:p>
            <a:r>
              <a:rPr lang="en-US" sz="1200" b="1" dirty="0" smtClean="0"/>
              <a:t>(40-50)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3600" y="42672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Northern </a:t>
            </a:r>
            <a:r>
              <a:rPr lang="en-US" sz="1200" b="1" dirty="0" err="1" smtClean="0"/>
              <a:t>Araba</a:t>
            </a:r>
            <a:r>
              <a:rPr lang="en-US" sz="1200" b="1" dirty="0" smtClean="0"/>
              <a:t> Valley</a:t>
            </a:r>
          </a:p>
          <a:p>
            <a:r>
              <a:rPr lang="en-US" sz="1200" b="1" dirty="0" smtClean="0"/>
              <a:t>(5-7)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05000" y="52578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Southern </a:t>
            </a:r>
            <a:r>
              <a:rPr lang="en-US" sz="1200" b="1" dirty="0" err="1" smtClean="0"/>
              <a:t>Araba</a:t>
            </a:r>
            <a:r>
              <a:rPr lang="en-US" sz="1200" b="1" dirty="0" smtClean="0"/>
              <a:t> Valley</a:t>
            </a:r>
          </a:p>
          <a:p>
            <a:r>
              <a:rPr lang="en-US" sz="1200" b="1" dirty="0" smtClean="0"/>
              <a:t>(4-6)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2209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Amman/</a:t>
            </a:r>
            <a:r>
              <a:rPr lang="en-US" sz="1200" b="1" dirty="0" err="1" smtClean="0"/>
              <a:t>Zarqa</a:t>
            </a:r>
            <a:endParaRPr lang="en-US" sz="1200" b="1" dirty="0" smtClean="0"/>
          </a:p>
          <a:p>
            <a:r>
              <a:rPr lang="en-US" sz="1200" b="1" dirty="0" smtClean="0"/>
              <a:t>(60-70)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18288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Yarmouk</a:t>
            </a:r>
            <a:endParaRPr lang="en-US" sz="1200" b="1" dirty="0" smtClean="0"/>
          </a:p>
          <a:p>
            <a:r>
              <a:rPr lang="en-US" sz="1200" b="1" dirty="0" smtClean="0"/>
              <a:t>(30-35)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28800" y="3048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Jordan Valley</a:t>
            </a:r>
          </a:p>
          <a:p>
            <a:r>
              <a:rPr lang="en-US" sz="1200" b="1" dirty="0" smtClean="0"/>
              <a:t>(15-20)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05000" y="2286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Jordan River Side Valleys</a:t>
            </a:r>
          </a:p>
          <a:p>
            <a:r>
              <a:rPr lang="en-US" sz="1200" b="1" dirty="0" smtClean="0"/>
              <a:t>(28-32)</a:t>
            </a:r>
            <a:endParaRPr lang="en-US" sz="12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590800" y="4876800"/>
            <a:ext cx="3810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38400" y="5562600"/>
            <a:ext cx="3810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962400" y="2667000"/>
            <a:ext cx="3048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581400" y="2286000"/>
            <a:ext cx="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6" idx="3"/>
          </p:cNvCxnSpPr>
          <p:nvPr/>
        </p:nvCxnSpPr>
        <p:spPr>
          <a:xfrm>
            <a:off x="2514600" y="3276600"/>
            <a:ext cx="609600" cy="223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90800" y="2743200"/>
            <a:ext cx="7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572000" y="5791200"/>
          <a:ext cx="4572000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194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Safe</a:t>
                      </a:r>
                      <a:r>
                        <a:rPr lang="en-US" b="1" baseline="0" dirty="0" smtClean="0"/>
                        <a:t> Yield/Year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240-294 MCM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Actual</a:t>
                      </a:r>
                      <a:r>
                        <a:rPr lang="en-US" b="1" baseline="0" dirty="0" smtClean="0"/>
                        <a:t> Abstraction/Year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473 MCM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3048000" y="5867400"/>
            <a:ext cx="8382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59346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 extra 100 MCM/year by January 2013</a:t>
            </a:r>
            <a:endParaRPr lang="en-US" b="1" dirty="0"/>
          </a:p>
        </p:txBody>
      </p:sp>
      <p:cxnSp>
        <p:nvCxnSpPr>
          <p:cNvPr id="32" name="Straight Arrow Connector 31"/>
          <p:cNvCxnSpPr>
            <a:stCxn id="28" idx="3"/>
            <a:endCxn id="24" idx="2"/>
          </p:cNvCxnSpPr>
          <p:nvPr/>
        </p:nvCxnSpPr>
        <p:spPr>
          <a:xfrm flipV="1">
            <a:off x="1676400" y="6210300"/>
            <a:ext cx="1371600" cy="186035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5-Point Star 25"/>
          <p:cNvSpPr/>
          <p:nvPr/>
        </p:nvSpPr>
        <p:spPr>
          <a:xfrm>
            <a:off x="3429000" y="30480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505200" y="3429000"/>
            <a:ext cx="76200" cy="236220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SWR Term Project\PresentationDocs\FlowAccEle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19200"/>
            <a:ext cx="5429620" cy="5181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Surface Water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24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Where there is actual surface flow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514600" y="1981200"/>
            <a:ext cx="12954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8200" y="3657600"/>
            <a:ext cx="16002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Rivers and Streams</a:t>
            </a:r>
            <a:endParaRPr lang="en-US" dirty="0"/>
          </a:p>
        </p:txBody>
      </p:sp>
      <p:pic>
        <p:nvPicPr>
          <p:cNvPr id="2051" name="Picture 3" descr="F:\GISWR Term Project\PresentationDocs\Wadis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447800"/>
            <a:ext cx="6351277" cy="510917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562600" y="40386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Seasonal Streams in Northern and Southern Side </a:t>
            </a:r>
            <a:r>
              <a:rPr lang="en-US" b="1" dirty="0" err="1" smtClean="0"/>
              <a:t>Wadis</a:t>
            </a:r>
            <a:endParaRPr lang="en-US" b="1" dirty="0" smtClean="0"/>
          </a:p>
          <a:p>
            <a:r>
              <a:rPr lang="en-US" b="1" dirty="0" smtClean="0"/>
              <a:t>(100 MCM/year)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724400" y="3886200"/>
            <a:ext cx="7620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495800" y="2743200"/>
            <a:ext cx="990600" cy="12954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800600" y="4572000"/>
            <a:ext cx="6096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1828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Yarmouk</a:t>
            </a:r>
            <a:r>
              <a:rPr lang="en-US" b="1" dirty="0" smtClean="0"/>
              <a:t> River</a:t>
            </a:r>
          </a:p>
          <a:p>
            <a:r>
              <a:rPr lang="en-US" b="1" dirty="0" smtClean="0"/>
              <a:t>(171 MCM/year)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32766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Lower</a:t>
            </a:r>
          </a:p>
          <a:p>
            <a:r>
              <a:rPr lang="en-US" b="1" dirty="0" smtClean="0"/>
              <a:t>Jordan River</a:t>
            </a:r>
          </a:p>
          <a:p>
            <a:r>
              <a:rPr lang="en-US" b="1" dirty="0" smtClean="0"/>
              <a:t>(20-30</a:t>
            </a:r>
          </a:p>
          <a:p>
            <a:r>
              <a:rPr lang="en-US" b="1" dirty="0" smtClean="0"/>
              <a:t>MCM/year)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15000" y="2819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Zarqa</a:t>
            </a:r>
            <a:r>
              <a:rPr lang="en-US" b="1" dirty="0" smtClean="0"/>
              <a:t> River</a:t>
            </a:r>
          </a:p>
          <a:p>
            <a:r>
              <a:rPr lang="en-US" b="1" dirty="0" smtClean="0"/>
              <a:t>(65 MCM/year)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0" y="1600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Sea of Galilee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4648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Dead Sea</a:t>
            </a:r>
            <a:endParaRPr lang="en-US" sz="1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334000" y="3200400"/>
            <a:ext cx="4572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1"/>
          </p:cNvCxnSpPr>
          <p:nvPr/>
        </p:nvCxnSpPr>
        <p:spPr>
          <a:xfrm flipH="1" flipV="1">
            <a:off x="5029200" y="2133601"/>
            <a:ext cx="609600" cy="18365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505200" y="3200400"/>
            <a:ext cx="6858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28600" y="3124200"/>
          <a:ext cx="2057400" cy="350519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29148"/>
                <a:gridCol w="1128252"/>
              </a:tblGrid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River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MCM/year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Amazon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5389537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Congo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1270203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Yangtze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905141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Mississippi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537319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Ganges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379679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Danube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203739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Zambezi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105311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Indus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88525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Nile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39571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Seine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10527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Colorado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4155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Thames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2521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0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Rio Grande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/>
                        <a:t>1499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Harnessing and Enhancing the Supply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Dams Along Side Valleys</a:t>
            </a:r>
            <a:endParaRPr lang="en-US" dirty="0"/>
          </a:p>
        </p:txBody>
      </p:sp>
      <p:pic>
        <p:nvPicPr>
          <p:cNvPr id="3074" name="Picture 2" descr="F:\GISWR Term Project\PresentationDocs\Dams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2892594" cy="5105400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00600" y="1524000"/>
          <a:ext cx="3505200" cy="47891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52600"/>
                <a:gridCol w="1752600"/>
              </a:tblGrid>
              <a:tr h="377190">
                <a:tc>
                  <a:txBody>
                    <a:bodyPr/>
                    <a:lstStyle/>
                    <a:p>
                      <a:r>
                        <a:rPr lang="en-US" dirty="0" smtClean="0"/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Storage (MCM/year)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smtClean="0"/>
                        <a:t>Unity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110.0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Wadi</a:t>
                      </a:r>
                      <a:r>
                        <a:rPr lang="en-US" dirty="0" smtClean="0"/>
                        <a:t> Arab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17.0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Ziglab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smtClean="0"/>
                        <a:t>King </a:t>
                      </a:r>
                      <a:r>
                        <a:rPr lang="en-US" dirty="0" err="1" smtClean="0"/>
                        <a:t>Talal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75.0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Karama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55.0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Shueib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Kafrein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Waleh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Mujib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35.0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Tannour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16.8</a:t>
                      </a:r>
                      <a:endParaRPr lang="en-US" dirty="0"/>
                    </a:p>
                  </a:txBody>
                  <a:tcPr/>
                </a:tc>
              </a:tr>
              <a:tr h="37719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331.7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GISWR Term Project\PresentationDocs\KACFarml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7010400" cy="54171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King Abdullah Canal</a:t>
            </a:r>
            <a:endParaRPr lang="en-US" dirty="0"/>
          </a:p>
        </p:txBody>
      </p:sp>
      <p:pic>
        <p:nvPicPr>
          <p:cNvPr id="7170" name="Picture 2" descr="F:\GISWR Term Project\PresentationDocs\KACIns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267200"/>
            <a:ext cx="2859739" cy="22097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867400" y="4419600"/>
            <a:ext cx="533400" cy="762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200" y="2743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Highlands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3048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Jordan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Valley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00400" y="3581400"/>
            <a:ext cx="1143000" cy="19050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276600" y="1828800"/>
            <a:ext cx="1143000" cy="144780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43000" y="6172200"/>
            <a:ext cx="3810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0" y="5943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King Abdullah Canal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Water Transfer to Amman</a:t>
            </a:r>
            <a:endParaRPr lang="en-US" dirty="0"/>
          </a:p>
        </p:txBody>
      </p:sp>
      <p:pic>
        <p:nvPicPr>
          <p:cNvPr id="5121" name="Picture 1" descr="F:\GISWR Term Project\PresentationDocs\KACtoZaitoCiti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524000"/>
            <a:ext cx="6409765" cy="49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2667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Jordan River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219200" y="2819400"/>
            <a:ext cx="609600" cy="228600"/>
          </a:xfrm>
          <a:prstGeom prst="line">
            <a:avLst/>
          </a:prstGeom>
          <a:ln w="254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667000" y="1905000"/>
            <a:ext cx="609600" cy="76200"/>
          </a:xfrm>
          <a:prstGeom prst="straightConnector1">
            <a:avLst/>
          </a:prstGeom>
          <a:ln w="2540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6600" y="1676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King Abdullah Canal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2895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Zai</a:t>
            </a:r>
            <a:r>
              <a:rPr lang="en-US" b="1" dirty="0" smtClean="0">
                <a:solidFill>
                  <a:schemeClr val="bg1"/>
                </a:solidFill>
              </a:rPr>
              <a:t> Water Treatment Plant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4419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Dabouq</a:t>
            </a:r>
            <a:r>
              <a:rPr lang="en-US" b="1" dirty="0" smtClean="0">
                <a:solidFill>
                  <a:schemeClr val="bg1"/>
                </a:solidFill>
              </a:rPr>
              <a:t> Holding Tank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43200" y="2362200"/>
            <a:ext cx="685800" cy="762000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33800" y="3429000"/>
            <a:ext cx="838200" cy="838200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76800" y="4495800"/>
            <a:ext cx="914400" cy="457200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876800" y="3657600"/>
            <a:ext cx="2286000" cy="685800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GISWR Term Project\KACZaiElevatio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8162" y="1295400"/>
            <a:ext cx="3079058" cy="1600200"/>
          </a:xfrm>
          <a:prstGeom prst="rect">
            <a:avLst/>
          </a:prstGeom>
          <a:noFill/>
        </p:spPr>
      </p:pic>
      <p:pic>
        <p:nvPicPr>
          <p:cNvPr id="1027" name="Picture 3" descr="F:\GISWR Term Project\ZaiDabouq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876800"/>
            <a:ext cx="2710039" cy="1752600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>
            <a:endCxn id="1026" idx="1"/>
          </p:cNvCxnSpPr>
          <p:nvPr/>
        </p:nvCxnSpPr>
        <p:spPr>
          <a:xfrm flipV="1">
            <a:off x="3276600" y="2095500"/>
            <a:ext cx="2651562" cy="571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150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Amman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400" y="3810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Zarqa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>
            <a:stCxn id="1027" idx="0"/>
          </p:cNvCxnSpPr>
          <p:nvPr/>
        </p:nvCxnSpPr>
        <p:spPr>
          <a:xfrm flipV="1">
            <a:off x="1736020" y="3810000"/>
            <a:ext cx="2150180" cy="1066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:\GISWR Term Project\PresentationDocs\KACIns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7999" y="5029200"/>
            <a:ext cx="2366683" cy="1828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7315200" y="54102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15200" y="2362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-200 to 880 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6248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880 to 1035 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66800"/>
            <a:ext cx="603606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Treated Wastewater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62400"/>
            <a:ext cx="17526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Middle and Southern Jordan Valley Farms Supplied with Treated Wastewater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3352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King </a:t>
            </a:r>
            <a:r>
              <a:rPr lang="en-US" b="1" dirty="0" err="1" smtClean="0"/>
              <a:t>Talal</a:t>
            </a:r>
            <a:r>
              <a:rPr lang="en-US" b="1" dirty="0" smtClean="0"/>
              <a:t> Dam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3581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Khirbat</a:t>
            </a:r>
            <a:r>
              <a:rPr lang="en-US" b="1" dirty="0" smtClean="0"/>
              <a:t> as-</a:t>
            </a:r>
            <a:r>
              <a:rPr lang="en-US" b="1" dirty="0" err="1" smtClean="0"/>
              <a:t>Samra</a:t>
            </a:r>
            <a:r>
              <a:rPr lang="en-US" b="1" dirty="0" smtClean="0"/>
              <a:t> Treatment Plant</a:t>
            </a:r>
            <a:endParaRPr lang="en-US" b="1" dirty="0"/>
          </a:p>
        </p:txBody>
      </p:sp>
      <p:cxnSp>
        <p:nvCxnSpPr>
          <p:cNvPr id="25" name="Curved Connector 24"/>
          <p:cNvCxnSpPr/>
          <p:nvPr/>
        </p:nvCxnSpPr>
        <p:spPr>
          <a:xfrm rot="5400000" flipH="1" flipV="1">
            <a:off x="4800600" y="4572000"/>
            <a:ext cx="914400" cy="762000"/>
          </a:xfrm>
          <a:prstGeom prst="curvedConnector3">
            <a:avLst>
              <a:gd name="adj1" fmla="val -3448"/>
            </a:avLst>
          </a:prstGeom>
          <a:ln w="25400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334000" y="4419600"/>
            <a:ext cx="228600" cy="228600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733800" y="5029200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Amman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95800" y="4495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Zarqa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95400"/>
            <a:ext cx="2209800" cy="20191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5" name="Rectangle 74"/>
          <p:cNvSpPr/>
          <p:nvPr/>
        </p:nvSpPr>
        <p:spPr>
          <a:xfrm>
            <a:off x="6858000" y="1447800"/>
            <a:ext cx="5334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819400" y="2971800"/>
            <a:ext cx="533400" cy="3352800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>
            <a:stCxn id="13" idx="3"/>
            <a:endCxn id="86" idx="1"/>
          </p:cNvCxnSpPr>
          <p:nvPr/>
        </p:nvCxnSpPr>
        <p:spPr>
          <a:xfrm flipV="1">
            <a:off x="1752600" y="4648200"/>
            <a:ext cx="1066800" cy="3298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8800" y="4724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110 MCM of wastewater</a:t>
            </a:r>
            <a:endParaRPr lang="en-US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mph" presetSubtype="3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mph" presetSubtype="3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86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Red Sea-Dead Sea Canal Project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53258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F:\GISWR Term Project\RSDSCanalEleva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4038600"/>
            <a:ext cx="3534833" cy="2286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>
            <a:stCxn id="3075" idx="1"/>
          </p:cNvCxnSpPr>
          <p:nvPr/>
        </p:nvCxnSpPr>
        <p:spPr>
          <a:xfrm flipH="1" flipV="1">
            <a:off x="3124200" y="4876800"/>
            <a:ext cx="1904999" cy="30480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7200" y="4495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Red Sea-Dead Sea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Proposed Pipeline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800" y="6172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Red Sea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4600" y="31242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Dead Sea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276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Amman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29718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Zarqa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400" y="5943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 to 230 to -420 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4800" y="198120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Potentially an extra 850 MCM/year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of freshwater!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276600" y="3429000"/>
            <a:ext cx="228600" cy="3810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200400" y="3581400"/>
            <a:ext cx="0" cy="228600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52800" y="3581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Freshwater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800" y="3657600"/>
            <a:ext cx="990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Saltwater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Hashemite Kingdom of Jordan</a:t>
            </a:r>
            <a:endParaRPr lang="en-US" dirty="0"/>
          </a:p>
        </p:txBody>
      </p:sp>
      <p:pic>
        <p:nvPicPr>
          <p:cNvPr id="4" name="Picture 3" descr="F:\GISWR Term Project\PresentationDocs\JordanMap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7010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eals\Desktop\World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267200"/>
            <a:ext cx="3079376" cy="23795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24400" y="4648200"/>
            <a:ext cx="419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Jordan………….…140 m³/person/year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5105400"/>
            <a:ext cx="419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Poverty Line….….500 m³/person/year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5562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US………….……9,000 m³/person/year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Supplying water under conditions of water scarcity is </a:t>
            </a:r>
            <a:r>
              <a:rPr lang="en-US" sz="4000" dirty="0" smtClean="0"/>
              <a:t>an extremely difficult and complex task that requires constant innovation.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and GIS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Raster Data:</a:t>
            </a:r>
          </a:p>
          <a:p>
            <a:pPr lvl="1"/>
            <a:r>
              <a:rPr lang="en-US" dirty="0" smtClean="0"/>
              <a:t>USGS </a:t>
            </a:r>
            <a:r>
              <a:rPr lang="en-US" dirty="0" err="1" smtClean="0"/>
              <a:t>HydroSHEDS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http://hydrosheds.cr.usgs.gov/</a:t>
            </a:r>
            <a:endParaRPr lang="en-US" dirty="0" smtClean="0"/>
          </a:p>
          <a:p>
            <a:r>
              <a:rPr lang="en-US" dirty="0" smtClean="0"/>
              <a:t>Precipitation Data:</a:t>
            </a:r>
          </a:p>
          <a:p>
            <a:pPr lvl="1"/>
            <a:r>
              <a:rPr lang="en-US" dirty="0" err="1" smtClean="0"/>
              <a:t>WorldClim</a:t>
            </a:r>
            <a:r>
              <a:rPr lang="en-US" dirty="0" smtClean="0"/>
              <a:t> Global Climate Data: </a:t>
            </a:r>
            <a:r>
              <a:rPr lang="en-US" u="sng" dirty="0" smtClean="0">
                <a:hlinkClick r:id="rId3"/>
              </a:rPr>
              <a:t>http://www.worldclim.org/current</a:t>
            </a:r>
            <a:endParaRPr lang="en-US" dirty="0" smtClean="0"/>
          </a:p>
          <a:p>
            <a:r>
              <a:rPr lang="en-US" dirty="0" smtClean="0"/>
              <a:t>Jordan-specific data:</a:t>
            </a:r>
          </a:p>
          <a:p>
            <a:pPr lvl="1"/>
            <a:r>
              <a:rPr lang="en-US" dirty="0" smtClean="0"/>
              <a:t>Jordan Valley Authority, </a:t>
            </a:r>
            <a:r>
              <a:rPr lang="en-US" dirty="0" err="1" smtClean="0"/>
              <a:t>Deir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Office</a:t>
            </a:r>
          </a:p>
          <a:p>
            <a:pPr lvl="1"/>
            <a:r>
              <a:rPr lang="en-US" dirty="0" smtClean="0"/>
              <a:t>Jordan Department of Statistics</a:t>
            </a:r>
          </a:p>
          <a:p>
            <a:pPr lvl="1"/>
            <a:r>
              <a:rPr lang="en-US" dirty="0" smtClean="0"/>
              <a:t>Umm el-</a:t>
            </a:r>
            <a:r>
              <a:rPr lang="en-US" dirty="0" err="1" smtClean="0"/>
              <a:t>Jimal</a:t>
            </a:r>
            <a:r>
              <a:rPr lang="en-US" dirty="0" smtClean="0"/>
              <a:t> Project: </a:t>
            </a:r>
            <a:r>
              <a:rPr lang="en-US" u="sng" dirty="0" smtClean="0">
                <a:hlinkClick r:id="rId4"/>
              </a:rPr>
              <a:t>http://ummeljimal.org/en/gis.html</a:t>
            </a:r>
            <a:endParaRPr lang="en-US" dirty="0" smtClean="0"/>
          </a:p>
          <a:p>
            <a:pPr lvl="1"/>
            <a:r>
              <a:rPr lang="en-US" dirty="0" smtClean="0"/>
              <a:t>NationMaster.com (Jordan Maps)</a:t>
            </a:r>
          </a:p>
          <a:p>
            <a:pPr lvl="1"/>
            <a:r>
              <a:rPr lang="en-US" dirty="0" err="1" smtClean="0"/>
              <a:t>CityPopulation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http://www.citypopulation.de/Jordan.html</a:t>
            </a:r>
            <a:endParaRPr lang="en-US" dirty="0" smtClean="0"/>
          </a:p>
          <a:p>
            <a:pPr lvl="1"/>
            <a:r>
              <a:rPr lang="en-US" dirty="0" err="1" smtClean="0"/>
              <a:t>Miyahuna</a:t>
            </a:r>
            <a:r>
              <a:rPr lang="en-US" dirty="0" smtClean="0"/>
              <a:t>: </a:t>
            </a:r>
            <a:r>
              <a:rPr lang="en-US" dirty="0" smtClean="0">
                <a:hlinkClick r:id="rId6"/>
              </a:rPr>
              <a:t>www.miyahuna.com.jo</a:t>
            </a:r>
            <a:endParaRPr lang="en-US" dirty="0" smtClean="0"/>
          </a:p>
          <a:p>
            <a:pPr lvl="1"/>
            <a:r>
              <a:rPr lang="en-US" dirty="0" smtClean="0"/>
              <a:t>Flow Data:</a:t>
            </a:r>
          </a:p>
          <a:p>
            <a:pPr marL="996696" lvl="4">
              <a:spcBef>
                <a:spcPts val="0"/>
              </a:spcBef>
            </a:pPr>
            <a:r>
              <a:rPr lang="en-US" dirty="0" err="1" smtClean="0">
                <a:latin typeface="Times New Roman"/>
                <a:ea typeface="Calibri"/>
                <a:cs typeface="Arial"/>
              </a:rPr>
              <a:t>Gafny</a:t>
            </a:r>
            <a:r>
              <a:rPr lang="en-US" dirty="0" smtClean="0">
                <a:latin typeface="Times New Roman"/>
                <a:ea typeface="Calibri"/>
                <a:cs typeface="Arial"/>
              </a:rPr>
              <a:t>, S., et al. (2010) Towards a Living Jordan River: An Environmental Flows Report on the Rehabilitation of the Lower Jordan River. Amman: Friends of the Earth Middle East.</a:t>
            </a:r>
          </a:p>
          <a:p>
            <a:pPr marL="996696" lvl="4">
              <a:spcBef>
                <a:spcPts val="0"/>
              </a:spcBef>
            </a:pPr>
            <a:r>
              <a:rPr lang="en-US" dirty="0" smtClean="0">
                <a:latin typeface="Times New Roman"/>
                <a:ea typeface="Calibri"/>
                <a:cs typeface="Arial"/>
              </a:rPr>
              <a:t>Suleiman, R. (2003) The Historical </a:t>
            </a:r>
            <a:r>
              <a:rPr lang="en-US" dirty="0" err="1" smtClean="0">
                <a:latin typeface="Times New Roman"/>
                <a:ea typeface="Calibri"/>
                <a:cs typeface="Arial"/>
              </a:rPr>
              <a:t>Evoluation</a:t>
            </a:r>
            <a:r>
              <a:rPr lang="en-US" dirty="0" smtClean="0">
                <a:latin typeface="Times New Roman"/>
                <a:ea typeface="Calibri"/>
                <a:cs typeface="Arial"/>
              </a:rPr>
              <a:t> of the Water Resources Development in the Jordan River Basin in Jordan. International Water Management Institute and Mission </a:t>
            </a:r>
            <a:r>
              <a:rPr lang="en-US" dirty="0" err="1" smtClean="0">
                <a:latin typeface="Times New Roman"/>
                <a:ea typeface="Calibri"/>
                <a:cs typeface="Arial"/>
              </a:rPr>
              <a:t>Régionale</a:t>
            </a:r>
            <a:r>
              <a:rPr lang="en-US" dirty="0" smtClean="0">
                <a:latin typeface="Times New Roman"/>
                <a:ea typeface="Calibri"/>
                <a:cs typeface="Arial"/>
              </a:rPr>
              <a:t> Eau et Agriculture.</a:t>
            </a:r>
          </a:p>
          <a:p>
            <a:pPr marL="996696" lvl="4">
              <a:spcBef>
                <a:spcPts val="0"/>
              </a:spcBef>
            </a:pPr>
            <a:r>
              <a:rPr lang="en-US" dirty="0" err="1" smtClean="0">
                <a:latin typeface="Times New Roman"/>
                <a:ea typeface="Calibri"/>
                <a:cs typeface="Arial"/>
              </a:rPr>
              <a:t>Courcier</a:t>
            </a:r>
            <a:r>
              <a:rPr lang="en-US" dirty="0" smtClean="0">
                <a:latin typeface="Times New Roman"/>
                <a:ea typeface="Calibri"/>
                <a:cs typeface="Arial"/>
              </a:rPr>
              <a:t>, R., et al. (2005) Historical Transformations of the Lower Jordan </a:t>
            </a:r>
            <a:r>
              <a:rPr lang="en-US" dirty="0" err="1" smtClean="0">
                <a:latin typeface="Times New Roman"/>
                <a:ea typeface="Calibri"/>
                <a:cs typeface="Arial"/>
              </a:rPr>
              <a:t>Rriver</a:t>
            </a:r>
            <a:r>
              <a:rPr lang="en-US" dirty="0" smtClean="0">
                <a:latin typeface="Times New Roman"/>
                <a:ea typeface="Calibri"/>
                <a:cs typeface="Arial"/>
              </a:rPr>
              <a:t> Basin (in Jordan): Changes in Water Use and Projections (1950-2025). Comprehensive Assessment Research Report 9. Colombo, Sri Lanka: Comprehensive Assessment Secretariat.</a:t>
            </a:r>
          </a:p>
          <a:p>
            <a:pPr marL="996696" lvl="4">
              <a:spcBef>
                <a:spcPts val="0"/>
              </a:spcBef>
            </a:pPr>
            <a:r>
              <a:rPr lang="en-US" dirty="0" smtClean="0">
                <a:latin typeface="Times New Roman"/>
                <a:cs typeface="Arial"/>
              </a:rPr>
              <a:t>World Rivers: </a:t>
            </a:r>
            <a:r>
              <a:rPr lang="en-US" dirty="0" smtClean="0"/>
              <a:t>Dai, A., T. </a:t>
            </a:r>
            <a:r>
              <a:rPr lang="en-US" dirty="0" err="1" smtClean="0"/>
              <a:t>Qian</a:t>
            </a:r>
            <a:r>
              <a:rPr lang="en-US" dirty="0" smtClean="0"/>
              <a:t>, K. E. </a:t>
            </a:r>
            <a:r>
              <a:rPr lang="en-US" dirty="0" err="1" smtClean="0"/>
              <a:t>Trenberth</a:t>
            </a:r>
            <a:r>
              <a:rPr lang="en-US" dirty="0" smtClean="0"/>
              <a:t>, and J. D </a:t>
            </a:r>
            <a:r>
              <a:rPr lang="en-US" dirty="0" err="1" smtClean="0"/>
              <a:t>Milliman</a:t>
            </a:r>
            <a:r>
              <a:rPr lang="en-US" dirty="0" smtClean="0"/>
              <a:t>, 2009: Changes in continental freshwater discharge from 1948-2004. </a:t>
            </a:r>
            <a:r>
              <a:rPr lang="en-US" i="1" dirty="0" smtClean="0"/>
              <a:t>J. Climate</a:t>
            </a:r>
            <a:r>
              <a:rPr lang="en-US" dirty="0" smtClean="0"/>
              <a:t>, </a:t>
            </a:r>
            <a:r>
              <a:rPr lang="en-US" b="1" dirty="0" smtClean="0"/>
              <a:t>22</a:t>
            </a:r>
            <a:r>
              <a:rPr lang="en-US" dirty="0" smtClean="0"/>
              <a:t>, 2773-2791.</a:t>
            </a:r>
          </a:p>
          <a:p>
            <a:pPr lvl="0">
              <a:buClr>
                <a:prstClr val="white">
                  <a:shade val="95000"/>
                </a:prstClr>
              </a:buClr>
            </a:pPr>
            <a:r>
              <a:rPr lang="en-US" dirty="0" err="1" smtClean="0">
                <a:solidFill>
                  <a:prstClr val="white"/>
                </a:solidFill>
              </a:rPr>
              <a:t>ArcGIS</a:t>
            </a:r>
            <a:r>
              <a:rPr lang="en-US" dirty="0" smtClean="0">
                <a:solidFill>
                  <a:prstClr val="white"/>
                </a:solidFill>
              </a:rPr>
              <a:t> Resource Center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Demand vs. Supply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2438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955 MCM/year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038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780-850 MCM/year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Demand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Agricultural Water Needs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483862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Chart 4"/>
          <p:cNvGraphicFramePr/>
          <p:nvPr/>
        </p:nvGraphicFramePr>
        <p:xfrm>
          <a:off x="5334000" y="1752600"/>
          <a:ext cx="3810000" cy="3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38400" y="3810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Highlands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362200" y="2819400"/>
            <a:ext cx="304800" cy="91440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52600" y="4191000"/>
            <a:ext cx="762000" cy="99060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2514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Jordan Valley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90600" y="2438400"/>
            <a:ext cx="304800" cy="15240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2"/>
          </p:cNvCxnSpPr>
          <p:nvPr/>
        </p:nvCxnSpPr>
        <p:spPr>
          <a:xfrm>
            <a:off x="762000" y="3160931"/>
            <a:ext cx="457200" cy="191869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705600" y="41148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Municipal/Industrial Needs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7075503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0" y="327660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Amman</a:t>
            </a:r>
            <a:endParaRPr lang="en-US" sz="1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2362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Irbid</a:t>
            </a:r>
            <a:endParaRPr lang="en-US" sz="1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8956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Zarqa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3124200"/>
            <a:ext cx="762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Russiefa</a:t>
            </a:r>
            <a:endParaRPr lang="en-US" sz="1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724400" y="3200400"/>
            <a:ext cx="228600" cy="469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7600" y="32004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Wadi</a:t>
            </a:r>
            <a:r>
              <a:rPr lang="en-US" sz="1000" b="1" dirty="0" smtClean="0"/>
              <a:t> as Sir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2971800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Salt</a:t>
            </a:r>
            <a:endParaRPr lang="en-US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350520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Madaba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26670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Ajlun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48200" y="24384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Ramtha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579120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Aqaba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19200" y="6096000"/>
            <a:ext cx="1447800" cy="369332"/>
          </a:xfrm>
          <a:prstGeom prst="rect">
            <a:avLst/>
          </a:prstGeom>
          <a:solidFill>
            <a:schemeClr val="tx1">
              <a:lumMod val="85000"/>
            </a:schemeClr>
          </a:soli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o</a:t>
            </a:r>
            <a:r>
              <a:rPr lang="en-US" dirty="0" smtClean="0"/>
              <a:t> 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Small Towns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581400" y="2209800"/>
            <a:ext cx="2514600" cy="22860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43400" y="2971800"/>
            <a:ext cx="533400" cy="457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Refugees Add to Municipal Needs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770505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191000" y="27432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Zaatari</a:t>
            </a:r>
            <a:r>
              <a:rPr lang="en-US" sz="1200" b="1" dirty="0" smtClean="0"/>
              <a:t> Refugee Camp</a:t>
            </a:r>
            <a:endParaRPr lang="en-US" sz="1200" b="1" dirty="0"/>
          </a:p>
        </p:txBody>
      </p:sp>
      <p:sp>
        <p:nvSpPr>
          <p:cNvPr id="9" name="Down Arrow 8"/>
          <p:cNvSpPr/>
          <p:nvPr/>
        </p:nvSpPr>
        <p:spPr>
          <a:xfrm>
            <a:off x="4191000" y="2133600"/>
            <a:ext cx="533400" cy="533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6019800" y="2133600"/>
            <a:ext cx="685800" cy="6096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971800" y="2971800"/>
            <a:ext cx="533400" cy="533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52800" y="1447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Syria Conflict 2011</a:t>
            </a:r>
          </a:p>
          <a:p>
            <a:r>
              <a:rPr lang="en-US" b="1" dirty="0" smtClean="0"/>
              <a:t>(185,00 Syrian refugees)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18288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Iraq War 2003</a:t>
            </a:r>
          </a:p>
          <a:p>
            <a:r>
              <a:rPr lang="en-US" b="1" dirty="0" smtClean="0"/>
              <a:t>(451,700 Iraqis  currently remaining)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2667000"/>
            <a:ext cx="16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1948 War</a:t>
            </a:r>
          </a:p>
          <a:p>
            <a:r>
              <a:rPr lang="en-US" b="1" dirty="0" smtClean="0"/>
              <a:t>(1,983,733 registered Palestinian refugees)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Tourism Needs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571332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F:\GISWR Term Project\TourismImages\Pe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1092200" cy="1638300"/>
          </a:xfrm>
          <a:prstGeom prst="rect">
            <a:avLst/>
          </a:prstGeom>
          <a:noFill/>
        </p:spPr>
      </p:pic>
      <p:pic>
        <p:nvPicPr>
          <p:cNvPr id="1027" name="Picture 3" descr="F:\GISWR Term Project\TourismImages\WadiR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4000"/>
            <a:ext cx="1948113" cy="1276350"/>
          </a:xfrm>
          <a:prstGeom prst="rect">
            <a:avLst/>
          </a:prstGeom>
          <a:noFill/>
        </p:spPr>
      </p:pic>
      <p:pic>
        <p:nvPicPr>
          <p:cNvPr id="1028" name="Picture 4" descr="F:\GISWR Term Project\TourismImages\Aqab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486400"/>
            <a:ext cx="1706558" cy="1136650"/>
          </a:xfrm>
          <a:prstGeom prst="rect">
            <a:avLst/>
          </a:prstGeom>
          <a:noFill/>
        </p:spPr>
      </p:pic>
      <p:pic>
        <p:nvPicPr>
          <p:cNvPr id="1029" name="Picture 5" descr="F:\GISWR Term Project\TourismImages\DeadSe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438400"/>
            <a:ext cx="1694396" cy="1147953"/>
          </a:xfrm>
          <a:prstGeom prst="rect">
            <a:avLst/>
          </a:prstGeom>
          <a:noFill/>
        </p:spPr>
      </p:pic>
      <p:pic>
        <p:nvPicPr>
          <p:cNvPr id="1030" name="Picture 6" descr="F:\GISWR Term Project\TourismImages\Amm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3962400"/>
            <a:ext cx="1651000" cy="1238250"/>
          </a:xfrm>
          <a:prstGeom prst="rect">
            <a:avLst/>
          </a:prstGeom>
          <a:noFill/>
        </p:spPr>
      </p:pic>
      <p:pic>
        <p:nvPicPr>
          <p:cNvPr id="1031" name="Picture 7" descr="F:\GISWR Term Project\TourismImages\EasternCastl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2590800"/>
            <a:ext cx="1729674" cy="1178459"/>
          </a:xfrm>
          <a:prstGeom prst="rect">
            <a:avLst/>
          </a:prstGeom>
          <a:noFill/>
        </p:spPr>
      </p:pic>
      <p:pic>
        <p:nvPicPr>
          <p:cNvPr id="1032" name="Picture 8" descr="F:\GISWR Term Project\TourismImages\UmmQa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066800"/>
            <a:ext cx="1720728" cy="1214437"/>
          </a:xfrm>
          <a:prstGeom prst="rect">
            <a:avLst/>
          </a:prstGeom>
          <a:noFill/>
        </p:spPr>
      </p:pic>
      <p:pic>
        <p:nvPicPr>
          <p:cNvPr id="1035" name="Picture 11" descr="http://2.bp.blogspot.com/-dlGEliEZ02I/Tz2oG9-rs8I/AAAAAAAAAH0/sFZtgzdweM0/s1600/1263234805-Jerash-Jordan-Middle-East-Jerash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1219200"/>
            <a:ext cx="1674056" cy="121920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3400" y="1905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Umm </a:t>
            </a:r>
            <a:r>
              <a:rPr lang="en-US" b="1" dirty="0" err="1" smtClean="0">
                <a:solidFill>
                  <a:srgbClr val="FF0066"/>
                </a:solidFill>
              </a:rPr>
              <a:t>Qais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2438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Dead Sea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5029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Petra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6248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Aqaba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2057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66"/>
                </a:solidFill>
              </a:rPr>
              <a:t>Jerash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4876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Amman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3429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</a:rPr>
              <a:t>Eastern Castles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0" y="6248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66"/>
                </a:solidFill>
              </a:rPr>
              <a:t>Wadi</a:t>
            </a:r>
            <a:r>
              <a:rPr lang="en-US" b="1" dirty="0" smtClean="0">
                <a:solidFill>
                  <a:srgbClr val="FF0066"/>
                </a:solidFill>
              </a:rPr>
              <a:t> Rum</a:t>
            </a:r>
            <a:endParaRPr lang="en-US" b="1" dirty="0">
              <a:solidFill>
                <a:srgbClr val="FF0066"/>
              </a:solidFill>
            </a:endParaRPr>
          </a:p>
        </p:txBody>
      </p:sp>
      <p:cxnSp>
        <p:nvCxnSpPr>
          <p:cNvPr id="22" name="Straight Connector 21"/>
          <p:cNvCxnSpPr>
            <a:stCxn id="1028" idx="3"/>
          </p:cNvCxnSpPr>
          <p:nvPr/>
        </p:nvCxnSpPr>
        <p:spPr>
          <a:xfrm flipV="1">
            <a:off x="2011358" y="5867400"/>
            <a:ext cx="655642" cy="1873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26" idx="3"/>
          </p:cNvCxnSpPr>
          <p:nvPr/>
        </p:nvCxnSpPr>
        <p:spPr>
          <a:xfrm>
            <a:off x="1701800" y="4552950"/>
            <a:ext cx="1422400" cy="476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29" idx="3"/>
          </p:cNvCxnSpPr>
          <p:nvPr/>
        </p:nvCxnSpPr>
        <p:spPr>
          <a:xfrm>
            <a:off x="1999196" y="3012377"/>
            <a:ext cx="1201204" cy="4928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032" idx="3"/>
          </p:cNvCxnSpPr>
          <p:nvPr/>
        </p:nvCxnSpPr>
        <p:spPr>
          <a:xfrm>
            <a:off x="2025528" y="1674019"/>
            <a:ext cx="1251072" cy="8405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035" idx="1"/>
          </p:cNvCxnSpPr>
          <p:nvPr/>
        </p:nvCxnSpPr>
        <p:spPr>
          <a:xfrm flipH="1">
            <a:off x="3810000" y="1828801"/>
            <a:ext cx="3276600" cy="6857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031" idx="1"/>
            <a:endCxn id="76" idx="6"/>
          </p:cNvCxnSpPr>
          <p:nvPr/>
        </p:nvCxnSpPr>
        <p:spPr>
          <a:xfrm flipH="1">
            <a:off x="4572000" y="3180030"/>
            <a:ext cx="2514600" cy="203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027" idx="1"/>
          </p:cNvCxnSpPr>
          <p:nvPr/>
        </p:nvCxnSpPr>
        <p:spPr>
          <a:xfrm flipH="1" flipV="1">
            <a:off x="3124200" y="5791200"/>
            <a:ext cx="3886200" cy="180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030" idx="1"/>
          </p:cNvCxnSpPr>
          <p:nvPr/>
        </p:nvCxnSpPr>
        <p:spPr>
          <a:xfrm flipH="1" flipV="1">
            <a:off x="3657600" y="3733800"/>
            <a:ext cx="3505200" cy="847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3581400" y="3352800"/>
            <a:ext cx="76200" cy="381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505200" y="2514600"/>
            <a:ext cx="304800" cy="457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3657600" y="2667000"/>
            <a:ext cx="914400" cy="10668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3352800" y="39624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Karak</a:t>
            </a:r>
            <a:r>
              <a:rPr lang="en-US" sz="1200" b="1" dirty="0" smtClean="0"/>
              <a:t> Castle</a:t>
            </a:r>
            <a:endParaRPr lang="en-US" sz="12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3200400" y="46482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Showbak</a:t>
            </a:r>
            <a:r>
              <a:rPr lang="en-US" sz="1200" b="1" dirty="0" smtClean="0"/>
              <a:t> Castle</a:t>
            </a:r>
            <a:endParaRPr lang="en-US" sz="12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3200400" y="3505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Mt. Nebo</a:t>
            </a:r>
            <a:endParaRPr lang="en-US" sz="12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2743200" y="25908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Pella</a:t>
            </a:r>
            <a:endParaRPr lang="en-US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819400" y="28194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Ajlun</a:t>
            </a:r>
            <a:r>
              <a:rPr lang="en-US" sz="1200" b="1" dirty="0" smtClean="0"/>
              <a:t> Castle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590800" y="60960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 Million Tourists Every Year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 Water Supply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1488</TotalTime>
  <Words>769</Words>
  <Application>Microsoft Office PowerPoint</Application>
  <PresentationFormat>On-screen Show (4:3)</PresentationFormat>
  <Paragraphs>247</Paragraphs>
  <Slides>21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Jordan’s Water Resource Challenges and Prospects for Sustainability  Amelia Altz-Stamm GIS for Water Resources Fall 2012</vt:lpstr>
      <vt:lpstr>The Hashemite Kingdom of Jordan</vt:lpstr>
      <vt:lpstr>Water Demand vs. Supply</vt:lpstr>
      <vt:lpstr>Water Demand</vt:lpstr>
      <vt:lpstr>Agricultural Water Needs</vt:lpstr>
      <vt:lpstr>Municipal/Industrial Needs</vt:lpstr>
      <vt:lpstr>Refugees Add to Municipal Needs</vt:lpstr>
      <vt:lpstr>Tourism Needs</vt:lpstr>
      <vt:lpstr>Conventional Water Supply</vt:lpstr>
      <vt:lpstr>Rainfall</vt:lpstr>
      <vt:lpstr>Groundwater Basins (safe yield in million cubic meters/year)</vt:lpstr>
      <vt:lpstr>Surface Water</vt:lpstr>
      <vt:lpstr>Rivers and Streams</vt:lpstr>
      <vt:lpstr>Harnessing and Enhancing the Supply</vt:lpstr>
      <vt:lpstr>Dams Along Side Valleys</vt:lpstr>
      <vt:lpstr>King Abdullah Canal</vt:lpstr>
      <vt:lpstr>Water Transfer to Amman</vt:lpstr>
      <vt:lpstr>Treated Wastewater</vt:lpstr>
      <vt:lpstr>Red Sea-Dead Sea Canal Project</vt:lpstr>
      <vt:lpstr>In Sum…</vt:lpstr>
      <vt:lpstr>Information and GIS Sources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Amelia</dc:creator>
  <cp:lastModifiedBy>Amelia</cp:lastModifiedBy>
  <cp:revision>169</cp:revision>
  <dcterms:created xsi:type="dcterms:W3CDTF">2012-11-09T01:32:59Z</dcterms:created>
  <dcterms:modified xsi:type="dcterms:W3CDTF">2012-12-04T16:04:37Z</dcterms:modified>
</cp:coreProperties>
</file>