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8"/>
  </p:notesMasterIdLst>
  <p:sldIdLst>
    <p:sldId id="256" r:id="rId2"/>
    <p:sldId id="257" r:id="rId3"/>
    <p:sldId id="260" r:id="rId4"/>
    <p:sldId id="277" r:id="rId5"/>
    <p:sldId id="267" r:id="rId6"/>
    <p:sldId id="259" r:id="rId7"/>
    <p:sldId id="281" r:id="rId8"/>
    <p:sldId id="265" r:id="rId9"/>
    <p:sldId id="285" r:id="rId10"/>
    <p:sldId id="279" r:id="rId11"/>
    <p:sldId id="278" r:id="rId12"/>
    <p:sldId id="291" r:id="rId13"/>
    <p:sldId id="273" r:id="rId14"/>
    <p:sldId id="294" r:id="rId15"/>
    <p:sldId id="295" r:id="rId16"/>
    <p:sldId id="296" r:id="rId17"/>
    <p:sldId id="274" r:id="rId18"/>
    <p:sldId id="270" r:id="rId19"/>
    <p:sldId id="271" r:id="rId20"/>
    <p:sldId id="272" r:id="rId21"/>
    <p:sldId id="276" r:id="rId22"/>
    <p:sldId id="275" r:id="rId23"/>
    <p:sldId id="287" r:id="rId24"/>
    <p:sldId id="293" r:id="rId25"/>
    <p:sldId id="288" r:id="rId26"/>
    <p:sldId id="29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7B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4660"/>
  </p:normalViewPr>
  <p:slideViewPr>
    <p:cSldViewPr>
      <p:cViewPr varScale="1">
        <p:scale>
          <a:sx n="94" d="100"/>
          <a:sy n="94" d="100"/>
        </p:scale>
        <p:origin x="-3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0995F-9089-47EA-ACDB-0C0A3DE14C84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8DFF9-A48E-4F07-83BF-6C7BDF9F7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10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8DFF9-A48E-4F07-83BF-6C7BDF9F786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8DFF9-A48E-4F07-83BF-6C7BDF9F786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8DFF9-A48E-4F07-83BF-6C7BDF9F786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8DFF9-A48E-4F07-83BF-6C7BDF9F786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8DFF9-A48E-4F07-83BF-6C7BDF9F786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8DFF9-A48E-4F07-83BF-6C7BDF9F786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8DFF9-A48E-4F07-83BF-6C7BDF9F786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8DFF9-A48E-4F07-83BF-6C7BDF9F786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8DFF9-A48E-4F07-83BF-6C7BDF9F786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8DFF9-A48E-4F07-83BF-6C7BDF9F786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8DFF9-A48E-4F07-83BF-6C7BDF9F786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8DFF9-A48E-4F07-83BF-6C7BDF9F786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8DFF9-A48E-4F07-83BF-6C7BDF9F786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8DFF9-A48E-4F07-83BF-6C7BDF9F786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8DFF9-A48E-4F07-83BF-6C7BDF9F786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8DFF9-A48E-4F07-83BF-6C7BDF9F786C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8DFF9-A48E-4F07-83BF-6C7BDF9F786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8DFF9-A48E-4F07-83BF-6C7BDF9F786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8DFF9-A48E-4F07-83BF-6C7BDF9F786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8DFF9-A48E-4F07-83BF-6C7BDF9F786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8DFF9-A48E-4F07-83BF-6C7BDF9F786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8DFF9-A48E-4F07-83BF-6C7BDF9F786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8DFF9-A48E-4F07-83BF-6C7BDF9F786C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8DFF9-A48E-4F07-83BF-6C7BDF9F786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8DFF9-A48E-4F07-83BF-6C7BDF9F786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8DFF9-A48E-4F07-83BF-6C7BDF9F786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3608-F233-4871-8C86-CD848F7AC169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C4D7-993C-42DB-8694-956FE432C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3608-F233-4871-8C86-CD848F7AC169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C4D7-993C-42DB-8694-956FE432C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3608-F233-4871-8C86-CD848F7AC169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C4D7-993C-42DB-8694-956FE432C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3608-F233-4871-8C86-CD848F7AC169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C4D7-993C-42DB-8694-956FE432C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3608-F233-4871-8C86-CD848F7AC169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C4D7-993C-42DB-8694-956FE432C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3608-F233-4871-8C86-CD848F7AC169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C4D7-993C-42DB-8694-956FE432C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3608-F233-4871-8C86-CD848F7AC169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C4D7-993C-42DB-8694-956FE432C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3608-F233-4871-8C86-CD848F7AC169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C4D7-993C-42DB-8694-956FE432C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3608-F233-4871-8C86-CD848F7AC169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C4D7-993C-42DB-8694-956FE432C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3608-F233-4871-8C86-CD848F7AC169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C4D7-993C-42DB-8694-956FE432C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3608-F233-4871-8C86-CD848F7AC169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C4D7-993C-42DB-8694-956FE432C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43608-F233-4871-8C86-CD848F7AC169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CC4D7-993C-42DB-8694-956FE432C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762000"/>
            <a:ext cx="7772400" cy="1067761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Sediment and Water Column Chlorophyll Levels and Salinity in the Chukchi Sea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4600"/>
            <a:ext cx="7772400" cy="119970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11200" i="1" dirty="0" smtClean="0">
                <a:solidFill>
                  <a:schemeClr val="bg1"/>
                </a:solidFill>
              </a:rPr>
              <a:t>COMIDA-Hanna Shoal Ecosystem Study</a:t>
            </a:r>
          </a:p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8000" dirty="0" smtClean="0">
                <a:solidFill>
                  <a:schemeClr val="accent1">
                    <a:lumMod val="50000"/>
                  </a:schemeClr>
                </a:solidFill>
              </a:rPr>
              <a:t>Prepared by Jordann K. Young</a:t>
            </a:r>
          </a:p>
          <a:p>
            <a:pPr algn="ctr"/>
            <a:r>
              <a:rPr lang="en-US" sz="8000" dirty="0" smtClean="0">
                <a:solidFill>
                  <a:schemeClr val="accent1">
                    <a:lumMod val="50000"/>
                  </a:schemeClr>
                </a:solidFill>
              </a:rPr>
              <a:t>Marine Science Department</a:t>
            </a:r>
          </a:p>
          <a:p>
            <a:pPr algn="ctr"/>
            <a:r>
              <a:rPr lang="en-US" sz="8000" dirty="0" smtClean="0">
                <a:solidFill>
                  <a:schemeClr val="accent1">
                    <a:lumMod val="50000"/>
                  </a:schemeClr>
                </a:solidFill>
              </a:rPr>
              <a:t>University of Texas at Austin</a:t>
            </a:r>
          </a:p>
          <a:p>
            <a:pPr algn="ctr"/>
            <a:r>
              <a:rPr lang="en-US" sz="8000" dirty="0" smtClean="0">
                <a:solidFill>
                  <a:schemeClr val="accent1">
                    <a:lumMod val="50000"/>
                  </a:schemeClr>
                </a:solidFill>
              </a:rPr>
              <a:t>GIS in Water Resources</a:t>
            </a:r>
          </a:p>
          <a:p>
            <a:pPr algn="ctr"/>
            <a:r>
              <a:rPr lang="en-US" sz="8000" dirty="0" smtClean="0">
                <a:solidFill>
                  <a:schemeClr val="accent1">
                    <a:lumMod val="50000"/>
                  </a:schemeClr>
                </a:solidFill>
              </a:rPr>
              <a:t>Fall 2012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>
              <a:solidFill>
                <a:schemeClr val="bg2"/>
              </a:solidFill>
            </a:endParaRPr>
          </a:p>
        </p:txBody>
      </p:sp>
      <p:pic>
        <p:nvPicPr>
          <p:cNvPr id="4" name="Picture 3" descr="What bird is this_HLY1201_4414_Kuletz.JPG"/>
          <p:cNvPicPr>
            <a:picLocks noChangeAspect="1"/>
          </p:cNvPicPr>
          <p:nvPr/>
        </p:nvPicPr>
        <p:blipFill>
          <a:blip r:embed="rId3" cstate="print"/>
          <a:srcRect t="22009" b="37223"/>
          <a:stretch>
            <a:fillRect/>
          </a:stretch>
        </p:blipFill>
        <p:spPr>
          <a:xfrm>
            <a:off x="0" y="5105400"/>
            <a:ext cx="91440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COMIDA-Hanna Shoal Stations</a:t>
            </a:r>
            <a:endParaRPr lang="en-US" dirty="0"/>
          </a:p>
        </p:txBody>
      </p:sp>
      <p:pic>
        <p:nvPicPr>
          <p:cNvPr id="4" name="Content Placeholder 3" descr="COMIDAHSstation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752600"/>
            <a:ext cx="8325854" cy="48768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Produce maps of </a:t>
            </a:r>
          </a:p>
          <a:p>
            <a:pPr lvl="1"/>
            <a:r>
              <a:rPr lang="en-US" dirty="0" smtClean="0"/>
              <a:t>Stations</a:t>
            </a:r>
          </a:p>
          <a:p>
            <a:pPr lvl="1"/>
            <a:r>
              <a:rPr lang="en-US" dirty="0" smtClean="0"/>
              <a:t>Study area</a:t>
            </a:r>
          </a:p>
          <a:p>
            <a:pPr lvl="1"/>
            <a:r>
              <a:rPr lang="en-US" dirty="0" smtClean="0"/>
              <a:t> Bathymetry</a:t>
            </a:r>
          </a:p>
          <a:p>
            <a:pPr lvl="1"/>
            <a:r>
              <a:rPr lang="en-US" dirty="0" smtClean="0"/>
              <a:t>Salinity</a:t>
            </a:r>
          </a:p>
          <a:p>
            <a:pPr lvl="1"/>
            <a:r>
              <a:rPr lang="en-US" dirty="0" smtClean="0"/>
              <a:t>Fluorescence</a:t>
            </a:r>
          </a:p>
          <a:p>
            <a:pPr lvl="1"/>
            <a:r>
              <a:rPr lang="en-US" dirty="0" smtClean="0"/>
              <a:t>Integrated water column and sediment chlorophyll </a:t>
            </a:r>
            <a:r>
              <a:rPr lang="en-US" i="1" dirty="0" smtClean="0"/>
              <a:t>a</a:t>
            </a:r>
            <a:endParaRPr lang="en-US" dirty="0" smtClean="0"/>
          </a:p>
        </p:txBody>
      </p:sp>
      <p:pic>
        <p:nvPicPr>
          <p:cNvPr id="7" name="Content Placeholder 6" descr="Diatoms_through_the_microscop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4276864" y="2504935"/>
            <a:ext cx="4826448" cy="3169375"/>
          </a:xfrm>
        </p:spPr>
      </p:pic>
      <p:sp>
        <p:nvSpPr>
          <p:cNvPr id="8" name="TextBox 7"/>
          <p:cNvSpPr txBox="1"/>
          <p:nvPr/>
        </p:nvSpPr>
        <p:spPr>
          <a:xfrm>
            <a:off x="4953000" y="6550223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Diatoms, a type of phytoplankton (Wikipedia)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can salinity maps tell us about water flow in the Chukchi?</a:t>
            </a:r>
          </a:p>
          <a:p>
            <a:r>
              <a:rPr lang="en-US" dirty="0" smtClean="0"/>
              <a:t>How do the levels of water column chlorophyll </a:t>
            </a:r>
            <a:r>
              <a:rPr lang="en-US" i="1" dirty="0" smtClean="0"/>
              <a:t>a</a:t>
            </a:r>
            <a:r>
              <a:rPr lang="en-US" dirty="0" smtClean="0"/>
              <a:t> and sediment chlorophyll </a:t>
            </a:r>
            <a:r>
              <a:rPr lang="en-US" i="1" dirty="0" smtClean="0"/>
              <a:t>a</a:t>
            </a:r>
            <a:r>
              <a:rPr lang="en-US" dirty="0" smtClean="0"/>
              <a:t> compare?</a:t>
            </a:r>
            <a:endParaRPr lang="en-US" i="1" dirty="0" smtClean="0"/>
          </a:p>
          <a:p>
            <a:r>
              <a:rPr lang="en-US" dirty="0" smtClean="0"/>
              <a:t>What trends (if any) are seen in the chlorophyll maps?</a:t>
            </a:r>
          </a:p>
          <a:p>
            <a:r>
              <a:rPr lang="en-US" dirty="0" smtClean="0"/>
              <a:t>What can the chlorophyll maps tell us about conditions in the Hanna Shoal region at the time of the study?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Surface Salinity</a:t>
            </a:r>
            <a:endParaRPr lang="en-US" dirty="0"/>
          </a:p>
        </p:txBody>
      </p:sp>
      <p:pic>
        <p:nvPicPr>
          <p:cNvPr id="4" name="Content Placeholder 3" descr="SurSalRast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76400"/>
            <a:ext cx="8164178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Surface Salinity</a:t>
            </a:r>
            <a:endParaRPr lang="en-US" dirty="0"/>
          </a:p>
        </p:txBody>
      </p:sp>
      <p:pic>
        <p:nvPicPr>
          <p:cNvPr id="4" name="Content Placeholder 3" descr="SurSalRast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76400"/>
            <a:ext cx="8164178" cy="4800600"/>
          </a:xfrm>
        </p:spPr>
      </p:pic>
      <p:sp>
        <p:nvSpPr>
          <p:cNvPr id="5" name="Right Arrow 4"/>
          <p:cNvSpPr/>
          <p:nvPr/>
        </p:nvSpPr>
        <p:spPr>
          <a:xfrm rot="13145319">
            <a:off x="1213387" y="4353601"/>
            <a:ext cx="1479829" cy="3810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00" y="40386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AW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3145319">
            <a:off x="2749311" y="5307709"/>
            <a:ext cx="737617" cy="28122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Surface Salinity</a:t>
            </a:r>
            <a:endParaRPr lang="en-US" dirty="0"/>
          </a:p>
        </p:txBody>
      </p:sp>
      <p:pic>
        <p:nvPicPr>
          <p:cNvPr id="4" name="Content Placeholder 3" descr="SurSalRast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76400"/>
            <a:ext cx="8164178" cy="4800600"/>
          </a:xfrm>
        </p:spPr>
      </p:pic>
      <p:sp>
        <p:nvSpPr>
          <p:cNvPr id="5" name="Right Arrow 4"/>
          <p:cNvSpPr/>
          <p:nvPr/>
        </p:nvSpPr>
        <p:spPr>
          <a:xfrm rot="13145319">
            <a:off x="1213387" y="4353601"/>
            <a:ext cx="1479829" cy="3810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00" y="40386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AW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8302151">
            <a:off x="3749335" y="3150883"/>
            <a:ext cx="1295400" cy="3810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6200000">
            <a:off x="3543300" y="4076700"/>
            <a:ext cx="533400" cy="3048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0" y="2819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ACW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17932794">
            <a:off x="3746459" y="5284022"/>
            <a:ext cx="762000" cy="3048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2874895">
            <a:off x="3849379" y="4696447"/>
            <a:ext cx="533400" cy="3048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3145319">
            <a:off x="2749311" y="5307709"/>
            <a:ext cx="737617" cy="28122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Surface Salinity</a:t>
            </a:r>
            <a:endParaRPr lang="en-US" dirty="0"/>
          </a:p>
        </p:txBody>
      </p:sp>
      <p:pic>
        <p:nvPicPr>
          <p:cNvPr id="4" name="Content Placeholder 3" descr="SurSalRast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76400"/>
            <a:ext cx="8164178" cy="4800600"/>
          </a:xfrm>
        </p:spPr>
      </p:pic>
      <p:sp>
        <p:nvSpPr>
          <p:cNvPr id="5" name="Right Arrow 4"/>
          <p:cNvSpPr/>
          <p:nvPr/>
        </p:nvSpPr>
        <p:spPr>
          <a:xfrm rot="13145319">
            <a:off x="1213387" y="4353601"/>
            <a:ext cx="1479829" cy="3810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00" y="40386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AW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8302151">
            <a:off x="3749335" y="3150883"/>
            <a:ext cx="1295400" cy="3810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6200000">
            <a:off x="3543300" y="4076700"/>
            <a:ext cx="533400" cy="3048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0" y="2819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ACW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17932794">
            <a:off x="3746459" y="5284022"/>
            <a:ext cx="762000" cy="3048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2874895">
            <a:off x="3849379" y="4696447"/>
            <a:ext cx="533400" cy="3048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3145319">
            <a:off x="2749311" y="5307709"/>
            <a:ext cx="737617" cy="28122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5364162">
            <a:off x="2802639" y="4851013"/>
            <a:ext cx="1447800" cy="312928"/>
          </a:xfrm>
          <a:prstGeom prst="rightArrow">
            <a:avLst/>
          </a:prstGeom>
          <a:solidFill>
            <a:srgbClr val="FD7B0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6875289">
            <a:off x="2753144" y="3250469"/>
            <a:ext cx="1447800" cy="312928"/>
          </a:xfrm>
          <a:prstGeom prst="rightArrow">
            <a:avLst/>
          </a:prstGeom>
          <a:solidFill>
            <a:srgbClr val="FD7B0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19400" y="2895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BSW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Bottom Salinity</a:t>
            </a:r>
            <a:endParaRPr lang="en-US" dirty="0"/>
          </a:p>
        </p:txBody>
      </p:sp>
      <p:pic>
        <p:nvPicPr>
          <p:cNvPr id="4" name="Content Placeholder 3" descr="BotSalRast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1676400"/>
            <a:ext cx="7961776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Integrated (Water Column) Chlorophyll </a:t>
            </a:r>
            <a:r>
              <a:rPr lang="en-US" sz="3600" i="1" dirty="0" smtClean="0"/>
              <a:t>a</a:t>
            </a:r>
            <a:endParaRPr lang="en-US" sz="3600" i="1" dirty="0"/>
          </a:p>
        </p:txBody>
      </p:sp>
      <p:pic>
        <p:nvPicPr>
          <p:cNvPr id="4" name="Content Placeholder 3" descr="WaterChlRast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00200"/>
            <a:ext cx="816889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Sediment Chlorophyll </a:t>
            </a:r>
            <a:r>
              <a:rPr lang="en-US" i="1" dirty="0" smtClean="0"/>
              <a:t>a</a:t>
            </a:r>
            <a:endParaRPr lang="en-US" i="1" dirty="0"/>
          </a:p>
        </p:txBody>
      </p:sp>
      <p:pic>
        <p:nvPicPr>
          <p:cNvPr id="4" name="Content Placeholder 3" descr="SedChlRast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1623" y="1600200"/>
            <a:ext cx="8295177" cy="48842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Chukchi Sea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3352800" cy="4434840"/>
          </a:xfrm>
        </p:spPr>
        <p:txBody>
          <a:bodyPr>
            <a:normAutofit/>
          </a:bodyPr>
          <a:lstStyle/>
          <a:p>
            <a:r>
              <a:rPr lang="en-US" dirty="0" smtClean="0"/>
              <a:t>Seasonal ice cover </a:t>
            </a:r>
          </a:p>
          <a:p>
            <a:r>
              <a:rPr lang="en-US" dirty="0" smtClean="0"/>
              <a:t>High primary productivity</a:t>
            </a:r>
          </a:p>
          <a:p>
            <a:r>
              <a:rPr lang="en-US" dirty="0" smtClean="0"/>
              <a:t>Shallow and highly productive sea floor </a:t>
            </a:r>
          </a:p>
        </p:txBody>
      </p:sp>
      <p:pic>
        <p:nvPicPr>
          <p:cNvPr id="8" name="Content Placeholder 7" descr="IMG_216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6974"/>
          <a:stretch>
            <a:fillRect/>
          </a:stretch>
        </p:blipFill>
        <p:spPr>
          <a:xfrm>
            <a:off x="5257800" y="1143000"/>
            <a:ext cx="3733800" cy="2606615"/>
          </a:xfrm>
        </p:spPr>
      </p:pic>
      <p:pic>
        <p:nvPicPr>
          <p:cNvPr id="7" name="Picture 6" descr="DSC09277.JPG"/>
          <p:cNvPicPr>
            <a:picLocks noChangeAspect="1"/>
          </p:cNvPicPr>
          <p:nvPr/>
        </p:nvPicPr>
        <p:blipFill>
          <a:blip r:embed="rId4" cstate="print"/>
          <a:srcRect l="4878" r="7317" b="5691"/>
          <a:stretch>
            <a:fillRect/>
          </a:stretch>
        </p:blipFill>
        <p:spPr>
          <a:xfrm>
            <a:off x="5943600" y="4419599"/>
            <a:ext cx="3026981" cy="24384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77000" y="3733800"/>
            <a:ext cx="3048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Photo: Kathy </a:t>
            </a:r>
            <a:r>
              <a:rPr lang="en-US" sz="1100" dirty="0" err="1" smtClean="0"/>
              <a:t>Kuletz</a:t>
            </a:r>
            <a:r>
              <a:rPr lang="en-US" sz="1100" dirty="0" smtClean="0"/>
              <a:t>, U.S. Fish and Wildlife</a:t>
            </a:r>
          </a:p>
          <a:p>
            <a:endParaRPr lang="en-US" dirty="0"/>
          </a:p>
        </p:txBody>
      </p:sp>
      <p:pic>
        <p:nvPicPr>
          <p:cNvPr id="10" name="Content Placeholder 8" descr="1_23_chukchi_sea_map.jpg"/>
          <p:cNvPicPr>
            <a:picLocks noChangeAspect="1"/>
          </p:cNvPicPr>
          <p:nvPr/>
        </p:nvPicPr>
        <p:blipFill>
          <a:blip r:embed="rId5" cstate="print"/>
          <a:srcRect l="-264" t="9766" b="10152"/>
          <a:stretch>
            <a:fillRect/>
          </a:stretch>
        </p:blipFill>
        <p:spPr>
          <a:xfrm>
            <a:off x="228600" y="4337626"/>
            <a:ext cx="4057185" cy="25203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 descr="Dsc09268.jpg"/>
          <p:cNvPicPr>
            <a:picLocks noChangeAspect="1"/>
          </p:cNvPicPr>
          <p:nvPr/>
        </p:nvPicPr>
        <p:blipFill>
          <a:blip r:embed="rId6" cstate="print"/>
          <a:srcRect l="5882" r="2941" b="9559"/>
          <a:stretch>
            <a:fillRect/>
          </a:stretch>
        </p:blipFill>
        <p:spPr>
          <a:xfrm>
            <a:off x="3888058" y="2743200"/>
            <a:ext cx="2131741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Water Column vs. Sediment Chlorophyll </a:t>
            </a:r>
            <a:r>
              <a:rPr lang="en-US" i="1" dirty="0" smtClean="0"/>
              <a:t>a</a:t>
            </a:r>
            <a:endParaRPr lang="en-US" i="1" dirty="0"/>
          </a:p>
        </p:txBody>
      </p:sp>
      <p:pic>
        <p:nvPicPr>
          <p:cNvPr id="4" name="Content Placeholder 3" descr="ChlPieChart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76400"/>
            <a:ext cx="817528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Deep Water Fluorescence</a:t>
            </a:r>
            <a:endParaRPr lang="en-US" dirty="0"/>
          </a:p>
        </p:txBody>
      </p:sp>
      <p:pic>
        <p:nvPicPr>
          <p:cNvPr id="4" name="Content Placeholder 3" descr="BChlFlRast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0741" y="1600200"/>
            <a:ext cx="772251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Surface Fluorescence</a:t>
            </a:r>
            <a:endParaRPr lang="en-US" dirty="0"/>
          </a:p>
        </p:txBody>
      </p:sp>
      <p:pic>
        <p:nvPicPr>
          <p:cNvPr id="4" name="Content Placeholder 3" descr="SurChlFlRast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5998" y="1600200"/>
            <a:ext cx="771200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Summarize…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High levels of chlorophyll </a:t>
            </a:r>
            <a:r>
              <a:rPr lang="en-US" i="1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 both water column and on seafloor in Hanna Shoal</a:t>
            </a:r>
          </a:p>
          <a:p>
            <a:r>
              <a:rPr lang="en-US" dirty="0" smtClean="0"/>
              <a:t>Higher levels of chlorophyll </a:t>
            </a:r>
            <a:r>
              <a:rPr lang="en-US" i="1" dirty="0" smtClean="0"/>
              <a:t>a </a:t>
            </a:r>
            <a:r>
              <a:rPr lang="en-US" dirty="0" smtClean="0"/>
              <a:t>in</a:t>
            </a:r>
            <a:r>
              <a:rPr lang="en-US" dirty="0" smtClean="0">
                <a:solidFill>
                  <a:srgbClr val="FF0000"/>
                </a:solidFill>
              </a:rPr>
              <a:t> water column </a:t>
            </a:r>
            <a:r>
              <a:rPr lang="en-US" dirty="0" smtClean="0"/>
              <a:t>than on seafloor</a:t>
            </a:r>
          </a:p>
          <a:p>
            <a:r>
              <a:rPr lang="en-US" dirty="0" smtClean="0"/>
              <a:t>Higher levels of chlorophyll </a:t>
            </a:r>
            <a:r>
              <a:rPr lang="en-US" i="1" dirty="0" smtClean="0"/>
              <a:t>a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lower waters </a:t>
            </a:r>
            <a:r>
              <a:rPr lang="en-US" dirty="0" smtClean="0"/>
              <a:t>than in surface waters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all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Best hypothesis: sampling took place at the </a:t>
            </a:r>
            <a:r>
              <a:rPr lang="en-US" dirty="0" smtClean="0">
                <a:solidFill>
                  <a:srgbClr val="FF0000"/>
                </a:solidFill>
              </a:rPr>
              <a:t>beginning of a bloom</a:t>
            </a:r>
            <a:r>
              <a:rPr lang="en-US" dirty="0" smtClean="0"/>
              <a:t>, </a:t>
            </a:r>
            <a:r>
              <a:rPr lang="en-US" i="1" dirty="0" smtClean="0"/>
              <a:t>before</a:t>
            </a:r>
            <a:r>
              <a:rPr lang="en-US" dirty="0" smtClean="0"/>
              <a:t> all the phytoplankton settled to the seafloor.</a:t>
            </a:r>
          </a:p>
          <a:p>
            <a:pPr lvl="1"/>
            <a:r>
              <a:rPr lang="en-US" dirty="0" smtClean="0"/>
              <a:t>Large amounts of open water and fractured ice supports this hypothesis</a:t>
            </a:r>
          </a:p>
          <a:p>
            <a:r>
              <a:rPr lang="en-US" dirty="0" smtClean="0"/>
              <a:t>Hanna Shoal region shows evidence of </a:t>
            </a:r>
            <a:r>
              <a:rPr lang="en-US" dirty="0" smtClean="0">
                <a:solidFill>
                  <a:srgbClr val="FF0000"/>
                </a:solidFill>
              </a:rPr>
              <a:t>high levels of primary productivity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Surface salinity map may depict influence of the main currents in the Chukchi.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Captain Havlik and the crew of the USCGC Healy</a:t>
            </a:r>
          </a:p>
          <a:p>
            <a:r>
              <a:rPr lang="en-US" dirty="0" smtClean="0"/>
              <a:t>COMIDA-HS Scientists, especially</a:t>
            </a:r>
          </a:p>
          <a:p>
            <a:pPr lvl="1"/>
            <a:r>
              <a:rPr lang="en-US" dirty="0" smtClean="0"/>
              <a:t>Dr. Ken </a:t>
            </a:r>
            <a:r>
              <a:rPr lang="en-US" dirty="0" err="1" smtClean="0"/>
              <a:t>Dunton</a:t>
            </a:r>
            <a:endParaRPr lang="en-US" dirty="0" smtClean="0"/>
          </a:p>
          <a:p>
            <a:pPr lvl="1"/>
            <a:r>
              <a:rPr lang="en-US" dirty="0" smtClean="0"/>
              <a:t>Dr. Lee Cooper</a:t>
            </a:r>
          </a:p>
          <a:p>
            <a:pPr lvl="1"/>
            <a:r>
              <a:rPr lang="en-US" dirty="0" smtClean="0"/>
              <a:t>Dr. David </a:t>
            </a:r>
            <a:r>
              <a:rPr lang="en-US" dirty="0" err="1" smtClean="0"/>
              <a:t>Maidment</a:t>
            </a:r>
            <a:endParaRPr lang="en-US" dirty="0" smtClean="0"/>
          </a:p>
          <a:p>
            <a:r>
              <a:rPr lang="en-US" dirty="0" smtClean="0"/>
              <a:t>Nathan </a:t>
            </a:r>
            <a:r>
              <a:rPr lang="en-US" dirty="0" err="1" smtClean="0"/>
              <a:t>McTigue</a:t>
            </a:r>
            <a:endParaRPr lang="en-US" dirty="0" smtClean="0"/>
          </a:p>
          <a:p>
            <a:r>
              <a:rPr lang="en-US" dirty="0" smtClean="0"/>
              <a:t>Special thanks to Gonzalo Espinoza, Eric </a:t>
            </a:r>
            <a:r>
              <a:rPr lang="en-US" dirty="0" err="1" smtClean="0"/>
              <a:t>Hersh</a:t>
            </a:r>
            <a:r>
              <a:rPr lang="en-US" dirty="0" smtClean="0"/>
              <a:t>, Johnny Sullivan, </a:t>
            </a:r>
            <a:r>
              <a:rPr lang="en-US" dirty="0" err="1" smtClean="0"/>
              <a:t>Fengyan</a:t>
            </a:r>
            <a:r>
              <a:rPr lang="en-US" dirty="0" smtClean="0"/>
              <a:t> Yang and Timothy </a:t>
            </a:r>
            <a:r>
              <a:rPr lang="en-US" dirty="0" err="1" smtClean="0"/>
              <a:t>Whiteaker</a:t>
            </a:r>
            <a:r>
              <a:rPr lang="en-US" dirty="0" smtClean="0"/>
              <a:t> for their invaluable assistance in polar mapping!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72200"/>
            <a:ext cx="8229600" cy="457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The 2012 COMIDA-Hanna Shoal Science Team and Healy Crew</a:t>
            </a:r>
            <a:endParaRPr lang="en-US" dirty="0"/>
          </a:p>
        </p:txBody>
      </p:sp>
      <p:pic>
        <p:nvPicPr>
          <p:cNvPr id="4" name="Picture 3" descr="Dsc_31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84852"/>
            <a:ext cx="9144000" cy="4288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" y="457199"/>
            <a:ext cx="4114801" cy="27543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33400" y="3200400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Photo: Tim Sullivan, U.S. Coast Guard</a:t>
            </a:r>
            <a:endParaRPr lang="en-US" sz="1400" dirty="0"/>
          </a:p>
        </p:txBody>
      </p:sp>
      <p:pic>
        <p:nvPicPr>
          <p:cNvPr id="5" name="Picture 4" descr="Glaucous gull imm, landing_HLY1201_4418_Kuletz.JPG"/>
          <p:cNvPicPr>
            <a:picLocks noChangeAspect="1"/>
          </p:cNvPicPr>
          <p:nvPr/>
        </p:nvPicPr>
        <p:blipFill>
          <a:blip r:embed="rId4" cstate="print"/>
          <a:srcRect r="9091" b="-417"/>
          <a:stretch>
            <a:fillRect/>
          </a:stretch>
        </p:blipFill>
        <p:spPr>
          <a:xfrm>
            <a:off x="4953000" y="441018"/>
            <a:ext cx="3810000" cy="27593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5105400" y="3200400"/>
            <a:ext cx="3218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Photo: Kathy </a:t>
            </a:r>
            <a:r>
              <a:rPr lang="en-US" sz="1400" dirty="0" err="1" smtClean="0"/>
              <a:t>Kuletz</a:t>
            </a:r>
            <a:r>
              <a:rPr lang="en-US" sz="1400" dirty="0" smtClean="0"/>
              <a:t>, U.S. Fish and Wildlife</a:t>
            </a:r>
            <a:endParaRPr lang="en-US" sz="1400" dirty="0"/>
          </a:p>
        </p:txBody>
      </p:sp>
      <p:pic>
        <p:nvPicPr>
          <p:cNvPr id="8" name="Picture 7" descr="Walrus &amp; kittiwakes_HLY1201_4372_Kulet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3581400"/>
            <a:ext cx="4078043" cy="26766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Img_0072.jpg"/>
          <p:cNvPicPr>
            <a:picLocks noChangeAspect="1"/>
          </p:cNvPicPr>
          <p:nvPr/>
        </p:nvPicPr>
        <p:blipFill>
          <a:blip r:embed="rId6" cstate="print"/>
          <a:srcRect b="2778"/>
          <a:stretch>
            <a:fillRect/>
          </a:stretch>
        </p:blipFill>
        <p:spPr>
          <a:xfrm>
            <a:off x="4953000" y="3581400"/>
            <a:ext cx="3801291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457200" y="6248400"/>
            <a:ext cx="3218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Photo: Kathy </a:t>
            </a:r>
            <a:r>
              <a:rPr lang="en-US" sz="1400" dirty="0" err="1" smtClean="0"/>
              <a:t>Kuletz</a:t>
            </a:r>
            <a:r>
              <a:rPr lang="en-US" sz="1400" dirty="0" smtClean="0"/>
              <a:t>, U.S. Fish and Wildlife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5029200" y="6248400"/>
            <a:ext cx="28882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Photo: Tim Sullivan, U.S. Coast Guard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Challenges of Arctic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57400"/>
            <a:ext cx="2590800" cy="4525963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Remote location</a:t>
            </a:r>
          </a:p>
          <a:p>
            <a:pPr lvl="1"/>
            <a:r>
              <a:rPr lang="en-US" dirty="0" smtClean="0"/>
              <a:t>Extreme conditions</a:t>
            </a:r>
          </a:p>
          <a:p>
            <a:pPr lvl="1"/>
            <a:r>
              <a:rPr lang="en-US" dirty="0" smtClean="0"/>
              <a:t>Inaccessible for most of the year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5" name="Content Placeholder 4" descr="Healy cracking blueice,Chukchi Aug2012_0257_Kuletz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817478" y="1981200"/>
            <a:ext cx="6024847" cy="3962400"/>
          </a:xfrm>
        </p:spPr>
      </p:pic>
      <p:sp>
        <p:nvSpPr>
          <p:cNvPr id="6" name="TextBox 5"/>
          <p:cNvSpPr txBox="1"/>
          <p:nvPr/>
        </p:nvSpPr>
        <p:spPr>
          <a:xfrm>
            <a:off x="4953000" y="59436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Photo: Kathy </a:t>
            </a:r>
            <a:r>
              <a:rPr lang="en-US" dirty="0" err="1" smtClean="0"/>
              <a:t>Kuletz</a:t>
            </a:r>
            <a:r>
              <a:rPr lang="en-US" dirty="0" smtClean="0"/>
              <a:t>, U.S. Fish and Wildlife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Oil and the Arctic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Arctic may hold up to 90 billion barrels of oil, 1669 trillion cubic feet of natural gas and 44 billion barrels of natural gas liquids, 84% of which is expected to be found offshore (USGS 2008).</a:t>
            </a:r>
            <a:endParaRPr lang="en-US" dirty="0"/>
          </a:p>
        </p:txBody>
      </p:sp>
      <p:pic>
        <p:nvPicPr>
          <p:cNvPr id="5" name="Content Placeholder 4" descr="Healy at sunrise_HLY1201_0319_Kuletz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59531" y="1600200"/>
            <a:ext cx="3015938" cy="4525963"/>
          </a:xfrm>
        </p:spPr>
      </p:pic>
      <p:sp>
        <p:nvSpPr>
          <p:cNvPr id="6" name="TextBox 5"/>
          <p:cNvSpPr txBox="1"/>
          <p:nvPr/>
        </p:nvSpPr>
        <p:spPr>
          <a:xfrm>
            <a:off x="5105400" y="6211669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Photo: Kathy </a:t>
            </a:r>
            <a:r>
              <a:rPr lang="en-US" dirty="0" err="1" smtClean="0"/>
              <a:t>Kuletz</a:t>
            </a:r>
            <a:r>
              <a:rPr lang="en-US" dirty="0" smtClean="0"/>
              <a:t>, U.S. Fish and Wildlife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Chukchi Lease Sale 193, 2008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Sold rights to drill in the Chukchi for the next decade</a:t>
            </a:r>
          </a:p>
          <a:p>
            <a:r>
              <a:rPr lang="en-US" sz="2800" dirty="0" smtClean="0"/>
              <a:t>COMIDA projects (Chukchi Offshore Monitoring in Drilling Area)</a:t>
            </a:r>
            <a:endParaRPr lang="en-US" sz="2800" dirty="0"/>
          </a:p>
        </p:txBody>
      </p:sp>
      <p:pic>
        <p:nvPicPr>
          <p:cNvPr id="7" name="Content Placeholder 6" descr="LeaseSale193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066800" y="2743200"/>
            <a:ext cx="6973798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COMIDA-CAB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CAB = Chemistry and Benthos</a:t>
            </a:r>
          </a:p>
          <a:p>
            <a:r>
              <a:rPr lang="en-US" dirty="0" smtClean="0"/>
              <a:t>2009-2010</a:t>
            </a:r>
          </a:p>
          <a:p>
            <a:r>
              <a:rPr lang="en-US" dirty="0" smtClean="0"/>
              <a:t>Multidisciplinary study of Chukchi lease area</a:t>
            </a:r>
          </a:p>
          <a:p>
            <a:r>
              <a:rPr lang="en-US" dirty="0" smtClean="0"/>
              <a:t>Multiple universities and government agencies</a:t>
            </a:r>
          </a:p>
          <a:p>
            <a:endParaRPr lang="en-US" i="1" dirty="0"/>
          </a:p>
        </p:txBody>
      </p:sp>
      <p:pic>
        <p:nvPicPr>
          <p:cNvPr id="5" name="Content Placeholder 4" descr="sciencegroupphotoCA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15216"/>
          <a:stretch>
            <a:fillRect/>
          </a:stretch>
        </p:blipFill>
        <p:spPr>
          <a:xfrm>
            <a:off x="4419600" y="1398060"/>
            <a:ext cx="4724399" cy="2677028"/>
          </a:xfrm>
          <a:ln w="12700">
            <a:solidFill>
              <a:schemeClr val="tx1"/>
            </a:solidFill>
          </a:ln>
        </p:spPr>
      </p:pic>
      <p:pic>
        <p:nvPicPr>
          <p:cNvPr id="6" name="Picture 5" descr="COMIDACABstatio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4074632"/>
            <a:ext cx="4724400" cy="2783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COMIDA – Hanna Shoal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3352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2012-2013</a:t>
            </a:r>
          </a:p>
          <a:p>
            <a:r>
              <a:rPr lang="en-US" dirty="0" smtClean="0"/>
              <a:t>Continues monitoring from COMIDA-CAB</a:t>
            </a:r>
          </a:p>
          <a:p>
            <a:r>
              <a:rPr lang="en-US" dirty="0" smtClean="0"/>
              <a:t>Refocused on biological hotspots</a:t>
            </a:r>
          </a:p>
          <a:p>
            <a:r>
              <a:rPr lang="en-US" dirty="0" smtClean="0"/>
              <a:t>USCGC </a:t>
            </a:r>
            <a:r>
              <a:rPr lang="en-US" i="1" dirty="0" smtClean="0"/>
              <a:t>Healy</a:t>
            </a:r>
          </a:p>
        </p:txBody>
      </p:sp>
      <p:pic>
        <p:nvPicPr>
          <p:cNvPr id="13" name="Content Placeholder 12" descr="Arctic3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91000" y="1143000"/>
            <a:ext cx="4673600" cy="3505200"/>
          </a:xfrm>
        </p:spPr>
      </p:pic>
      <p:sp>
        <p:nvSpPr>
          <p:cNvPr id="5" name="TextBox 4"/>
          <p:cNvSpPr txBox="1"/>
          <p:nvPr/>
        </p:nvSpPr>
        <p:spPr>
          <a:xfrm>
            <a:off x="4953000" y="46482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Photo: Kathy </a:t>
            </a:r>
            <a:r>
              <a:rPr lang="en-US" dirty="0" err="1" smtClean="0"/>
              <a:t>Kuletz</a:t>
            </a:r>
            <a:r>
              <a:rPr lang="en-US" dirty="0" smtClean="0"/>
              <a:t>, U.S. Fish and Wildlife</a:t>
            </a:r>
          </a:p>
          <a:p>
            <a:endParaRPr lang="en-US" dirty="0"/>
          </a:p>
        </p:txBody>
      </p:sp>
      <p:pic>
        <p:nvPicPr>
          <p:cNvPr id="6" name="Picture 5" descr="409706_10102271224903960_649761126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419600"/>
            <a:ext cx="3786054" cy="2133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76400" y="6488668"/>
            <a:ext cx="2426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Photo: U.S. Coast Guard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pic>
        <p:nvPicPr>
          <p:cNvPr id="5" name="Picture 4" descr="HScorear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600200"/>
            <a:ext cx="8153400" cy="4794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1639</TotalTime>
  <Words>586</Words>
  <Application>Microsoft Office PowerPoint</Application>
  <PresentationFormat>On-screen Show (4:3)</PresentationFormat>
  <Paragraphs>117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Sediment and Water Column Chlorophyll Levels and Salinity in the Chukchi Sea</vt:lpstr>
      <vt:lpstr>The Chukchi Sea</vt:lpstr>
      <vt:lpstr>PowerPoint Presentation</vt:lpstr>
      <vt:lpstr>Challenges of Arctic Research</vt:lpstr>
      <vt:lpstr>Oil and the Arctic</vt:lpstr>
      <vt:lpstr>Chukchi Lease Sale 193, 2008</vt:lpstr>
      <vt:lpstr>COMIDA-CAB</vt:lpstr>
      <vt:lpstr>COMIDA – Hanna Shoal</vt:lpstr>
      <vt:lpstr>Study Area</vt:lpstr>
      <vt:lpstr>COMIDA-Hanna Shoal Stations</vt:lpstr>
      <vt:lpstr>Project Goals</vt:lpstr>
      <vt:lpstr>Project Questions</vt:lpstr>
      <vt:lpstr>Surface Salinity</vt:lpstr>
      <vt:lpstr>Surface Salinity</vt:lpstr>
      <vt:lpstr>Surface Salinity</vt:lpstr>
      <vt:lpstr>Surface Salinity</vt:lpstr>
      <vt:lpstr>Bottom Salinity</vt:lpstr>
      <vt:lpstr>Integrated (Water Column) Chlorophyll a</vt:lpstr>
      <vt:lpstr>Sediment Chlorophyll a</vt:lpstr>
      <vt:lpstr>Water Column vs. Sediment Chlorophyll a</vt:lpstr>
      <vt:lpstr>Deep Water Fluorescence</vt:lpstr>
      <vt:lpstr>Surface Fluorescence</vt:lpstr>
      <vt:lpstr>To Summarize…</vt:lpstr>
      <vt:lpstr>What does it all mean?</vt:lpstr>
      <vt:lpstr>Acknowledgements</vt:lpstr>
      <vt:lpstr>Thanks!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COMIDA-Hanna Shoal</dc:title>
  <dc:creator>Jordann</dc:creator>
  <cp:lastModifiedBy>maidment</cp:lastModifiedBy>
  <cp:revision>34</cp:revision>
  <dcterms:created xsi:type="dcterms:W3CDTF">2012-11-23T19:13:39Z</dcterms:created>
  <dcterms:modified xsi:type="dcterms:W3CDTF">2012-12-06T16:23:27Z</dcterms:modified>
</cp:coreProperties>
</file>