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2"/>
  </p:notesMasterIdLst>
  <p:sldIdLst>
    <p:sldId id="270" r:id="rId2"/>
    <p:sldId id="268" r:id="rId3"/>
    <p:sldId id="260" r:id="rId4"/>
    <p:sldId id="269" r:id="rId5"/>
    <p:sldId id="262" r:id="rId6"/>
    <p:sldId id="271" r:id="rId7"/>
    <p:sldId id="261" r:id="rId8"/>
    <p:sldId id="267" r:id="rId9"/>
    <p:sldId id="272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1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I:\AmazonMadeiraRivers\CB-Madeira\Copy%20of%20hydraulic_geometry_inventory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I:\AmazonMadeiraRivers\CB-Madeira\Copy%20of%20hydraulic_geometry_inventor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200" dirty="0" smtClean="0"/>
              <a:t>Meander Widths (m)</a:t>
            </a:r>
            <a:endParaRPr lang="en-US" sz="12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channel_1000m!$D$1</c:f>
              <c:strCache>
                <c:ptCount val="1"/>
                <c:pt idx="0">
                  <c:v>Meander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numRef>
              <c:f>channel_1000m!$A$2:$A$26</c:f>
              <c:numCache>
                <c:formatCode>General</c:formatCode>
                <c:ptCount val="2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</c:numCache>
            </c:numRef>
          </c:cat>
          <c:val>
            <c:numRef>
              <c:f>channel_1000m!$D$2:$D$26</c:f>
              <c:numCache>
                <c:formatCode>General</c:formatCode>
                <c:ptCount val="25"/>
                <c:pt idx="0">
                  <c:v>1168.7420999999999</c:v>
                </c:pt>
                <c:pt idx="1">
                  <c:v>1400.0356000000006</c:v>
                </c:pt>
                <c:pt idx="2">
                  <c:v>2096.0097999999998</c:v>
                </c:pt>
                <c:pt idx="3">
                  <c:v>3247.6754999999998</c:v>
                </c:pt>
                <c:pt idx="4">
                  <c:v>3384.9542000000001</c:v>
                </c:pt>
                <c:pt idx="5">
                  <c:v>2450.4130000000014</c:v>
                </c:pt>
                <c:pt idx="6">
                  <c:v>2803.4893000000002</c:v>
                </c:pt>
                <c:pt idx="7">
                  <c:v>1725.9045000000001</c:v>
                </c:pt>
                <c:pt idx="8">
                  <c:v>1220.8935999999999</c:v>
                </c:pt>
                <c:pt idx="9">
                  <c:v>1748.6032999999998</c:v>
                </c:pt>
                <c:pt idx="10">
                  <c:v>1215.1929999999998</c:v>
                </c:pt>
                <c:pt idx="11">
                  <c:v>611.64269999999965</c:v>
                </c:pt>
                <c:pt idx="12">
                  <c:v>789.42380000000003</c:v>
                </c:pt>
                <c:pt idx="13">
                  <c:v>660.53300000000002</c:v>
                </c:pt>
                <c:pt idx="14">
                  <c:v>1111.1125</c:v>
                </c:pt>
                <c:pt idx="15">
                  <c:v>1567.1744999999994</c:v>
                </c:pt>
                <c:pt idx="16">
                  <c:v>3856.6547</c:v>
                </c:pt>
                <c:pt idx="17">
                  <c:v>5903.2885999999999</c:v>
                </c:pt>
                <c:pt idx="18">
                  <c:v>4249.9558999999999</c:v>
                </c:pt>
                <c:pt idx="19">
                  <c:v>1453.0911999999998</c:v>
                </c:pt>
                <c:pt idx="20">
                  <c:v>1703.3695</c:v>
                </c:pt>
                <c:pt idx="21">
                  <c:v>1571.4427000000001</c:v>
                </c:pt>
                <c:pt idx="22">
                  <c:v>875.3394999999997</c:v>
                </c:pt>
                <c:pt idx="23">
                  <c:v>957.94880000000001</c:v>
                </c:pt>
                <c:pt idx="24">
                  <c:v>949.11580000000004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367104"/>
        <c:axId val="70368640"/>
      </c:barChart>
      <c:catAx>
        <c:axId val="7036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0368640"/>
        <c:crosses val="autoZero"/>
        <c:auto val="1"/>
        <c:lblAlgn val="ctr"/>
        <c:lblOffset val="100"/>
        <c:noMultiLvlLbl val="0"/>
      </c:catAx>
      <c:valAx>
        <c:axId val="70368640"/>
        <c:scaling>
          <c:orientation val="minMax"/>
          <c:max val="6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0367104"/>
        <c:crosses val="autoZero"/>
        <c:crossBetween val="between"/>
      </c:valAx>
      <c:spPr>
        <a:solidFill>
          <a:sysClr val="window" lastClr="FFFFFF">
            <a:lumMod val="95000"/>
          </a:sysClr>
        </a:solidFill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200" dirty="0" smtClean="0"/>
              <a:t>Box-Curve Widths (m) </a:t>
            </a:r>
            <a:endParaRPr lang="en-US" sz="12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channel_1000m!$F$1</c:f>
              <c:strCache>
                <c:ptCount val="1"/>
                <c:pt idx="0">
                  <c:v>Box 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numRef>
              <c:f>channel_1000m!$E$2:$E$29</c:f>
              <c:numCache>
                <c:formatCode>General</c:formatCode>
                <c:ptCount val="28"/>
                <c:pt idx="0">
                  <c:v>50</c:v>
                </c:pt>
                <c:pt idx="1">
                  <c:v>52</c:v>
                </c:pt>
                <c:pt idx="2">
                  <c:v>54</c:v>
                </c:pt>
                <c:pt idx="3">
                  <c:v>56</c:v>
                </c:pt>
                <c:pt idx="4">
                  <c:v>58</c:v>
                </c:pt>
                <c:pt idx="5">
                  <c:v>60</c:v>
                </c:pt>
                <c:pt idx="6">
                  <c:v>62</c:v>
                </c:pt>
                <c:pt idx="7">
                  <c:v>64</c:v>
                </c:pt>
                <c:pt idx="8">
                  <c:v>66</c:v>
                </c:pt>
                <c:pt idx="9">
                  <c:v>68</c:v>
                </c:pt>
                <c:pt idx="10">
                  <c:v>70</c:v>
                </c:pt>
                <c:pt idx="11">
                  <c:v>72</c:v>
                </c:pt>
                <c:pt idx="12">
                  <c:v>74</c:v>
                </c:pt>
                <c:pt idx="13">
                  <c:v>76</c:v>
                </c:pt>
                <c:pt idx="14">
                  <c:v>78</c:v>
                </c:pt>
                <c:pt idx="15">
                  <c:v>80</c:v>
                </c:pt>
                <c:pt idx="16">
                  <c:v>82</c:v>
                </c:pt>
                <c:pt idx="17">
                  <c:v>84</c:v>
                </c:pt>
                <c:pt idx="18">
                  <c:v>86</c:v>
                </c:pt>
                <c:pt idx="19">
                  <c:v>88</c:v>
                </c:pt>
                <c:pt idx="20">
                  <c:v>90</c:v>
                </c:pt>
                <c:pt idx="21">
                  <c:v>92</c:v>
                </c:pt>
                <c:pt idx="22">
                  <c:v>94</c:v>
                </c:pt>
                <c:pt idx="23">
                  <c:v>96</c:v>
                </c:pt>
                <c:pt idx="24">
                  <c:v>98</c:v>
                </c:pt>
                <c:pt idx="25">
                  <c:v>100</c:v>
                </c:pt>
                <c:pt idx="26">
                  <c:v>102</c:v>
                </c:pt>
                <c:pt idx="27">
                  <c:v>104</c:v>
                </c:pt>
              </c:numCache>
            </c:numRef>
          </c:cat>
          <c:val>
            <c:numRef>
              <c:f>channel_1000m!$F$2:$F$29</c:f>
              <c:numCache>
                <c:formatCode>General</c:formatCode>
                <c:ptCount val="28"/>
                <c:pt idx="0">
                  <c:v>1003.1548</c:v>
                </c:pt>
                <c:pt idx="1">
                  <c:v>1165.5830999999998</c:v>
                </c:pt>
                <c:pt idx="2">
                  <c:v>1171.8908999999999</c:v>
                </c:pt>
                <c:pt idx="3">
                  <c:v>1307.5599</c:v>
                </c:pt>
                <c:pt idx="4">
                  <c:v>1285.4983</c:v>
                </c:pt>
                <c:pt idx="5">
                  <c:v>1117.1933999999992</c:v>
                </c:pt>
                <c:pt idx="6">
                  <c:v>1477.2871</c:v>
                </c:pt>
                <c:pt idx="7">
                  <c:v>1600.4967000000001</c:v>
                </c:pt>
                <c:pt idx="8">
                  <c:v>1945.5738999999999</c:v>
                </c:pt>
                <c:pt idx="9">
                  <c:v>2118.0288999999984</c:v>
                </c:pt>
                <c:pt idx="10">
                  <c:v>1739.4754</c:v>
                </c:pt>
                <c:pt idx="11">
                  <c:v>1903.6166000000001</c:v>
                </c:pt>
                <c:pt idx="12">
                  <c:v>1514.3867</c:v>
                </c:pt>
                <c:pt idx="13">
                  <c:v>986.09760000000006</c:v>
                </c:pt>
                <c:pt idx="14">
                  <c:v>1094.6793999999998</c:v>
                </c:pt>
                <c:pt idx="15">
                  <c:v>1103.3217999999999</c:v>
                </c:pt>
                <c:pt idx="16">
                  <c:v>1474.8127999999999</c:v>
                </c:pt>
                <c:pt idx="17">
                  <c:v>1390.0007000000001</c:v>
                </c:pt>
                <c:pt idx="18">
                  <c:v>1044.1756</c:v>
                </c:pt>
                <c:pt idx="19">
                  <c:v>896.13170000000002</c:v>
                </c:pt>
                <c:pt idx="20">
                  <c:v>732.21450000000004</c:v>
                </c:pt>
                <c:pt idx="21">
                  <c:v>1508.4247</c:v>
                </c:pt>
                <c:pt idx="22">
                  <c:v>2108.5581999999999</c:v>
                </c:pt>
                <c:pt idx="23">
                  <c:v>2409.1091999999999</c:v>
                </c:pt>
                <c:pt idx="24">
                  <c:v>1665.8877</c:v>
                </c:pt>
                <c:pt idx="25">
                  <c:v>784.41970000000003</c:v>
                </c:pt>
                <c:pt idx="26">
                  <c:v>804.82569999999964</c:v>
                </c:pt>
                <c:pt idx="27">
                  <c:v>835.01089999999999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497472"/>
        <c:axId val="59409152"/>
      </c:barChart>
      <c:catAx>
        <c:axId val="59497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409152"/>
        <c:crosses val="autoZero"/>
        <c:auto val="1"/>
        <c:lblAlgn val="ctr"/>
        <c:lblOffset val="100"/>
        <c:noMultiLvlLbl val="0"/>
      </c:catAx>
      <c:valAx>
        <c:axId val="59409152"/>
        <c:scaling>
          <c:orientation val="minMax"/>
          <c:max val="6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497472"/>
        <c:crosses val="autoZero"/>
        <c:crossBetween val="between"/>
      </c:valAx>
    </c:plotArea>
    <c:plotVisOnly val="1"/>
    <c:dispBlanksAs val="gap"/>
    <c:showDLblsOverMax val="0"/>
  </c:chart>
  <c:spPr>
    <a:solidFill>
      <a:schemeClr val="tx1">
        <a:lumMod val="95000"/>
      </a:schemeClr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200" dirty="0" smtClean="0"/>
              <a:t>Anabranching Widths (m) </a:t>
            </a:r>
            <a:endParaRPr lang="en-US" sz="12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channel_1000m!$G$1</c:f>
              <c:strCache>
                <c:ptCount val="1"/>
                <c:pt idx="0">
                  <c:v>Anabranch 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numRef>
              <c:f>channel_1000m!$H$2:$H$18</c:f>
              <c:numCache>
                <c:formatCode>General</c:formatCode>
                <c:ptCount val="17"/>
                <c:pt idx="0">
                  <c:v>106</c:v>
                </c:pt>
                <c:pt idx="1">
                  <c:v>108</c:v>
                </c:pt>
                <c:pt idx="2">
                  <c:v>110</c:v>
                </c:pt>
                <c:pt idx="3">
                  <c:v>112</c:v>
                </c:pt>
                <c:pt idx="4">
                  <c:v>114</c:v>
                </c:pt>
                <c:pt idx="5">
                  <c:v>116</c:v>
                </c:pt>
                <c:pt idx="6">
                  <c:v>118</c:v>
                </c:pt>
                <c:pt idx="7">
                  <c:v>120</c:v>
                </c:pt>
                <c:pt idx="8">
                  <c:v>122</c:v>
                </c:pt>
                <c:pt idx="9">
                  <c:v>124</c:v>
                </c:pt>
                <c:pt idx="10">
                  <c:v>126</c:v>
                </c:pt>
                <c:pt idx="11">
                  <c:v>128</c:v>
                </c:pt>
                <c:pt idx="12">
                  <c:v>130</c:v>
                </c:pt>
                <c:pt idx="13">
                  <c:v>132</c:v>
                </c:pt>
                <c:pt idx="14">
                  <c:v>134</c:v>
                </c:pt>
                <c:pt idx="15">
                  <c:v>136</c:v>
                </c:pt>
                <c:pt idx="16">
                  <c:v>138</c:v>
                </c:pt>
              </c:numCache>
            </c:numRef>
          </c:cat>
          <c:val>
            <c:numRef>
              <c:f>channel_1000m!$G$2:$G$18</c:f>
              <c:numCache>
                <c:formatCode>General</c:formatCode>
                <c:ptCount val="17"/>
                <c:pt idx="0">
                  <c:v>822.80539999999996</c:v>
                </c:pt>
                <c:pt idx="1">
                  <c:v>832.0355999999997</c:v>
                </c:pt>
                <c:pt idx="2">
                  <c:v>904.68529999999998</c:v>
                </c:pt>
                <c:pt idx="3">
                  <c:v>1021.0518</c:v>
                </c:pt>
                <c:pt idx="4">
                  <c:v>1092.1814999999992</c:v>
                </c:pt>
                <c:pt idx="5">
                  <c:v>1268.1652999999999</c:v>
                </c:pt>
                <c:pt idx="6">
                  <c:v>1531.4499000000001</c:v>
                </c:pt>
                <c:pt idx="7">
                  <c:v>2205.3342000000002</c:v>
                </c:pt>
                <c:pt idx="8">
                  <c:v>2324.6165999999998</c:v>
                </c:pt>
                <c:pt idx="9">
                  <c:v>3078.3577000000014</c:v>
                </c:pt>
                <c:pt idx="10">
                  <c:v>4561.2379999999994</c:v>
                </c:pt>
                <c:pt idx="11">
                  <c:v>4691.5397999999996</c:v>
                </c:pt>
                <c:pt idx="12">
                  <c:v>3575.0461999999998</c:v>
                </c:pt>
                <c:pt idx="13">
                  <c:v>1738.7667000000001</c:v>
                </c:pt>
                <c:pt idx="14">
                  <c:v>828.56139999999971</c:v>
                </c:pt>
                <c:pt idx="15">
                  <c:v>986.43349999999998</c:v>
                </c:pt>
                <c:pt idx="16">
                  <c:v>789.66949999999997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433728"/>
        <c:axId val="59435264"/>
      </c:barChart>
      <c:catAx>
        <c:axId val="5943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435264"/>
        <c:crosses val="autoZero"/>
        <c:auto val="1"/>
        <c:lblAlgn val="ctr"/>
        <c:lblOffset val="100"/>
        <c:noMultiLvlLbl val="0"/>
      </c:catAx>
      <c:valAx>
        <c:axId val="59435264"/>
        <c:scaling>
          <c:orientation val="minMax"/>
          <c:max val="6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433728"/>
        <c:crosses val="autoZero"/>
        <c:crossBetween val="between"/>
      </c:valAx>
    </c:plotArea>
    <c:plotVisOnly val="1"/>
    <c:dispBlanksAs val="gap"/>
    <c:showDLblsOverMax val="0"/>
  </c:chart>
  <c:spPr>
    <a:solidFill>
      <a:schemeClr val="tx1">
        <a:lumMod val="95000"/>
      </a:schemeClr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0.88556</cdr:y>
    </cdr:from>
    <cdr:to>
      <cdr:x>1</cdr:x>
      <cdr:y>0.99285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0" y="2159349"/>
          <a:ext cx="274320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11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1C9E9-D00C-40EF-B195-D64F7FA54A82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B503C-D04B-4EE1-AB24-920BB71133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14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baseline="0" dirty="0" smtClean="0"/>
              <a:t>ADCP transects that had been collected on a previous field campaign were processed using </a:t>
            </a:r>
            <a:r>
              <a:rPr lang="en-US" baseline="0" dirty="0" err="1" smtClean="0"/>
              <a:t>softwares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WinRiverII</a:t>
            </a:r>
            <a:r>
              <a:rPr lang="en-US" baseline="0" dirty="0" smtClean="0"/>
              <a:t> and VMT (velocity mapping toolbox).  An ADCP, or acoustic </a:t>
            </a:r>
            <a:r>
              <a:rPr lang="en-US" baseline="0" dirty="0" err="1" smtClean="0"/>
              <a:t>doppler</a:t>
            </a:r>
            <a:r>
              <a:rPr lang="en-US" baseline="0" dirty="0" smtClean="0"/>
              <a:t> current profiler, was used on Dr. </a:t>
            </a:r>
            <a:r>
              <a:rPr lang="en-US" baseline="0" dirty="0" err="1" smtClean="0"/>
              <a:t>Latrubesse’s</a:t>
            </a:r>
            <a:r>
              <a:rPr lang="en-US" baseline="0" dirty="0" smtClean="0"/>
              <a:t> field trip to the site to collect data about water discharge, suspended sediment transport, water velocity and river bed forms.  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What these </a:t>
            </a:r>
            <a:r>
              <a:rPr lang="en-US" baseline="0" dirty="0" err="1" smtClean="0"/>
              <a:t>softwares</a:t>
            </a:r>
            <a:r>
              <a:rPr lang="en-US" baseline="0" dirty="0" smtClean="0"/>
              <a:t> do is extract the data from the ADCP and convert them into visual images of the channel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B503C-D04B-4EE1-AB24-920BB711332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5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2E0C5-CBCA-4ED3-9E84-B5FBC55D4363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6AF8CF-942F-4C9F-A36B-08F2FE6334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2E0C5-CBCA-4ED3-9E84-B5FBC55D4363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AF8CF-942F-4C9F-A36B-08F2FE633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2E0C5-CBCA-4ED3-9E84-B5FBC55D4363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AF8CF-942F-4C9F-A36B-08F2FE633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2E0C5-CBCA-4ED3-9E84-B5FBC55D4363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AF8CF-942F-4C9F-A36B-08F2FE633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2E0C5-CBCA-4ED3-9E84-B5FBC55D4363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AF8CF-942F-4C9F-A36B-08F2FE633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2E0C5-CBCA-4ED3-9E84-B5FBC55D4363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AF8CF-942F-4C9F-A36B-08F2FE6334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2E0C5-CBCA-4ED3-9E84-B5FBC55D4363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AF8CF-942F-4C9F-A36B-08F2FE6334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2E0C5-CBCA-4ED3-9E84-B5FBC55D4363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AF8CF-942F-4C9F-A36B-08F2FE633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2E0C5-CBCA-4ED3-9E84-B5FBC55D4363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AF8CF-942F-4C9F-A36B-08F2FE633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2E0C5-CBCA-4ED3-9E84-B5FBC55D4363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AF8CF-942F-4C9F-A36B-08F2FE633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2E0C5-CBCA-4ED3-9E84-B5FBC55D4363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AF8CF-942F-4C9F-A36B-08F2FE633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A032E0C5-CBCA-4ED3-9E84-B5FBC55D4363}" type="datetimeFigureOut">
              <a:rPr lang="en-US" smtClean="0"/>
              <a:pPr/>
              <a:t>11/20/2012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B6AF8CF-942F-4C9F-A36B-08F2FE6334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chart" Target="../charts/chart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7315200" cy="2595025"/>
          </a:xfrm>
        </p:spPr>
        <p:txBody>
          <a:bodyPr/>
          <a:lstStyle/>
          <a:p>
            <a:r>
              <a:rPr lang="en-US" dirty="0" err="1" smtClean="0"/>
              <a:t>Morphodynamics</a:t>
            </a:r>
            <a:r>
              <a:rPr lang="en-US" dirty="0" smtClean="0"/>
              <a:t> of the Madeira River in Brazil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05400"/>
            <a:ext cx="7315200" cy="114463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Christine </a:t>
            </a:r>
            <a:r>
              <a:rPr lang="en-US" dirty="0" err="1" smtClean="0"/>
              <a:t>Bonthius</a:t>
            </a:r>
            <a:endParaRPr lang="en-US" dirty="0" smtClean="0"/>
          </a:p>
          <a:p>
            <a:r>
              <a:rPr lang="en-US" dirty="0" smtClean="0"/>
              <a:t>The University of Texas at Austin</a:t>
            </a:r>
          </a:p>
          <a:p>
            <a:r>
              <a:rPr lang="en-US" dirty="0" smtClean="0"/>
              <a:t>Department of Geography and the Environment  </a:t>
            </a:r>
          </a:p>
          <a:p>
            <a:r>
              <a:rPr lang="en-US" dirty="0" smtClean="0"/>
              <a:t>cmbonthius@gmail.com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57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1154097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991600" cy="4800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Delineation </a:t>
            </a:r>
            <a:r>
              <a:rPr lang="en-US" sz="2400" dirty="0" smtClean="0"/>
              <a:t>of direct and indirect effects of dams (SRTM)</a:t>
            </a:r>
          </a:p>
          <a:p>
            <a:r>
              <a:rPr lang="en-US" sz="2400" b="1" dirty="0" smtClean="0"/>
              <a:t>Evaluation </a:t>
            </a:r>
            <a:r>
              <a:rPr lang="en-US" sz="2400" dirty="0" smtClean="0"/>
              <a:t> of </a:t>
            </a:r>
            <a:r>
              <a:rPr lang="en-US" sz="2400" dirty="0" err="1" smtClean="0"/>
              <a:t>transboundary</a:t>
            </a:r>
            <a:r>
              <a:rPr lang="en-US" sz="2400" dirty="0" smtClean="0"/>
              <a:t> watershed issues (Bolivia)</a:t>
            </a:r>
            <a:endParaRPr lang="en-US" sz="2400" b="1" dirty="0" smtClean="0"/>
          </a:p>
          <a:p>
            <a:r>
              <a:rPr lang="en-US" sz="2400" b="1" dirty="0" smtClean="0"/>
              <a:t>More </a:t>
            </a:r>
            <a:r>
              <a:rPr lang="en-US" sz="2400" dirty="0" smtClean="0"/>
              <a:t>field work in December with </a:t>
            </a:r>
            <a:r>
              <a:rPr lang="en-US" sz="2400" dirty="0" err="1" smtClean="0"/>
              <a:t>Latrubesse</a:t>
            </a:r>
            <a:r>
              <a:rPr lang="en-US" sz="2400" dirty="0" smtClean="0"/>
              <a:t> Research Group</a:t>
            </a:r>
          </a:p>
          <a:p>
            <a:endParaRPr lang="en-US" dirty="0"/>
          </a:p>
          <a:p>
            <a:endParaRPr lang="en-US" dirty="0" smtClean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29000"/>
            <a:ext cx="3962400" cy="274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442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1154097"/>
          </a:xfrm>
        </p:spPr>
        <p:txBody>
          <a:bodyPr>
            <a:normAutofit/>
          </a:bodyPr>
          <a:lstStyle/>
          <a:p>
            <a:r>
              <a:rPr lang="en-US" dirty="0" smtClean="0"/>
              <a:t>Goals of Term Project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229600" cy="486156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Inventory </a:t>
            </a:r>
            <a:r>
              <a:rPr lang="en-US" sz="3200" dirty="0" smtClean="0"/>
              <a:t>hydraulic variables from ADCP data</a:t>
            </a:r>
            <a:endParaRPr lang="en-US" sz="3200" b="1" dirty="0" smtClean="0"/>
          </a:p>
          <a:p>
            <a:r>
              <a:rPr lang="en-US" sz="3200" b="1" dirty="0" smtClean="0"/>
              <a:t>Analyze</a:t>
            </a:r>
            <a:r>
              <a:rPr lang="en-US" sz="3200" dirty="0" smtClean="0"/>
              <a:t> preliminary results for geomorphic and hydraulic relationships </a:t>
            </a:r>
          </a:p>
          <a:p>
            <a:r>
              <a:rPr lang="en-US" sz="3200" b="1" dirty="0" smtClean="0"/>
              <a:t>Inform </a:t>
            </a:r>
            <a:r>
              <a:rPr lang="en-US" sz="3200" dirty="0" smtClean="0"/>
              <a:t>plans for field work (December 2012) </a:t>
            </a:r>
          </a:p>
          <a:p>
            <a:pPr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6034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667000"/>
            <a:ext cx="1524000" cy="1524000"/>
            <a:chOff x="3590423" y="817687"/>
            <a:chExt cx="1319214" cy="1479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423" y="817687"/>
              <a:ext cx="1319214" cy="147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5-Point Star 7"/>
            <p:cNvSpPr/>
            <p:nvPr/>
          </p:nvSpPr>
          <p:spPr>
            <a:xfrm>
              <a:off x="3920227" y="1168122"/>
              <a:ext cx="90488" cy="10795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1154097"/>
          </a:xfrm>
        </p:spPr>
        <p:txBody>
          <a:bodyPr/>
          <a:lstStyle/>
          <a:p>
            <a:r>
              <a:rPr lang="en-US" dirty="0" smtClean="0"/>
              <a:t>The Madeira River in Brazil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667000"/>
            <a:ext cx="5715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5128" r="4082" b="5128"/>
          <a:stretch>
            <a:fillRect/>
          </a:stretch>
        </p:blipFill>
        <p:spPr bwMode="auto">
          <a:xfrm>
            <a:off x="0" y="4191000"/>
            <a:ext cx="3429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62600" y="5181600"/>
            <a:ext cx="914400" cy="6858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12192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Average Annual Discharge: 32,000 m³/sec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Drainage Area: 1.36 million km²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Average Annual Sediment Yield: 330 tons/km²  per year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Latrubesse</a:t>
            </a:r>
            <a:r>
              <a:rPr lang="en-US" sz="1600" dirty="0" smtClean="0"/>
              <a:t>, 2008)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1663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1154097"/>
          </a:xfrm>
        </p:spPr>
        <p:txBody>
          <a:bodyPr/>
          <a:lstStyle/>
          <a:p>
            <a:r>
              <a:rPr lang="en-US" dirty="0" smtClean="0"/>
              <a:t>Dams on the Madeira 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0" t="8430" r="6781" b="5542"/>
          <a:stretch/>
        </p:blipFill>
        <p:spPr bwMode="auto">
          <a:xfrm>
            <a:off x="0" y="2057401"/>
            <a:ext cx="4572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t="11116" r="11336" b="23931"/>
          <a:stretch/>
        </p:blipFill>
        <p:spPr bwMode="auto">
          <a:xfrm>
            <a:off x="4572000" y="2057400"/>
            <a:ext cx="4572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3429000" y="2438400"/>
            <a:ext cx="5334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010400" y="2362200"/>
            <a:ext cx="609600" cy="381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172200" y="2819400"/>
            <a:ext cx="1219200" cy="1143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81001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(Moreira 2007)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9105" y="6565610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(InternationalRivers.org)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05" y="0"/>
            <a:ext cx="7315200" cy="1154097"/>
          </a:xfrm>
        </p:spPr>
        <p:txBody>
          <a:bodyPr/>
          <a:lstStyle/>
          <a:p>
            <a:r>
              <a:rPr lang="en-US" dirty="0" smtClean="0"/>
              <a:t>ADCP Processing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3" y="1143000"/>
            <a:ext cx="2622423" cy="217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2766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/>
              <a:t>Above</a:t>
            </a:r>
            <a:r>
              <a:rPr lang="en-US" sz="900" dirty="0" smtClean="0"/>
              <a:t>: Maximum depths (shown in red) are found in the meandering stretch and correspond to the narrowest sections of the channel.  </a:t>
            </a:r>
          </a:p>
          <a:p>
            <a:endParaRPr lang="en-US" sz="900" dirty="0" smtClean="0"/>
          </a:p>
          <a:p>
            <a:r>
              <a:rPr lang="en-US" sz="900" i="1" dirty="0" smtClean="0"/>
              <a:t>Below: </a:t>
            </a:r>
            <a:r>
              <a:rPr lang="en-US" sz="900" dirty="0" err="1" smtClean="0"/>
              <a:t>WinRiver</a:t>
            </a:r>
            <a:r>
              <a:rPr lang="en-US" sz="900" dirty="0" smtClean="0"/>
              <a:t> II transect profiles (15 and 18, respectively) reveal differences in channel shape, bathymetric forms, and suspended sediment and water velocity distributions.  </a:t>
            </a:r>
            <a:endParaRPr lang="en-US" sz="900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95800"/>
            <a:ext cx="2819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58" y="5638800"/>
            <a:ext cx="284145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124762" y="1219200"/>
            <a:ext cx="5019238" cy="2209800"/>
            <a:chOff x="4124762" y="1143000"/>
            <a:chExt cx="5019238" cy="2057400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762" y="1143000"/>
              <a:ext cx="2276037" cy="205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1143000"/>
              <a:ext cx="2743200" cy="2055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4200963" y="3429000"/>
            <a:ext cx="4943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/>
              <a:t>Above: </a:t>
            </a:r>
            <a:r>
              <a:rPr lang="en-US" sz="900" dirty="0" smtClean="0"/>
              <a:t>Transect 24 in the meandering reach shows turbulent secondary flow structures in the deepest section (approximately 40 m) with the highest flow velocity.  </a:t>
            </a:r>
            <a:r>
              <a:rPr lang="en-US" sz="900" i="1" dirty="0" smtClean="0"/>
              <a:t>Below: </a:t>
            </a:r>
            <a:r>
              <a:rPr lang="en-US" sz="900" dirty="0" smtClean="0"/>
              <a:t> Transect 58 at the end of the anabranching reach shows remnant bathymetry of the island upstream.  About 25% of the channel seems to be inactivated with little water velocity.  In the middle of the channel, the highest water velocities penetrate even to the bottom of the channel.   </a:t>
            </a:r>
            <a:endParaRPr lang="en-US" sz="900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71591" y="4343400"/>
            <a:ext cx="5072409" cy="2514600"/>
            <a:chOff x="4071591" y="4193534"/>
            <a:chExt cx="5072409" cy="2054866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591" y="4193534"/>
              <a:ext cx="2405409" cy="2054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193534"/>
              <a:ext cx="2743200" cy="2054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280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1154097"/>
          </a:xfrm>
        </p:spPr>
        <p:txBody>
          <a:bodyPr/>
          <a:lstStyle/>
          <a:p>
            <a:r>
              <a:rPr lang="en-US" dirty="0" smtClean="0"/>
              <a:t>Building the Database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t="2015"/>
          <a:stretch/>
        </p:blipFill>
        <p:spPr bwMode="auto">
          <a:xfrm>
            <a:off x="9258" y="2410885"/>
            <a:ext cx="9134742" cy="444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13716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Data outputs from ADCP processing were entered into an Excel table, then joined to the ADCP transect </a:t>
            </a:r>
            <a:r>
              <a:rPr lang="en-US" dirty="0" err="1" smtClean="0"/>
              <a:t>shapefile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381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Current Analysis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18" y="4343400"/>
            <a:ext cx="288328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" y="4343400"/>
            <a:ext cx="2879933" cy="2286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30" y="4343400"/>
            <a:ext cx="286657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369706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Meandering Reach</a:t>
            </a:r>
          </a:p>
          <a:p>
            <a:r>
              <a:rPr lang="en-US" dirty="0" smtClean="0"/>
              <a:t>Transects 000-131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200" y="3697069"/>
            <a:ext cx="2807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Box-Curve Reach</a:t>
            </a:r>
          </a:p>
          <a:p>
            <a:r>
              <a:rPr lang="en-US" dirty="0" smtClean="0"/>
              <a:t>Transects 032-049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40882" y="3697069"/>
            <a:ext cx="2679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Anabranching Reach</a:t>
            </a:r>
          </a:p>
          <a:p>
            <a:r>
              <a:rPr lang="en-US" dirty="0" smtClean="0"/>
              <a:t>Transects 050-061</a:t>
            </a:r>
            <a:endParaRPr lang="en-US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6826"/>
            <a:ext cx="3456753" cy="253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627193"/>
              </p:ext>
            </p:extLst>
          </p:nvPr>
        </p:nvGraphicFramePr>
        <p:xfrm>
          <a:off x="4542064" y="1078832"/>
          <a:ext cx="3701860" cy="2577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660"/>
                <a:gridCol w="892270"/>
                <a:gridCol w="925465"/>
                <a:gridCol w="925465"/>
              </a:tblGrid>
              <a:tr h="38099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Hydraulic Variable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Reach</a:t>
                      </a:r>
                      <a:r>
                        <a:rPr lang="en-US" sz="1000" baseline="0" dirty="0" smtClean="0"/>
                        <a:t> 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Reach 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Reach 3</a:t>
                      </a:r>
                      <a:endParaRPr lang="en-US" sz="1000" dirty="0"/>
                    </a:p>
                  </a:txBody>
                  <a:tcPr/>
                </a:tc>
              </a:tr>
              <a:tr h="36575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Average</a:t>
                      </a:r>
                      <a:r>
                        <a:rPr lang="en-US" sz="1000" baseline="0" dirty="0" smtClean="0"/>
                        <a:t> Depth (m)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-8.293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-6.663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-6.697</a:t>
                      </a:r>
                      <a:endParaRPr lang="en-US" sz="1100" dirty="0"/>
                    </a:p>
                  </a:txBody>
                  <a:tcPr/>
                </a:tc>
              </a:tr>
              <a:tr h="35051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Average</a:t>
                      </a:r>
                      <a:r>
                        <a:rPr lang="en-US" sz="1000" baseline="0" dirty="0" smtClean="0"/>
                        <a:t> Max Depth (m)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-23.208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-18.548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-16.651</a:t>
                      </a:r>
                      <a:endParaRPr lang="en-US" sz="1100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Average</a:t>
                      </a:r>
                      <a:r>
                        <a:rPr lang="en-US" sz="1000" baseline="0" dirty="0" smtClean="0"/>
                        <a:t> Discharge (m³/sec)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5288.116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4291.828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5734.088</a:t>
                      </a:r>
                      <a:endParaRPr lang="en-US" sz="1100" dirty="0"/>
                    </a:p>
                  </a:txBody>
                  <a:tcPr/>
                </a:tc>
              </a:tr>
              <a:tr h="39623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Average Width</a:t>
                      </a:r>
                      <a:r>
                        <a:rPr lang="en-US" sz="1000" baseline="0" dirty="0" smtClean="0"/>
                        <a:t> (m)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758.041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smtClean="0"/>
                        <a:t>1207.548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1032.999</a:t>
                      </a:r>
                      <a:endParaRPr lang="en-US" sz="1100" dirty="0"/>
                    </a:p>
                  </a:txBody>
                  <a:tcPr/>
                </a:tc>
              </a:tr>
              <a:tr h="44413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Average </a:t>
                      </a:r>
                      <a:r>
                        <a:rPr lang="en-US" sz="1000" i="1" dirty="0" smtClean="0"/>
                        <a:t>w/d</a:t>
                      </a:r>
                      <a:r>
                        <a:rPr lang="en-US" sz="1000" i="0" baseline="0" dirty="0" smtClean="0"/>
                        <a:t> ratio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smtClean="0"/>
                        <a:t>117.485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smtClean="0"/>
                        <a:t>225.779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142.435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020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73"/>
            <a:ext cx="7315200" cy="1154097"/>
          </a:xfrm>
        </p:spPr>
        <p:txBody>
          <a:bodyPr/>
          <a:lstStyle/>
          <a:p>
            <a:r>
              <a:rPr lang="en-US" dirty="0" smtClean="0"/>
              <a:t>Current Analysis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2743200" cy="216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112739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Spatial Distributions of Velocity and Channel Widths in the Study Reach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752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Reach 1</a:t>
            </a:r>
            <a:endParaRPr lang="en-US" sz="1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3205"/>
            <a:ext cx="2743200" cy="220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38600" y="1728541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Reach 2</a:t>
            </a:r>
            <a:endParaRPr lang="en-US" sz="12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04399"/>
            <a:ext cx="2743200" cy="218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34989" y="1741436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Reach 3</a:t>
            </a:r>
            <a:endParaRPr lang="en-US" sz="120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3552028"/>
              </p:ext>
            </p:extLst>
          </p:nvPr>
        </p:nvGraphicFramePr>
        <p:xfrm>
          <a:off x="0" y="4419600"/>
          <a:ext cx="27432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629400"/>
            <a:ext cx="2743200" cy="26161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River Channel (km)</a:t>
            </a:r>
            <a:endParaRPr lang="en-US" sz="1100" dirty="0">
              <a:solidFill>
                <a:schemeClr val="bg1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6372195"/>
              </p:ext>
            </p:extLst>
          </p:nvPr>
        </p:nvGraphicFramePr>
        <p:xfrm>
          <a:off x="3200400" y="4419600"/>
          <a:ext cx="27432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059621"/>
              </p:ext>
            </p:extLst>
          </p:nvPr>
        </p:nvGraphicFramePr>
        <p:xfrm>
          <a:off x="6400800" y="4419600"/>
          <a:ext cx="2739188" cy="2438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133234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1154097"/>
          </a:xfrm>
        </p:spPr>
        <p:txBody>
          <a:bodyPr/>
          <a:lstStyle/>
          <a:p>
            <a:r>
              <a:rPr lang="en-US" dirty="0" smtClean="0"/>
              <a:t>Geomorphic Mapping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4724400" cy="3539527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Major geomorphic units include:            - Fluvial terraces with little to no dissection (A212, A222) </a:t>
            </a:r>
          </a:p>
          <a:p>
            <a:pPr>
              <a:buFontTx/>
              <a:buChar char="-"/>
            </a:pPr>
            <a:r>
              <a:rPr lang="en-US" dirty="0" smtClean="0"/>
              <a:t>Fluvial plains in channel and floodplain area (A31) </a:t>
            </a:r>
          </a:p>
          <a:p>
            <a:pPr marL="45720" indent="0">
              <a:buNone/>
            </a:pPr>
            <a:r>
              <a:rPr lang="en-US" dirty="0" smtClean="0"/>
              <a:t> </a:t>
            </a:r>
          </a:p>
          <a:p>
            <a:pPr marL="45720" indent="0">
              <a:buNone/>
            </a:pPr>
            <a:r>
              <a:rPr lang="en-US" dirty="0" smtClean="0"/>
              <a:t>Units constraining the lateral movement of the channel are remnant terraces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743" y="1198459"/>
            <a:ext cx="4214848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0778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1029</TotalTime>
  <Words>513</Words>
  <Application>Microsoft Office PowerPoint</Application>
  <PresentationFormat>On-screen Show (4:3)</PresentationFormat>
  <Paragraphs>77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Perspective</vt:lpstr>
      <vt:lpstr>Morphodynamics of the Madeira River in Brazil</vt:lpstr>
      <vt:lpstr>Goals of Term Project </vt:lpstr>
      <vt:lpstr>The Madeira River in Brazil</vt:lpstr>
      <vt:lpstr>Dams on the Madeira River</vt:lpstr>
      <vt:lpstr>ADCP Processing</vt:lpstr>
      <vt:lpstr>Building the Database</vt:lpstr>
      <vt:lpstr>Current Analysis</vt:lpstr>
      <vt:lpstr>Current Analysis</vt:lpstr>
      <vt:lpstr>Geomorphic Mapping </vt:lpstr>
      <vt:lpstr>Future 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Bonthius, Christine M</dc:creator>
  <cp:lastModifiedBy>maidment</cp:lastModifiedBy>
  <cp:revision>76</cp:revision>
  <dcterms:created xsi:type="dcterms:W3CDTF">2012-11-02T19:50:22Z</dcterms:created>
  <dcterms:modified xsi:type="dcterms:W3CDTF">2012-11-20T15:52:44Z</dcterms:modified>
</cp:coreProperties>
</file>