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437" r:id="rId2"/>
    <p:sldId id="948" r:id="rId3"/>
    <p:sldId id="967" r:id="rId4"/>
    <p:sldId id="968" r:id="rId5"/>
    <p:sldId id="971" r:id="rId6"/>
    <p:sldId id="972" r:id="rId7"/>
    <p:sldId id="973" r:id="rId8"/>
    <p:sldId id="974" r:id="rId9"/>
    <p:sldId id="975" r:id="rId10"/>
    <p:sldId id="976" r:id="rId11"/>
    <p:sldId id="966" r:id="rId12"/>
    <p:sldId id="970" r:id="rId13"/>
    <p:sldId id="938" r:id="rId14"/>
    <p:sldId id="977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51919"/>
    <a:srgbClr val="FF33CC"/>
    <a:srgbClr val="00FF00"/>
    <a:srgbClr val="E2FDA5"/>
    <a:srgbClr val="FCA6A6"/>
    <a:srgbClr val="70AC2E"/>
    <a:srgbClr val="ED5959"/>
    <a:srgbClr val="F6545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2" autoAdjust="0"/>
    <p:restoredTop sz="97869" autoAdjust="0"/>
  </p:normalViewPr>
  <p:slideViewPr>
    <p:cSldViewPr snapToGrid="0">
      <p:cViewPr>
        <p:scale>
          <a:sx n="75" d="100"/>
          <a:sy n="75" d="100"/>
        </p:scale>
        <p:origin x="-360" y="-582"/>
      </p:cViewPr>
      <p:guideLst>
        <p:guide orient="horz" pos="144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39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863">
              <a:defRPr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863">
              <a:defRPr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863">
              <a:defRPr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863">
              <a:defRPr b="0"/>
            </a:lvl1pPr>
          </a:lstStyle>
          <a:p>
            <a:pPr>
              <a:defRPr/>
            </a:pPr>
            <a:fld id="{39C501B6-9C16-4503-8881-91229C8E4E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9381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863">
              <a:defRPr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863">
              <a:defRPr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863">
              <a:defRPr b="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863">
              <a:defRPr b="0"/>
            </a:lvl1pPr>
          </a:lstStyle>
          <a:p>
            <a:pPr>
              <a:defRPr/>
            </a:pPr>
            <a:fld id="{D0CE3B92-A717-4C6B-A1A2-328352F61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27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Metrics to evaluate 5 criteria in 2050: </a:t>
            </a:r>
          </a:p>
          <a:p>
            <a:pPr lvl="1"/>
            <a:r>
              <a:rPr lang="en-US" dirty="0" smtClean="0"/>
              <a:t>available renewable water</a:t>
            </a:r>
          </a:p>
          <a:p>
            <a:pPr lvl="1"/>
            <a:r>
              <a:rPr lang="en-US" dirty="0" smtClean="0"/>
              <a:t>groundwater use</a:t>
            </a:r>
          </a:p>
          <a:p>
            <a:pPr lvl="1"/>
            <a:r>
              <a:rPr lang="en-US" dirty="0" smtClean="0"/>
              <a:t>susceptibility to drought</a:t>
            </a:r>
          </a:p>
          <a:p>
            <a:pPr lvl="1"/>
            <a:r>
              <a:rPr lang="en-US" dirty="0" smtClean="0"/>
              <a:t>increased need for storage</a:t>
            </a:r>
          </a:p>
          <a:p>
            <a:pPr lvl="1"/>
            <a:r>
              <a:rPr lang="en-US" dirty="0" smtClean="0"/>
              <a:t>growth and water demand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1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WonBsea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"/>
            <a:ext cx="27432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4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895600"/>
            <a:ext cx="91440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44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4368800"/>
            <a:ext cx="9144000" cy="1752600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0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80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04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6100"/>
            <a:ext cx="2286000" cy="5456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46100"/>
            <a:ext cx="6705600" cy="5456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1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84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4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3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388" y="1570038"/>
            <a:ext cx="3810000" cy="443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570038"/>
            <a:ext cx="3810000" cy="443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8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6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0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29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602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46100"/>
            <a:ext cx="91440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570038"/>
            <a:ext cx="77724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002463" y="6392863"/>
            <a:ext cx="214153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1" tIns="45245" rIns="92051" bIns="45245">
            <a:spAutoFit/>
          </a:bodyPr>
          <a:lstStyle/>
          <a:p>
            <a:pPr algn="r" defTabSz="908050" eaLnBrk="0" hangingPunct="0">
              <a:lnSpc>
                <a:spcPct val="90000"/>
              </a:lnSpc>
            </a:pPr>
            <a:r>
              <a:rPr lang="en-US" sz="900" dirty="0">
                <a:solidFill>
                  <a:schemeClr val="tx2"/>
                </a:solidFill>
              </a:rPr>
              <a:t>Kelly </a:t>
            </a:r>
            <a:r>
              <a:rPr lang="en-US" sz="900" baseline="0" dirty="0" smtClean="0">
                <a:solidFill>
                  <a:schemeClr val="tx2"/>
                </a:solidFill>
              </a:rPr>
              <a:t>T, </a:t>
            </a:r>
            <a:r>
              <a:rPr lang="en-US" sz="900" dirty="0" smtClean="0">
                <a:solidFill>
                  <a:schemeClr val="tx2"/>
                </a:solidFill>
              </a:rPr>
              <a:t>Sanders</a:t>
            </a:r>
            <a:endParaRPr lang="en-US" sz="900" dirty="0">
              <a:solidFill>
                <a:schemeClr val="tx2"/>
              </a:solidFill>
            </a:endParaRPr>
          </a:p>
          <a:p>
            <a:pPr algn="r" defTabSz="908050" eaLnBrk="0" hangingPunct="0">
              <a:lnSpc>
                <a:spcPct val="90000"/>
              </a:lnSpc>
            </a:pPr>
            <a:r>
              <a:rPr lang="en-US" sz="900" dirty="0" smtClean="0">
                <a:solidFill>
                  <a:schemeClr val="tx2"/>
                </a:solidFill>
              </a:rPr>
              <a:t>GIS</a:t>
            </a:r>
            <a:r>
              <a:rPr lang="en-US" sz="900" baseline="0" dirty="0" smtClean="0">
                <a:solidFill>
                  <a:schemeClr val="tx2"/>
                </a:solidFill>
              </a:rPr>
              <a:t> Fall 2012</a:t>
            </a:r>
            <a:r>
              <a:rPr lang="en-US" sz="900" dirty="0" smtClean="0">
                <a:solidFill>
                  <a:schemeClr val="tx2"/>
                </a:solidFill>
              </a:rPr>
              <a:t> </a:t>
            </a:r>
            <a:fld id="{AA63E813-7A4C-4854-8797-6B290157D501}" type="slidenum">
              <a:rPr lang="en-US" sz="900" smtClean="0">
                <a:solidFill>
                  <a:schemeClr val="tx2"/>
                </a:solidFill>
              </a:rPr>
              <a:pPr algn="r" defTabSz="908050" eaLnBrk="0" hangingPunct="0">
                <a:lnSpc>
                  <a:spcPct val="90000"/>
                </a:lnSpc>
              </a:pPr>
              <a:t>‹#›</a:t>
            </a:fld>
            <a:r>
              <a:rPr lang="en-US" sz="900" dirty="0" smtClean="0">
                <a:solidFill>
                  <a:schemeClr val="tx2"/>
                </a:solidFill>
              </a:rPr>
              <a:t> </a:t>
            </a:r>
            <a:endParaRPr lang="en-US" sz="900" dirty="0">
              <a:solidFill>
                <a:schemeClr val="tx2"/>
              </a:solidFill>
            </a:endParaRPr>
          </a:p>
          <a:p>
            <a:pPr algn="r" defTabSz="908050" eaLnBrk="0" hangingPunct="0">
              <a:lnSpc>
                <a:spcPct val="90000"/>
              </a:lnSpc>
            </a:pPr>
            <a:r>
              <a:rPr lang="en-US" sz="900" dirty="0" smtClean="0">
                <a:solidFill>
                  <a:schemeClr val="tx2"/>
                </a:solidFill>
              </a:rPr>
              <a:t>November 20,</a:t>
            </a:r>
            <a:r>
              <a:rPr lang="en-US" sz="900" baseline="0" dirty="0" smtClean="0">
                <a:solidFill>
                  <a:schemeClr val="tx2"/>
                </a:solidFill>
              </a:rPr>
              <a:t> </a:t>
            </a:r>
            <a:r>
              <a:rPr lang="en-US" sz="900" dirty="0" smtClean="0">
                <a:solidFill>
                  <a:schemeClr val="tx2"/>
                </a:solidFill>
              </a:rPr>
              <a:t>2012</a:t>
            </a:r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1029" name="Picture 16" descr="WonBhorn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7588"/>
            <a:ext cx="11430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100000"/>
        </a:spcBef>
        <a:spcAft>
          <a:spcPct val="0"/>
        </a:spcAft>
        <a:buClr>
          <a:schemeClr val="tx2"/>
        </a:buClr>
        <a:buSzPct val="115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–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ellytwomeysanders@utexas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3416300"/>
            <a:ext cx="8674100" cy="711200"/>
          </a:xfrm>
        </p:spPr>
        <p:txBody>
          <a:bodyPr/>
          <a:lstStyle/>
          <a:p>
            <a:pPr eaLnBrk="1" hangingPunct="1"/>
            <a:r>
              <a:rPr lang="en-US" sz="3200" dirty="0"/>
              <a:t>Energy for public water supplies in Texas</a:t>
            </a:r>
            <a:endParaRPr lang="en-US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699000"/>
            <a:ext cx="9144000" cy="1524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Kelly T. Sanders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November 20, 2012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3600" dirty="0" smtClean="0"/>
          </a:p>
          <a:p>
            <a:pPr>
              <a:lnSpc>
                <a:spcPct val="80000"/>
              </a:lnSpc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4031252" y="5881533"/>
            <a:ext cx="4864345" cy="276999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*Average </a:t>
            </a:r>
            <a:r>
              <a:rPr lang="en-US" dirty="0">
                <a:solidFill>
                  <a:schemeClr val="tx2"/>
                </a:solidFill>
              </a:rPr>
              <a:t>Heat Rate for TX power plants: ~7,200 BTU/ </a:t>
            </a:r>
            <a:r>
              <a:rPr lang="en-US" dirty="0" smtClean="0">
                <a:solidFill>
                  <a:schemeClr val="tx2"/>
                </a:solidFill>
              </a:rPr>
              <a:t>kWh [EPA]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28688"/>
          </a:xfrm>
        </p:spPr>
        <p:txBody>
          <a:bodyPr/>
          <a:lstStyle/>
          <a:p>
            <a:r>
              <a:rPr lang="en-US" dirty="0" smtClean="0"/>
              <a:t>Thus, pumping and treating water are much less energy intensive than end-use preparation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4" r="4767" b="14447"/>
          <a:stretch/>
        </p:blipFill>
        <p:spPr>
          <a:xfrm>
            <a:off x="4024494" y="1341517"/>
            <a:ext cx="4981288" cy="45339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39868" y="4792946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160 Billion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BTU Per Day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884465" y="6450801"/>
            <a:ext cx="266700" cy="27305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943162" y="6456545"/>
            <a:ext cx="266700" cy="273050"/>
          </a:xfrm>
          <a:prstGeom prst="rect">
            <a:avLst/>
          </a:prstGeom>
          <a:solidFill>
            <a:srgbClr val="FF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84983" y="6446852"/>
            <a:ext cx="866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Mining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117660" y="6439896"/>
            <a:ext cx="866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172351" y="6437148"/>
            <a:ext cx="111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Livestock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969386" y="6424200"/>
            <a:ext cx="266700" cy="276999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148756" y="6454997"/>
            <a:ext cx="266700" cy="27305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3517757" y="6450801"/>
            <a:ext cx="266700" cy="273050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818283" y="6450801"/>
            <a:ext cx="266700" cy="2730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15456" y="6448826"/>
            <a:ext cx="99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Industry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236086" y="6331866"/>
            <a:ext cx="74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Public </a:t>
            </a:r>
          </a:p>
          <a:p>
            <a:r>
              <a:rPr lang="en-US" dirty="0" smtClean="0"/>
              <a:t>Supply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731357" y="6437328"/>
            <a:ext cx="866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Irrigation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42694" y="2084512"/>
            <a:ext cx="33630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Texas Water-related Energy Consumption: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~15% of total primary energy consumption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Treatment = &lt;&lt;1% of total primary energy consumption (0.2%)*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3700"/>
            <a:ext cx="9144000" cy="763588"/>
          </a:xfrm>
        </p:spPr>
        <p:txBody>
          <a:bodyPr/>
          <a:lstStyle/>
          <a:p>
            <a:r>
              <a:rPr lang="en-US" dirty="0" smtClean="0"/>
              <a:t>Water scarcity in Texas will affect future statewide water and water-related energy 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300" y="1727200"/>
            <a:ext cx="5346700" cy="4237038"/>
          </a:xfrm>
        </p:spPr>
        <p:txBody>
          <a:bodyPr/>
          <a:lstStyle/>
          <a:p>
            <a:r>
              <a:rPr lang="en-US" sz="2000" dirty="0" smtClean="0">
                <a:latin typeface="+mj-lt"/>
                <a:cs typeface="Calibri"/>
              </a:rPr>
              <a:t>∆ in </a:t>
            </a:r>
            <a:r>
              <a:rPr lang="en-US" sz="2000" dirty="0" smtClean="0">
                <a:latin typeface="+mj-lt"/>
              </a:rPr>
              <a:t>Water Withdrawals:</a:t>
            </a:r>
          </a:p>
          <a:p>
            <a:pPr lvl="1"/>
            <a:r>
              <a:rPr lang="en-US" sz="2000" dirty="0" smtClean="0">
                <a:latin typeface="+mj-lt"/>
              </a:rPr>
              <a:t>Population </a:t>
            </a:r>
            <a:r>
              <a:rPr lang="en-US" sz="2000" dirty="0" smtClean="0">
                <a:latin typeface="+mj-lt"/>
                <a:cs typeface="Calibri"/>
              </a:rPr>
              <a:t>↑</a:t>
            </a:r>
            <a:endParaRPr lang="en-US" sz="2000" dirty="0">
              <a:latin typeface="+mj-lt"/>
              <a:cs typeface="Calibri"/>
            </a:endParaRPr>
          </a:p>
          <a:p>
            <a:pPr lvl="1"/>
            <a:r>
              <a:rPr lang="en-US" sz="2000" dirty="0" smtClean="0">
                <a:latin typeface="+mj-lt"/>
              </a:rPr>
              <a:t>Climate Change </a:t>
            </a:r>
            <a:r>
              <a:rPr lang="en-US" sz="2000" dirty="0" smtClean="0">
                <a:latin typeface="+mj-lt"/>
                <a:cs typeface="Calibri"/>
              </a:rPr>
              <a:t>↑</a:t>
            </a:r>
            <a:endParaRPr lang="en-US" sz="2000" dirty="0" smtClean="0">
              <a:latin typeface="+mj-lt"/>
            </a:endParaRPr>
          </a:p>
          <a:p>
            <a:pPr lvl="1"/>
            <a:r>
              <a:rPr lang="en-US" sz="2000" dirty="0" smtClean="0">
                <a:latin typeface="+mj-lt"/>
              </a:rPr>
              <a:t>Future energy sources? </a:t>
            </a:r>
          </a:p>
          <a:p>
            <a:pPr lvl="1"/>
            <a:r>
              <a:rPr lang="en-US" sz="2000" dirty="0" smtClean="0">
                <a:latin typeface="+mj-lt"/>
              </a:rPr>
              <a:t>Role of conservation?</a:t>
            </a:r>
          </a:p>
          <a:p>
            <a:pPr lvl="1"/>
            <a:r>
              <a:rPr lang="en-US" sz="2000" dirty="0" smtClean="0">
                <a:latin typeface="+mj-lt"/>
              </a:rPr>
              <a:t>New technologies?</a:t>
            </a:r>
          </a:p>
          <a:p>
            <a:r>
              <a:rPr lang="en-US" sz="2000" dirty="0">
                <a:cs typeface="Calibri"/>
              </a:rPr>
              <a:t>∆ in Water-related Energy:</a:t>
            </a:r>
          </a:p>
          <a:p>
            <a:pPr lvl="1"/>
            <a:r>
              <a:rPr lang="en-US" sz="2000" dirty="0"/>
              <a:t>Desalination </a:t>
            </a:r>
            <a:r>
              <a:rPr lang="en-US" sz="2000" dirty="0">
                <a:cs typeface="Calibri"/>
              </a:rPr>
              <a:t>↑</a:t>
            </a:r>
          </a:p>
          <a:p>
            <a:pPr lvl="1"/>
            <a:r>
              <a:rPr lang="en-US" sz="2000" dirty="0"/>
              <a:t>Pumping</a:t>
            </a:r>
            <a:r>
              <a:rPr lang="en-US" sz="2000" dirty="0">
                <a:cs typeface="Calibri"/>
              </a:rPr>
              <a:t>↑</a:t>
            </a:r>
          </a:p>
          <a:p>
            <a:pPr lvl="1"/>
            <a:r>
              <a:rPr lang="en-US" sz="2000" dirty="0"/>
              <a:t>Water Reuse</a:t>
            </a:r>
            <a:r>
              <a:rPr lang="en-US" sz="2000" dirty="0">
                <a:cs typeface="Calibri"/>
              </a:rPr>
              <a:t>↑</a:t>
            </a:r>
          </a:p>
          <a:p>
            <a:pPr lvl="1"/>
            <a:r>
              <a:rPr lang="en-US" sz="2000" dirty="0"/>
              <a:t>Treatment standards?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29" b="77652" l="10172" r="973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39" t="20209" r="2685" b="24751"/>
          <a:stretch/>
        </p:blipFill>
        <p:spPr bwMode="auto">
          <a:xfrm>
            <a:off x="3746500" y="2241940"/>
            <a:ext cx="4861532" cy="403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98696" y="1642807"/>
            <a:ext cx="4559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Operating Desalination Plants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7266" y="2133937"/>
            <a:ext cx="2827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Total output: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~85 MGD (&lt;1% 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of TX water use)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8721" y="5569246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[TWDB and GWI]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3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" t="17949" b="23504"/>
          <a:stretch/>
        </p:blipFill>
        <p:spPr>
          <a:xfrm>
            <a:off x="4868718" y="1790700"/>
            <a:ext cx="4275282" cy="347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7500"/>
            <a:ext cx="9144000" cy="611188"/>
          </a:xfrm>
        </p:spPr>
        <p:txBody>
          <a:bodyPr/>
          <a:lstStyle/>
          <a:p>
            <a:r>
              <a:rPr lang="en-US" dirty="0" smtClean="0"/>
              <a:t>Conclusions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2888" y="1177131"/>
            <a:ext cx="5535612" cy="4706938"/>
          </a:xfrm>
        </p:spPr>
        <p:txBody>
          <a:bodyPr/>
          <a:lstStyle/>
          <a:p>
            <a:r>
              <a:rPr lang="en-US" sz="2400" dirty="0" smtClean="0"/>
              <a:t>Water withdrawals and water-related energy use are not well-correlated </a:t>
            </a:r>
          </a:p>
          <a:p>
            <a:r>
              <a:rPr lang="en-US" sz="2400" dirty="0" smtClean="0"/>
              <a:t>My preliminary analysis concludes:</a:t>
            </a:r>
          </a:p>
          <a:p>
            <a:pPr lvl="1"/>
            <a:r>
              <a:rPr lang="en-US" dirty="0" smtClean="0"/>
              <a:t>~15% of Texas’ energy consumption is for water</a:t>
            </a:r>
          </a:p>
          <a:p>
            <a:pPr lvl="1"/>
            <a:r>
              <a:rPr lang="en-US" dirty="0" smtClean="0"/>
              <a:t>~0.2% is for public water   supply  treatment and pumping</a:t>
            </a:r>
          </a:p>
          <a:p>
            <a:r>
              <a:rPr lang="en-US" sz="2400" dirty="0" smtClean="0"/>
              <a:t>Future analyses will consider wastewater treatment and changes to treatment technologies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81700" y="5423945"/>
            <a:ext cx="2933700" cy="92333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2"/>
                </a:solidFill>
              </a:rPr>
              <a:t>Texas</a:t>
            </a:r>
            <a:r>
              <a:rPr lang="en-US" sz="1800" dirty="0">
                <a:solidFill>
                  <a:schemeClr val="tx2"/>
                </a:solidFill>
              </a:rPr>
              <a:t>’ Publicly owned </a:t>
            </a:r>
            <a:endParaRPr lang="en-US" sz="1800" dirty="0" smtClean="0">
              <a:solidFill>
                <a:schemeClr val="tx2"/>
              </a:solidFill>
            </a:endParaRPr>
          </a:p>
          <a:p>
            <a:pPr algn="ctr"/>
            <a:r>
              <a:rPr lang="en-US" sz="1800" dirty="0" smtClean="0">
                <a:solidFill>
                  <a:schemeClr val="tx2"/>
                </a:solidFill>
              </a:rPr>
              <a:t>treatment </a:t>
            </a:r>
            <a:r>
              <a:rPr lang="en-US" sz="1800" dirty="0">
                <a:solidFill>
                  <a:schemeClr val="tx2"/>
                </a:solidFill>
              </a:rPr>
              <a:t>works </a:t>
            </a:r>
            <a:r>
              <a:rPr lang="en-US" sz="1800" dirty="0" smtClean="0">
                <a:solidFill>
                  <a:schemeClr val="tx2"/>
                </a:solidFill>
              </a:rPr>
              <a:t>(wastewater)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8795" y="4788944"/>
            <a:ext cx="660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[EPA]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/>
          </a:solidFill>
          <a:ln w="508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700" y="804064"/>
            <a:ext cx="8610600" cy="524987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sz="3600" dirty="0" smtClean="0"/>
              <a:t>Kelly T. Sanders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dirty="0" smtClean="0"/>
              <a:t>The University of Texas at Austin</a:t>
            </a:r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None/>
            </a:pPr>
            <a:endParaRPr lang="en-US" dirty="0"/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dirty="0" smtClean="0">
                <a:hlinkClick r:id="rId3"/>
              </a:rPr>
              <a:t>kellytwomeysanders@utexas.edu</a:t>
            </a:r>
            <a:endParaRPr lang="en-US" dirty="0" smtClean="0"/>
          </a:p>
          <a:p>
            <a:pPr algn="ctr" eaLnBrk="1" hangingPunct="1">
              <a:lnSpc>
                <a:spcPct val="90000"/>
              </a:lnSpc>
              <a:spcBef>
                <a:spcPts val="0"/>
              </a:spcBef>
              <a:buFontTx/>
              <a:buNone/>
            </a:pPr>
            <a:endParaRPr lang="en-US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pic>
        <p:nvPicPr>
          <p:cNvPr id="26628" name="Picture 5" descr="WebberEnergyGroupLOGO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648" y="3239226"/>
            <a:ext cx="6440703" cy="245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54248" y="5827374"/>
            <a:ext cx="4635501" cy="46166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00000"/>
              </a:spcBef>
              <a:buClr>
                <a:schemeClr val="tx2"/>
              </a:buClr>
              <a:buSzPct val="115000"/>
            </a:pPr>
            <a:r>
              <a:rPr lang="en-US" sz="2400" u="sng" dirty="0" smtClean="0"/>
              <a:t>www.webberenergygroup.com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1161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512882"/>
            <a:ext cx="8839200" cy="549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3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398"/>
            <a:ext cx="4495800" cy="676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35400" y="6532845"/>
            <a:ext cx="37591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 courtesy of www.easyart.com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92600" y="1816100"/>
            <a:ext cx="43180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0" fontAlgn="base" hangingPunct="0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SzPct val="115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Char char="–"/>
              <a:defRPr sz="24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dirty="0" smtClean="0"/>
              <a:t>Recent analysis suggests that 12.6% of US energy use is consumed </a:t>
            </a:r>
            <a:r>
              <a:rPr lang="en-US" dirty="0"/>
              <a:t>to pump, treat, distribute, and recondition </a:t>
            </a:r>
            <a:r>
              <a:rPr lang="en-US" dirty="0" smtClean="0"/>
              <a:t>water (Sanders and Webber 2012)</a:t>
            </a:r>
          </a:p>
          <a:p>
            <a:pPr eaLnBrk="1" hangingPunct="1"/>
            <a:r>
              <a:rPr lang="en-US" dirty="0" smtClean="0"/>
              <a:t>However, the energy embedded in water varies a great deal regionally</a:t>
            </a:r>
            <a:endParaRPr lang="en-US" dirty="0"/>
          </a:p>
          <a:p>
            <a:pPr eaLnBrk="1" hangingPunct="1"/>
            <a:endParaRPr lang="en-US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52400" y="262809"/>
            <a:ext cx="9144000" cy="104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A lot of energy is embedded in the US water system</a:t>
            </a:r>
          </a:p>
        </p:txBody>
      </p:sp>
    </p:spTree>
    <p:extLst>
      <p:ext uri="{BB962C8B-B14F-4D97-AF65-F5344CB8AC3E}">
        <p14:creationId xmlns:p14="http://schemas.microsoft.com/office/powerpoint/2010/main" val="40268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400"/>
            <a:ext cx="9144000" cy="750888"/>
          </a:xfrm>
        </p:spPr>
        <p:txBody>
          <a:bodyPr/>
          <a:lstStyle/>
          <a:p>
            <a:r>
              <a:rPr lang="en-US" dirty="0" smtClean="0"/>
              <a:t>We selected Texas as a case study to assess regional variability in energy-relate water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644665"/>
            <a:ext cx="4254500" cy="4313238"/>
          </a:xfrm>
        </p:spPr>
        <p:txBody>
          <a:bodyPr/>
          <a:lstStyle/>
          <a:p>
            <a:r>
              <a:rPr lang="en-US" sz="2000" dirty="0"/>
              <a:t>Relatively good data availability at the state-level</a:t>
            </a:r>
          </a:p>
          <a:p>
            <a:r>
              <a:rPr lang="en-US" sz="2000" dirty="0" smtClean="0"/>
              <a:t>Texas is projected to get drier and more populated</a:t>
            </a:r>
          </a:p>
          <a:p>
            <a:r>
              <a:rPr lang="en-US" sz="2000" dirty="0" smtClean="0"/>
              <a:t>Large variations in climate and terrain make it an interesting case study</a:t>
            </a:r>
          </a:p>
          <a:p>
            <a:r>
              <a:rPr lang="en-US" sz="2000" dirty="0" smtClean="0"/>
              <a:t>Small </a:t>
            </a:r>
            <a:r>
              <a:rPr lang="en-US" sz="2000" dirty="0"/>
              <a:t>enough to model but big enough to serve as a proxy for the rest of the </a:t>
            </a:r>
            <a:r>
              <a:rPr lang="en-US" sz="2000" dirty="0" smtClean="0"/>
              <a:t>nation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360" b="77936" l="4167" r="924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6" t="20555" r="7103" b="18518"/>
          <a:stretch/>
        </p:blipFill>
        <p:spPr>
          <a:xfrm>
            <a:off x="4229099" y="2197100"/>
            <a:ext cx="4699001" cy="417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82402" y="5425993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[TWDB]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212073" y="5957903"/>
            <a:ext cx="3372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Hydrological Characteristics of Texas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57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4000"/>
            <a:ext cx="9144000" cy="903288"/>
          </a:xfrm>
        </p:spPr>
        <p:txBody>
          <a:bodyPr/>
          <a:lstStyle/>
          <a:p>
            <a:r>
              <a:rPr lang="en-US" dirty="0" smtClean="0"/>
              <a:t>Based on my national analysis, I calculated  the energy-intensity of water in six sectors…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531" y="1548569"/>
            <a:ext cx="3600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US Water Withdrawals: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410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illion GPD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8193" y="1570080"/>
            <a:ext cx="3885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US Water-related Energy: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35 trillion BTU per Day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531" y="2370755"/>
            <a:ext cx="8977004" cy="3307732"/>
            <a:chOff x="23299" y="2472611"/>
            <a:chExt cx="8977004" cy="3307732"/>
          </a:xfrm>
        </p:grpSpPr>
        <p:grpSp>
          <p:nvGrpSpPr>
            <p:cNvPr id="4" name="Group 3"/>
            <p:cNvGrpSpPr/>
            <p:nvPr/>
          </p:nvGrpSpPr>
          <p:grpSpPr>
            <a:xfrm>
              <a:off x="23299" y="2472611"/>
              <a:ext cx="8977004" cy="3006768"/>
              <a:chOff x="23299" y="2688511"/>
              <a:chExt cx="8977004" cy="300676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409" t="22365" r="10550" b="6980"/>
              <a:stretch/>
            </p:blipFill>
            <p:spPr bwMode="auto">
              <a:xfrm>
                <a:off x="23299" y="2688511"/>
                <a:ext cx="6519033" cy="2984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55" t="24073" r="34742" b="8315"/>
              <a:stretch/>
            </p:blipFill>
            <p:spPr bwMode="auto">
              <a:xfrm>
                <a:off x="5589695" y="2688511"/>
                <a:ext cx="3410608" cy="3006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328858" y="5457110"/>
              <a:ext cx="23214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(Billion Gallons per Day)</a:t>
              </a:r>
              <a:endParaRPr lang="en-US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30969" y="5472566"/>
              <a:ext cx="20150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(Trillion BTU per Day)</a:t>
              </a:r>
              <a:endParaRPr lang="en-US" sz="1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04625" y="5733771"/>
            <a:ext cx="2528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[Sanders and Webber 2012]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113302" y="5733771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[USGS]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79163" y="6194900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Energy Intensity in BTU per Gallon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0" y="1244600"/>
            <a:ext cx="9144000" cy="56134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28688"/>
          </a:xfrm>
        </p:spPr>
        <p:txBody>
          <a:bodyPr/>
          <a:lstStyle/>
          <a:p>
            <a:r>
              <a:rPr lang="en-US" dirty="0" smtClean="0"/>
              <a:t>Water withdrawals and water-related energy consumption are not correlated within sectors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4" r="4767" b="14447"/>
          <a:stretch/>
        </p:blipFill>
        <p:spPr>
          <a:xfrm>
            <a:off x="4251613" y="1955014"/>
            <a:ext cx="4981288" cy="4533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53" r="6125"/>
          <a:stretch/>
        </p:blipFill>
        <p:spPr>
          <a:xfrm>
            <a:off x="-287481" y="2043914"/>
            <a:ext cx="4910282" cy="508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9363" y="5168681"/>
            <a:ext cx="82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 Billion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Gallons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Per Day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0563" y="5341441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160 Billion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BTU Per Day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397960" y="6431584"/>
            <a:ext cx="266700" cy="27305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456657" y="6437328"/>
            <a:ext cx="266700" cy="273050"/>
          </a:xfrm>
          <a:prstGeom prst="rect">
            <a:avLst/>
          </a:prstGeom>
          <a:solidFill>
            <a:srgbClr val="FF33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98478" y="6427635"/>
            <a:ext cx="866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Mining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631155" y="6420679"/>
            <a:ext cx="866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685846" y="6417931"/>
            <a:ext cx="1118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Livestock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1482881" y="6404983"/>
            <a:ext cx="266700" cy="276999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662251" y="6435780"/>
            <a:ext cx="266700" cy="27305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031252" y="6431584"/>
            <a:ext cx="266700" cy="273050"/>
          </a:xfrm>
          <a:prstGeom prst="rect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331778" y="6431584"/>
            <a:ext cx="266700" cy="2730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28951" y="6429609"/>
            <a:ext cx="99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Industry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749581" y="6312649"/>
            <a:ext cx="74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Public </a:t>
            </a:r>
          </a:p>
          <a:p>
            <a:r>
              <a:rPr lang="en-US" dirty="0" smtClean="0"/>
              <a:t>Supply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244852" y="6418111"/>
            <a:ext cx="866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Irrigation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40998" y="1513215"/>
            <a:ext cx="385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Texas Water Withdrawals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78097" y="1507925"/>
            <a:ext cx="4290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Texas Water-related Energy 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Consumption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38570" y="5264496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[USGS]</a:t>
            </a:r>
            <a:endParaRPr lang="en-US" sz="1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4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100"/>
            <a:ext cx="9144000" cy="1068388"/>
          </a:xfrm>
        </p:spPr>
        <p:txBody>
          <a:bodyPr/>
          <a:lstStyle/>
          <a:p>
            <a:r>
              <a:rPr lang="en-US" dirty="0" smtClean="0"/>
              <a:t>Water scarcity in Texas will affect future statewide water and water-related energy use</a:t>
            </a:r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273" b="86932" l="6863" r="930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2" t="26755" r="5919" b="5623"/>
          <a:stretch/>
        </p:blipFill>
        <p:spPr>
          <a:xfrm>
            <a:off x="3085025" y="1562101"/>
            <a:ext cx="5906575" cy="5689599"/>
          </a:xfrm>
        </p:spPr>
      </p:pic>
      <p:sp>
        <p:nvSpPr>
          <p:cNvPr id="9" name="TextBox 8"/>
          <p:cNvSpPr txBox="1"/>
          <p:nvPr/>
        </p:nvSpPr>
        <p:spPr>
          <a:xfrm>
            <a:off x="3817468" y="6270822"/>
            <a:ext cx="3942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Expected Water Scarcity in TX in 2050 </a:t>
            </a:r>
          </a:p>
          <a:p>
            <a:pPr algn="ctr"/>
            <a:r>
              <a:rPr lang="en-US" sz="1600" dirty="0" smtClean="0"/>
              <a:t>[data from NDRC &amp; </a:t>
            </a:r>
            <a:r>
              <a:rPr lang="en-US" sz="1600" dirty="0" err="1" smtClean="0"/>
              <a:t>Tetratech</a:t>
            </a:r>
            <a:r>
              <a:rPr lang="en-US" sz="1600" dirty="0" smtClean="0"/>
              <a:t>] 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" y="2156309"/>
            <a:ext cx="4076700" cy="4406900"/>
          </a:xfrm>
        </p:spPr>
        <p:txBody>
          <a:bodyPr/>
          <a:lstStyle/>
          <a:p>
            <a:r>
              <a:rPr lang="en-US" sz="2000" dirty="0" smtClean="0">
                <a:latin typeface="+mj-lt"/>
                <a:cs typeface="Calibri"/>
              </a:rPr>
              <a:t>Water scarcity metric considers:</a:t>
            </a:r>
          </a:p>
          <a:p>
            <a:pPr lvl="1"/>
            <a:r>
              <a:rPr lang="en-US" sz="1800" dirty="0">
                <a:latin typeface="+mj-lt"/>
                <a:cs typeface="Calibri"/>
              </a:rPr>
              <a:t>F</a:t>
            </a:r>
            <a:r>
              <a:rPr lang="en-US" sz="1800" dirty="0" smtClean="0">
                <a:latin typeface="+mj-lt"/>
                <a:cs typeface="Calibri"/>
              </a:rPr>
              <a:t>uture </a:t>
            </a:r>
            <a:r>
              <a:rPr lang="en-US" sz="1800" dirty="0">
                <a:latin typeface="+mj-lt"/>
                <a:cs typeface="Calibri"/>
              </a:rPr>
              <a:t>water </a:t>
            </a:r>
            <a:r>
              <a:rPr lang="en-US" sz="1800" dirty="0" smtClean="0">
                <a:latin typeface="+mj-lt"/>
                <a:cs typeface="Calibri"/>
              </a:rPr>
              <a:t>demand </a:t>
            </a:r>
          </a:p>
          <a:p>
            <a:pPr lvl="1"/>
            <a:r>
              <a:rPr lang="en-US" sz="1800" dirty="0" smtClean="0">
                <a:latin typeface="+mj-lt"/>
                <a:cs typeface="Calibri"/>
              </a:rPr>
              <a:t>Available precipitation</a:t>
            </a:r>
          </a:p>
          <a:p>
            <a:pPr lvl="1"/>
            <a:r>
              <a:rPr lang="en-US" sz="1800" dirty="0">
                <a:latin typeface="+mj-lt"/>
                <a:cs typeface="Calibri"/>
              </a:rPr>
              <a:t>C</a:t>
            </a:r>
            <a:r>
              <a:rPr lang="en-US" sz="1800" dirty="0" smtClean="0">
                <a:latin typeface="+mj-lt"/>
                <a:cs typeface="Calibri"/>
              </a:rPr>
              <a:t>hanges </a:t>
            </a:r>
            <a:r>
              <a:rPr lang="en-US" sz="1800" dirty="0">
                <a:latin typeface="+mj-lt"/>
                <a:cs typeface="Calibri"/>
              </a:rPr>
              <a:t>in available </a:t>
            </a:r>
            <a:r>
              <a:rPr lang="en-US" sz="1800" dirty="0" smtClean="0">
                <a:latin typeface="+mj-lt"/>
                <a:cs typeface="Calibri"/>
              </a:rPr>
              <a:t>precipitation </a:t>
            </a:r>
          </a:p>
          <a:p>
            <a:pPr lvl="1"/>
            <a:r>
              <a:rPr lang="en-US" sz="1800" dirty="0" smtClean="0">
                <a:latin typeface="+mj-lt"/>
                <a:cs typeface="Calibri"/>
              </a:rPr>
              <a:t>The </a:t>
            </a:r>
            <a:r>
              <a:rPr lang="en-US" sz="1800" dirty="0">
                <a:latin typeface="+mj-lt"/>
                <a:cs typeface="Calibri"/>
              </a:rPr>
              <a:t>ratio of groundwater withdrawals to total </a:t>
            </a:r>
            <a:r>
              <a:rPr lang="en-US" sz="1800" dirty="0" smtClean="0">
                <a:latin typeface="+mj-lt"/>
                <a:cs typeface="Calibri"/>
              </a:rPr>
              <a:t>withdrawals </a:t>
            </a:r>
          </a:p>
          <a:p>
            <a:pPr lvl="1"/>
            <a:r>
              <a:rPr lang="en-US" sz="1800" dirty="0" smtClean="0">
                <a:latin typeface="+mj-lt"/>
                <a:cs typeface="Calibri"/>
              </a:rPr>
              <a:t>Surface storage </a:t>
            </a:r>
          </a:p>
          <a:p>
            <a:pPr lvl="1"/>
            <a:r>
              <a:rPr lang="en-US" sz="1800" dirty="0" smtClean="0">
                <a:latin typeface="+mj-lt"/>
                <a:cs typeface="Calibri"/>
              </a:rPr>
              <a:t>Changes </a:t>
            </a:r>
            <a:r>
              <a:rPr lang="en-US" sz="1800" dirty="0">
                <a:latin typeface="+mj-lt"/>
                <a:cs typeface="Calibri"/>
              </a:rPr>
              <a:t>in summer deficits in 2050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900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/>
          <p:nvPr/>
        </p:nvPicPr>
        <p:blipFill rotWithShape="1">
          <a:blip r:embed="rId2"/>
          <a:srcRect l="80858" t="19932" r="6861" b="51097"/>
          <a:stretch/>
        </p:blipFill>
        <p:spPr bwMode="auto">
          <a:xfrm>
            <a:off x="5105400" y="965200"/>
            <a:ext cx="3492500" cy="2705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9" b="12760"/>
          <a:stretch/>
        </p:blipFill>
        <p:spPr>
          <a:xfrm>
            <a:off x="-1" y="965200"/>
            <a:ext cx="3554109" cy="296049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0" y="5918201"/>
            <a:ext cx="1447800" cy="939800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8" b="11111"/>
          <a:stretch/>
        </p:blipFill>
        <p:spPr>
          <a:xfrm>
            <a:off x="166710" y="3925696"/>
            <a:ext cx="3356231" cy="2872992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 bwMode="auto">
          <a:xfrm>
            <a:off x="4051300" y="4813300"/>
            <a:ext cx="1041400" cy="5588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064000" y="1886648"/>
            <a:ext cx="1041400" cy="558800"/>
          </a:xfrm>
          <a:prstGeom prst="rightArrow">
            <a:avLst/>
          </a:prstGeom>
          <a:solidFill>
            <a:srgbClr val="E519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7" name="Picture 26"/>
          <p:cNvPicPr/>
          <p:nvPr/>
        </p:nvPicPr>
        <p:blipFill rotWithShape="1">
          <a:blip r:embed="rId5"/>
          <a:srcRect l="81536" t="19988" r="6921" b="52577"/>
          <a:stretch/>
        </p:blipFill>
        <p:spPr bwMode="auto">
          <a:xfrm>
            <a:off x="5372100" y="3797300"/>
            <a:ext cx="3365500" cy="25908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7288"/>
          </a:xfrm>
        </p:spPr>
        <p:txBody>
          <a:bodyPr/>
          <a:lstStyle/>
          <a:p>
            <a:r>
              <a:rPr lang="en-US" dirty="0" smtClean="0"/>
              <a:t>USGS data were converted from vector to raster format to enable raster calculations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09899" y="6427245"/>
            <a:ext cx="4365625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GCS_North_American_1983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5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0200"/>
            <a:ext cx="9144000" cy="827088"/>
          </a:xfrm>
        </p:spPr>
        <p:txBody>
          <a:bodyPr/>
          <a:lstStyle/>
          <a:p>
            <a:r>
              <a:rPr lang="en-US" dirty="0" smtClean="0"/>
              <a:t>The energy consumed for SW and GW treatment was calculated across the state 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63803" t="6483" r="12364" b="59512"/>
          <a:stretch/>
        </p:blipFill>
        <p:spPr bwMode="auto">
          <a:xfrm>
            <a:off x="96044" y="1943100"/>
            <a:ext cx="5631656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>
            <a:stCxn id="11" idx="0"/>
          </p:cNvCxnSpPr>
          <p:nvPr/>
        </p:nvCxnSpPr>
        <p:spPr bwMode="auto">
          <a:xfrm flipH="1" flipV="1">
            <a:off x="695644" y="3441701"/>
            <a:ext cx="225744" cy="1717812"/>
          </a:xfrm>
          <a:prstGeom prst="straightConnector1">
            <a:avLst/>
          </a:prstGeom>
          <a:noFill/>
          <a:ln w="762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40" idx="5"/>
          </p:cNvCxnSpPr>
          <p:nvPr/>
        </p:nvCxnSpPr>
        <p:spPr bwMode="auto">
          <a:xfrm flipH="1" flipV="1">
            <a:off x="1638300" y="3441703"/>
            <a:ext cx="1022878" cy="105939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5400" y="5159513"/>
            <a:ext cx="1791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Raster Data Layer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(Volume)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>
            <a:stCxn id="11" idx="0"/>
          </p:cNvCxnSpPr>
          <p:nvPr/>
        </p:nvCxnSpPr>
        <p:spPr bwMode="auto">
          <a:xfrm flipV="1">
            <a:off x="921388" y="3441701"/>
            <a:ext cx="1440812" cy="1717812"/>
          </a:xfrm>
          <a:prstGeom prst="straightConnector1">
            <a:avLst/>
          </a:prstGeom>
          <a:noFill/>
          <a:ln w="762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2578100" y="3441703"/>
            <a:ext cx="520700" cy="97634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Oval 38"/>
          <p:cNvSpPr/>
          <p:nvPr/>
        </p:nvSpPr>
        <p:spPr bwMode="auto">
          <a:xfrm>
            <a:off x="808516" y="5050075"/>
            <a:ext cx="245584" cy="218876"/>
          </a:xfrm>
          <a:prstGeom prst="ellipse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7" name="Content Placeholder 46"/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80796" t="18579" r="6881" b="49531"/>
          <a:stretch/>
        </p:blipFill>
        <p:spPr bwMode="auto">
          <a:xfrm>
            <a:off x="4368800" y="1903325"/>
            <a:ext cx="4775200" cy="4522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57350" y="4408495"/>
            <a:ext cx="2921000" cy="7078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Energy Intensity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(Energy per Volume)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479206" y="4300607"/>
            <a:ext cx="213194" cy="234889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6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80796" t="18579" r="6881" b="49531"/>
          <a:stretch/>
        </p:blipFill>
        <p:spPr bwMode="auto">
          <a:xfrm>
            <a:off x="4368800" y="1903325"/>
            <a:ext cx="4775200" cy="4522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63482" t="10732" r="22732" b="49756"/>
          <a:stretch/>
        </p:blipFill>
        <p:spPr bwMode="auto">
          <a:xfrm>
            <a:off x="265112" y="1549400"/>
            <a:ext cx="4002088" cy="39127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607086"/>
            <a:ext cx="6972300" cy="120032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E</a:t>
            </a:r>
            <a:r>
              <a:rPr lang="en-US" sz="1800" dirty="0" smtClean="0">
                <a:solidFill>
                  <a:schemeClr val="tx2"/>
                </a:solidFill>
              </a:rPr>
              <a:t>lectricity consumption per county per day: 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			Mean =  27.6 </a:t>
            </a:r>
            <a:r>
              <a:rPr lang="en-US" sz="1800" dirty="0" err="1" smtClean="0">
                <a:solidFill>
                  <a:schemeClr val="tx2"/>
                </a:solidFill>
              </a:rPr>
              <a:t>MWh</a:t>
            </a:r>
            <a:endParaRPr lang="en-US" sz="1800" dirty="0" smtClean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			Max   = 866 </a:t>
            </a:r>
            <a:r>
              <a:rPr lang="en-US" sz="1800" dirty="0" err="1" smtClean="0">
                <a:solidFill>
                  <a:schemeClr val="tx2"/>
                </a:solidFill>
              </a:rPr>
              <a:t>MWh</a:t>
            </a:r>
            <a:endParaRPr lang="en-US" sz="1800" dirty="0" smtClean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Total for all counties: 7.0 </a:t>
            </a:r>
            <a:r>
              <a:rPr lang="en-US" sz="1800" dirty="0" err="1" smtClean="0">
                <a:solidFill>
                  <a:schemeClr val="tx2"/>
                </a:solidFill>
              </a:rPr>
              <a:t>GWh</a:t>
            </a:r>
            <a:r>
              <a:rPr lang="en-US" sz="1800" dirty="0" smtClean="0">
                <a:solidFill>
                  <a:schemeClr val="tx2"/>
                </a:solidFill>
              </a:rPr>
              <a:t> per day (&lt;1% of ERCOT load)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330200"/>
            <a:ext cx="9144000" cy="827088"/>
          </a:xfrm>
        </p:spPr>
        <p:txBody>
          <a:bodyPr/>
          <a:lstStyle/>
          <a:p>
            <a:r>
              <a:rPr lang="en-US" dirty="0" smtClean="0"/>
              <a:t>The energy consumed for SW and GW treatment was calculated across the state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4760"/>
      </p:ext>
    </p:extLst>
  </p:cSld>
  <p:clrMapOvr>
    <a:masterClrMapping/>
  </p:clrMapOvr>
</p:sld>
</file>

<file path=ppt/theme/theme1.xml><?xml version="1.0" encoding="utf-8"?>
<a:theme xmlns:a="http://schemas.openxmlformats.org/drawingml/2006/main" name="WaterWedge_Symposium">
  <a:themeElements>
    <a:clrScheme name="">
      <a:dk1>
        <a:srgbClr val="569FD2"/>
      </a:dk1>
      <a:lt1>
        <a:srgbClr val="FFFFFF"/>
      </a:lt1>
      <a:dk2>
        <a:srgbClr val="003366"/>
      </a:dk2>
      <a:lt2>
        <a:srgbClr val="FFCC66"/>
      </a:lt2>
      <a:accent1>
        <a:srgbClr val="006C64"/>
      </a:accent1>
      <a:accent2>
        <a:srgbClr val="0000FF"/>
      </a:accent2>
      <a:accent3>
        <a:srgbClr val="AAADB8"/>
      </a:accent3>
      <a:accent4>
        <a:srgbClr val="DADADA"/>
      </a:accent4>
      <a:accent5>
        <a:srgbClr val="AABAB8"/>
      </a:accent5>
      <a:accent6>
        <a:srgbClr val="0000E7"/>
      </a:accent6>
      <a:hlink>
        <a:srgbClr val="993366"/>
      </a:hlink>
      <a:folHlink>
        <a:srgbClr val="000000"/>
      </a:folHlink>
    </a:clrScheme>
    <a:fontScheme name="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WaterWedge_Symposium</Template>
  <TotalTime>25048</TotalTime>
  <Words>592</Words>
  <Application>Microsoft Office PowerPoint</Application>
  <PresentationFormat>On-screen Show (4:3)</PresentationFormat>
  <Paragraphs>122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WaterWedge_Symposium</vt:lpstr>
      <vt:lpstr>Energy for public water supplies in Texas</vt:lpstr>
      <vt:lpstr>PowerPoint Presentation</vt:lpstr>
      <vt:lpstr>We selected Texas as a case study to assess regional variability in energy-relate water use</vt:lpstr>
      <vt:lpstr>Based on my national analysis, I calculated  the energy-intensity of water in six sectors…</vt:lpstr>
      <vt:lpstr>Water withdrawals and water-related energy consumption are not correlated within sectors</vt:lpstr>
      <vt:lpstr>Water scarcity in Texas will affect future statewide water and water-related energy use</vt:lpstr>
      <vt:lpstr>USGS data were converted from vector to raster format to enable raster calculations</vt:lpstr>
      <vt:lpstr>The energy consumed for SW and GW treatment was calculated across the state </vt:lpstr>
      <vt:lpstr>The energy consumed for SW and GW treatment was calculated across the state </vt:lpstr>
      <vt:lpstr>Thus, pumping and treating water are much less energy intensive than end-use preparation </vt:lpstr>
      <vt:lpstr>Water scarcity in Texas will affect future statewide water and water-related energy use</vt:lpstr>
      <vt:lpstr>Conclusions and Future Work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[TITLE]</dc:title>
  <dc:creator>Kelly</dc:creator>
  <cp:lastModifiedBy>maidment</cp:lastModifiedBy>
  <cp:revision>243</cp:revision>
  <cp:lastPrinted>2007-04-17T15:39:10Z</cp:lastPrinted>
  <dcterms:created xsi:type="dcterms:W3CDTF">2011-01-10T17:01:20Z</dcterms:created>
  <dcterms:modified xsi:type="dcterms:W3CDTF">2012-11-20T16:56:00Z</dcterms:modified>
</cp:coreProperties>
</file>