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7" r:id="rId7"/>
    <p:sldId id="268" r:id="rId8"/>
    <p:sldId id="262" r:id="rId9"/>
    <p:sldId id="264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84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763C1-86C2-4849-B231-00345097FFE7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86568-E6FC-4BF0-8441-8CC383809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0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Open Water (pixel value = 11)</a:t>
            </a:r>
          </a:p>
          <a:p>
            <a:r>
              <a:rPr lang="en-US" dirty="0" smtClean="0"/>
              <a:t>    Snow/Ice/Barren (pixel values = 12, 31)</a:t>
            </a:r>
          </a:p>
          <a:p>
            <a:r>
              <a:rPr lang="en-US" dirty="0" smtClean="0"/>
              <a:t>    Development (pixel values = 21, 22, 23, 24)</a:t>
            </a:r>
          </a:p>
          <a:p>
            <a:r>
              <a:rPr lang="en-US" dirty="0" smtClean="0"/>
              <a:t>    Forest (pixel values = 41, 42, 43)</a:t>
            </a:r>
          </a:p>
          <a:p>
            <a:r>
              <a:rPr lang="en-US" dirty="0" smtClean="0"/>
              <a:t>    Shrub/Scrub/Grassland (pixel values = 52, 71)</a:t>
            </a:r>
          </a:p>
          <a:p>
            <a:r>
              <a:rPr lang="en-US" dirty="0" smtClean="0"/>
              <a:t>    Agriculture (pixel values = 81, 82)</a:t>
            </a:r>
          </a:p>
          <a:p>
            <a:r>
              <a:rPr lang="en-US" dirty="0" smtClean="0"/>
              <a:t>    Wetland (pixel values = 90, 95)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6568-E6FC-4BF0-8441-8CC3838098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3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FE8488C0-9AE5-4163-A283-B8E940F6C642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F013D979-4728-4408-906E-DD7EEF8E0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FE8488C0-9AE5-4163-A283-B8E940F6C642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F013D979-4728-4408-906E-DD7EEF8E0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E8488C0-9AE5-4163-A283-B8E940F6C642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013D979-4728-4408-906E-DD7EEF8E0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FE8488C0-9AE5-4163-A283-B8E940F6C642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F013D979-4728-4408-906E-DD7EEF8E0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FE8488C0-9AE5-4163-A283-B8E940F6C642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F013D979-4728-4408-906E-DD7EEF8E0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FE8488C0-9AE5-4163-A283-B8E940F6C642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F013D979-4728-4408-906E-DD7EEF8E0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E8488C0-9AE5-4163-A283-B8E940F6C642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013D979-4728-4408-906E-DD7EEF8E0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FE8488C0-9AE5-4163-A283-B8E940F6C642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F013D979-4728-4408-906E-DD7EEF8E0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FE8488C0-9AE5-4163-A283-B8E940F6C642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F013D979-4728-4408-906E-DD7EEF8E0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E8488C0-9AE5-4163-A283-B8E940F6C642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013D979-4728-4408-906E-DD7EEF8E0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FE8488C0-9AE5-4163-A283-B8E940F6C642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F013D979-4728-4408-906E-DD7EEF8E0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FE8488C0-9AE5-4163-A283-B8E940F6C642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3D979-4728-4408-906E-DD7EEF8E007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 of available soil water in Texas: Map Comparison project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70218"/>
            <a:ext cx="5562600" cy="35637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276600" y="3481853"/>
            <a:ext cx="2133600" cy="19283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9975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Brandon J.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Okafor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Jackson School of Geosciences</a:t>
            </a:r>
          </a:p>
          <a:p>
            <a:pPr algn="ctr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Resources Arc GIS</a:t>
            </a:r>
          </a:p>
          <a:p>
            <a:pPr algn="ctr">
              <a:lnSpc>
                <a:spcPct val="100000"/>
              </a:lnSpc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33263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5064953" cy="781231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Field Site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29880"/>
            <a:ext cx="3898536" cy="5347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29880"/>
            <a:ext cx="4329112" cy="2699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2968" y="2641600"/>
            <a:ext cx="2514600" cy="2015924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62400"/>
            <a:ext cx="4329112" cy="2717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3962400"/>
            <a:ext cx="4341812" cy="2725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3975100"/>
            <a:ext cx="4341812" cy="2721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3587568" y="2286000"/>
            <a:ext cx="895532" cy="3556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587568" y="3829872"/>
            <a:ext cx="5237344" cy="82765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72968" y="1129880"/>
            <a:ext cx="3422832" cy="151172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072968" y="3803440"/>
            <a:ext cx="3422832" cy="85408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58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5064953" cy="857431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100" y="1066800"/>
            <a:ext cx="88265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multiple factors that affect available soil water, making this property of soil very complex.</a:t>
            </a:r>
          </a:p>
          <a:p>
            <a:pPr marL="457200" indent="-457200"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factors are all connected and leads to the development of soils.</a:t>
            </a:r>
          </a:p>
          <a:p>
            <a:pPr marL="457200" indent="-457200"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Rivers channels will not change the relationship between available soil water and the other factors, but will alter each factor individually. </a:t>
            </a:r>
          </a:p>
          <a:p>
            <a:pPr marL="457200" indent="-457200"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404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79248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You!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Question?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 and Thank you David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Maidment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22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2: Why the difference in available soil water in Texas?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581400" cy="4615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6426200" y="2667000"/>
            <a:ext cx="1397000" cy="1930400"/>
          </a:xfrm>
          <a:custGeom>
            <a:avLst/>
            <a:gdLst>
              <a:gd name="connsiteX0" fmla="*/ 1397000 w 1397000"/>
              <a:gd name="connsiteY0" fmla="*/ 0 h 1663700"/>
              <a:gd name="connsiteX1" fmla="*/ 1384300 w 1397000"/>
              <a:gd name="connsiteY1" fmla="*/ 177800 h 1663700"/>
              <a:gd name="connsiteX2" fmla="*/ 1371600 w 1397000"/>
              <a:gd name="connsiteY2" fmla="*/ 215900 h 1663700"/>
              <a:gd name="connsiteX3" fmla="*/ 1358900 w 1397000"/>
              <a:gd name="connsiteY3" fmla="*/ 406400 h 1663700"/>
              <a:gd name="connsiteX4" fmla="*/ 1346200 w 1397000"/>
              <a:gd name="connsiteY4" fmla="*/ 469900 h 1663700"/>
              <a:gd name="connsiteX5" fmla="*/ 1333500 w 1397000"/>
              <a:gd name="connsiteY5" fmla="*/ 571500 h 1663700"/>
              <a:gd name="connsiteX6" fmla="*/ 1308100 w 1397000"/>
              <a:gd name="connsiteY6" fmla="*/ 723900 h 1663700"/>
              <a:gd name="connsiteX7" fmla="*/ 1270000 w 1397000"/>
              <a:gd name="connsiteY7" fmla="*/ 1016000 h 1663700"/>
              <a:gd name="connsiteX8" fmla="*/ 1219200 w 1397000"/>
              <a:gd name="connsiteY8" fmla="*/ 1092200 h 1663700"/>
              <a:gd name="connsiteX9" fmla="*/ 1168400 w 1397000"/>
              <a:gd name="connsiteY9" fmla="*/ 1155700 h 1663700"/>
              <a:gd name="connsiteX10" fmla="*/ 1130300 w 1397000"/>
              <a:gd name="connsiteY10" fmla="*/ 1231900 h 1663700"/>
              <a:gd name="connsiteX11" fmla="*/ 1092200 w 1397000"/>
              <a:gd name="connsiteY11" fmla="*/ 1257300 h 1663700"/>
              <a:gd name="connsiteX12" fmla="*/ 1066800 w 1397000"/>
              <a:gd name="connsiteY12" fmla="*/ 1295400 h 1663700"/>
              <a:gd name="connsiteX13" fmla="*/ 914400 w 1397000"/>
              <a:gd name="connsiteY13" fmla="*/ 1371600 h 1663700"/>
              <a:gd name="connsiteX14" fmla="*/ 800100 w 1397000"/>
              <a:gd name="connsiteY14" fmla="*/ 1409700 h 1663700"/>
              <a:gd name="connsiteX15" fmla="*/ 762000 w 1397000"/>
              <a:gd name="connsiteY15" fmla="*/ 1422400 h 1663700"/>
              <a:gd name="connsiteX16" fmla="*/ 723900 w 1397000"/>
              <a:gd name="connsiteY16" fmla="*/ 1435100 h 1663700"/>
              <a:gd name="connsiteX17" fmla="*/ 660400 w 1397000"/>
              <a:gd name="connsiteY17" fmla="*/ 1447800 h 1663700"/>
              <a:gd name="connsiteX18" fmla="*/ 571500 w 1397000"/>
              <a:gd name="connsiteY18" fmla="*/ 1473200 h 1663700"/>
              <a:gd name="connsiteX19" fmla="*/ 495300 w 1397000"/>
              <a:gd name="connsiteY19" fmla="*/ 1485900 h 1663700"/>
              <a:gd name="connsiteX20" fmla="*/ 419100 w 1397000"/>
              <a:gd name="connsiteY20" fmla="*/ 1511300 h 1663700"/>
              <a:gd name="connsiteX21" fmla="*/ 381000 w 1397000"/>
              <a:gd name="connsiteY21" fmla="*/ 1524000 h 1663700"/>
              <a:gd name="connsiteX22" fmla="*/ 330200 w 1397000"/>
              <a:gd name="connsiteY22" fmla="*/ 1536700 h 1663700"/>
              <a:gd name="connsiteX23" fmla="*/ 254000 w 1397000"/>
              <a:gd name="connsiteY23" fmla="*/ 1562100 h 1663700"/>
              <a:gd name="connsiteX24" fmla="*/ 152400 w 1397000"/>
              <a:gd name="connsiteY24" fmla="*/ 1587500 h 1663700"/>
              <a:gd name="connsiteX25" fmla="*/ 63500 w 1397000"/>
              <a:gd name="connsiteY25" fmla="*/ 1638300 h 1663700"/>
              <a:gd name="connsiteX26" fmla="*/ 0 w 1397000"/>
              <a:gd name="connsiteY26" fmla="*/ 166370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97000" h="1663700">
                <a:moveTo>
                  <a:pt x="1397000" y="0"/>
                </a:moveTo>
                <a:cubicBezTo>
                  <a:pt x="1392767" y="59267"/>
                  <a:pt x="1391242" y="118789"/>
                  <a:pt x="1384300" y="177800"/>
                </a:cubicBezTo>
                <a:cubicBezTo>
                  <a:pt x="1382736" y="191095"/>
                  <a:pt x="1373078" y="202595"/>
                  <a:pt x="1371600" y="215900"/>
                </a:cubicBezTo>
                <a:cubicBezTo>
                  <a:pt x="1364572" y="279152"/>
                  <a:pt x="1365233" y="343075"/>
                  <a:pt x="1358900" y="406400"/>
                </a:cubicBezTo>
                <a:cubicBezTo>
                  <a:pt x="1356752" y="427879"/>
                  <a:pt x="1349482" y="448565"/>
                  <a:pt x="1346200" y="469900"/>
                </a:cubicBezTo>
                <a:cubicBezTo>
                  <a:pt x="1341010" y="503633"/>
                  <a:pt x="1338690" y="537767"/>
                  <a:pt x="1333500" y="571500"/>
                </a:cubicBezTo>
                <a:cubicBezTo>
                  <a:pt x="1316707" y="680653"/>
                  <a:pt x="1321387" y="591027"/>
                  <a:pt x="1308100" y="723900"/>
                </a:cubicBezTo>
                <a:cubicBezTo>
                  <a:pt x="1305508" y="749816"/>
                  <a:pt x="1295729" y="977407"/>
                  <a:pt x="1270000" y="1016000"/>
                </a:cubicBezTo>
                <a:cubicBezTo>
                  <a:pt x="1253067" y="1041400"/>
                  <a:pt x="1228853" y="1063240"/>
                  <a:pt x="1219200" y="1092200"/>
                </a:cubicBezTo>
                <a:cubicBezTo>
                  <a:pt x="1201673" y="1144780"/>
                  <a:pt x="1217639" y="1122874"/>
                  <a:pt x="1168400" y="1155700"/>
                </a:cubicBezTo>
                <a:cubicBezTo>
                  <a:pt x="1158071" y="1186688"/>
                  <a:pt x="1154919" y="1207281"/>
                  <a:pt x="1130300" y="1231900"/>
                </a:cubicBezTo>
                <a:cubicBezTo>
                  <a:pt x="1119507" y="1242693"/>
                  <a:pt x="1104900" y="1248833"/>
                  <a:pt x="1092200" y="1257300"/>
                </a:cubicBezTo>
                <a:cubicBezTo>
                  <a:pt x="1083733" y="1270000"/>
                  <a:pt x="1078287" y="1285349"/>
                  <a:pt x="1066800" y="1295400"/>
                </a:cubicBezTo>
                <a:cubicBezTo>
                  <a:pt x="1006199" y="1348426"/>
                  <a:pt x="986341" y="1347620"/>
                  <a:pt x="914400" y="1371600"/>
                </a:cubicBezTo>
                <a:lnTo>
                  <a:pt x="800100" y="1409700"/>
                </a:lnTo>
                <a:lnTo>
                  <a:pt x="762000" y="1422400"/>
                </a:lnTo>
                <a:cubicBezTo>
                  <a:pt x="749300" y="1426633"/>
                  <a:pt x="737027" y="1432475"/>
                  <a:pt x="723900" y="1435100"/>
                </a:cubicBezTo>
                <a:cubicBezTo>
                  <a:pt x="702733" y="1439333"/>
                  <a:pt x="681341" y="1442565"/>
                  <a:pt x="660400" y="1447800"/>
                </a:cubicBezTo>
                <a:cubicBezTo>
                  <a:pt x="563566" y="1472009"/>
                  <a:pt x="690277" y="1449445"/>
                  <a:pt x="571500" y="1473200"/>
                </a:cubicBezTo>
                <a:cubicBezTo>
                  <a:pt x="546250" y="1478250"/>
                  <a:pt x="520282" y="1479655"/>
                  <a:pt x="495300" y="1485900"/>
                </a:cubicBezTo>
                <a:cubicBezTo>
                  <a:pt x="469325" y="1492394"/>
                  <a:pt x="444500" y="1502833"/>
                  <a:pt x="419100" y="1511300"/>
                </a:cubicBezTo>
                <a:cubicBezTo>
                  <a:pt x="406400" y="1515533"/>
                  <a:pt x="393987" y="1520753"/>
                  <a:pt x="381000" y="1524000"/>
                </a:cubicBezTo>
                <a:cubicBezTo>
                  <a:pt x="364067" y="1528233"/>
                  <a:pt x="346918" y="1531684"/>
                  <a:pt x="330200" y="1536700"/>
                </a:cubicBezTo>
                <a:cubicBezTo>
                  <a:pt x="304555" y="1544393"/>
                  <a:pt x="280254" y="1556849"/>
                  <a:pt x="254000" y="1562100"/>
                </a:cubicBezTo>
                <a:cubicBezTo>
                  <a:pt x="229848" y="1566930"/>
                  <a:pt x="178435" y="1574483"/>
                  <a:pt x="152400" y="1587500"/>
                </a:cubicBezTo>
                <a:cubicBezTo>
                  <a:pt x="24855" y="1651273"/>
                  <a:pt x="219357" y="1571504"/>
                  <a:pt x="63500" y="1638300"/>
                </a:cubicBezTo>
                <a:cubicBezTo>
                  <a:pt x="-46354" y="1685380"/>
                  <a:pt x="81761" y="1622819"/>
                  <a:pt x="0" y="16637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653" y="2127737"/>
            <a:ext cx="3875693" cy="3255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1447800"/>
            <a:ext cx="4724400" cy="4615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5100" y="1480066"/>
            <a:ext cx="4406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Edwards Aquifer two hydrogeological zones: Contributing and Recharge Zone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Southeastern Dipping limestone formations in recharge zone = Greater amount of soil = more available soil water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is that it? What about soil type, land cover,  topographical relief, or actual geological units</a:t>
            </a:r>
          </a:p>
        </p:txBody>
      </p:sp>
      <p:pic>
        <p:nvPicPr>
          <p:cNvPr id="2054" name="Picture 6" descr="http://www.edwardsaquifer.net/images/prof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45720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294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14401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I do?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114961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the available soil water map with soil type, land cover, geological units, and river locations. (And if I have time topographical relief)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Looked at Texas as a whole and my field site (river dominated system)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590800"/>
            <a:ext cx="2743201" cy="1962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09850"/>
            <a:ext cx="2590800" cy="1962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09851"/>
            <a:ext cx="2419350" cy="1962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0600"/>
            <a:ext cx="2466975" cy="1962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00600"/>
            <a:ext cx="2438400" cy="1962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530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6969"/>
            <a:ext cx="6817553" cy="78123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Geological History of Texas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78724"/>
            <a:ext cx="487680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Collision between North American Plate with 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Eurpoean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-African –South American Plate building a mounting range</a:t>
            </a:r>
          </a:p>
          <a:p>
            <a:pPr marL="457200" indent="-457200">
              <a:buFont typeface="+mj-lt"/>
              <a:buAutoNum type="arabicPeriod"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River system that flowed westward creating a deltas on the coastline</a:t>
            </a:r>
          </a:p>
          <a:p>
            <a:pPr marL="457200" indent="-457200">
              <a:buFont typeface="+mj-lt"/>
              <a:buAutoNum type="arabicPeriod"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Plates  separated  and geological events switched he flowing rivers eastward.  </a:t>
            </a:r>
          </a:p>
          <a:p>
            <a:pPr marL="457200" indent="-457200">
              <a:buFont typeface="+mj-lt"/>
              <a:buAutoNum type="arabicPeriod"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Sediment pile led to the subsidence  of  the coast, creation of Balcones Fault  Zone (Edwards  Aquifer)</a:t>
            </a:r>
          </a:p>
          <a:p>
            <a:pPr marL="457200" indent="-457200">
              <a:buFont typeface="+mj-lt"/>
              <a:buAutoNum type="arabicPeriod"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 level change creates the different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Cenzoic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sediment rocks </a:t>
            </a:r>
          </a:p>
          <a:p>
            <a:pPr marL="457200" indent="-457200">
              <a:buFont typeface="+mj-lt"/>
              <a:buAutoNum type="arabicPeriod"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Llano uplift exposing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precambrian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rocks  at the surface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401501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010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107950"/>
            <a:ext cx="6969126" cy="8064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Soil Formations and Orders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7971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∫(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Cl,o,r,p,t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Climate, Organisms, Relief, parent rock, time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soil orders, but only 3 will be important to this project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27660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Vertisols</a:t>
            </a:r>
            <a:endParaRPr lang="en-US" sz="3600" dirty="0" smtClean="0"/>
          </a:p>
          <a:p>
            <a:pPr algn="ctr"/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Clay rich soils that shrinks and swells due to water content</a:t>
            </a:r>
          </a:p>
          <a:p>
            <a:pPr algn="ctr"/>
            <a:endParaRPr lang="en-U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Typically located in Texas</a:t>
            </a:r>
          </a:p>
          <a:p>
            <a:pPr algn="ctr"/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2590800"/>
            <a:ext cx="35052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5181600"/>
            <a:ext cx="3505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341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107950"/>
            <a:ext cx="6969126" cy="8064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Soil Formations and Orders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7971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∫(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Cl,o,r,p,t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Climate, Organisms, Relief, parent rock, time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soil orders, but only 3 will be important to this project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27660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Alfisols</a:t>
            </a:r>
            <a:endParaRPr lang="en-US" sz="3600" dirty="0" smtClean="0"/>
          </a:p>
          <a:p>
            <a:pPr algn="ctr"/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Moderately leached soils formed under forests</a:t>
            </a:r>
          </a:p>
          <a:p>
            <a:pPr algn="ctr"/>
            <a:endParaRPr lang="en-U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Typically located in warm and humid/sub-humid  regions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1" y="2517666"/>
            <a:ext cx="3505200" cy="235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1" y="5051652"/>
            <a:ext cx="35052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39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107950"/>
            <a:ext cx="6969126" cy="8064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Soil Formations and Orders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7971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∫(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Cl,o,r,p,t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Climate, Organisms, Relief, parent rock, time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soil orders, but only 3 will be important to this project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27660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Ultisols</a:t>
            </a:r>
            <a:endParaRPr lang="en-US" sz="3600" dirty="0" smtClean="0"/>
          </a:p>
          <a:p>
            <a:pPr algn="ctr"/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Acidic soils with strong leaching of nutrient to plants ( </a:t>
            </a:r>
            <a:r>
              <a:rPr lang="en-US" dirty="0" err="1" smtClean="0"/>
              <a:t>Ca</a:t>
            </a:r>
            <a:r>
              <a:rPr lang="en-US" dirty="0" smtClean="0"/>
              <a:t>, Mg, K)</a:t>
            </a:r>
          </a:p>
          <a:p>
            <a:pPr algn="ctr"/>
            <a:endParaRPr lang="en-U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Typically located in humid, temperate, and tropical  regions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76800"/>
            <a:ext cx="3581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3581400" cy="225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53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-95431"/>
            <a:ext cx="5064953" cy="933631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Texas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28700"/>
            <a:ext cx="4290262" cy="5528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3163887" cy="4067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54100"/>
            <a:ext cx="3146425" cy="38480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1523999"/>
            <a:ext cx="3170237" cy="4054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13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78123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field site?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581400" cy="42672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100" y="1066800"/>
            <a:ext cx="4381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Richland Creek Wildlife Management Area, Fairfield, TX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Floodplain of the Trinity 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Highly vegetated and mostly covered with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Vertisols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4429344" cy="340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257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</Template>
  <TotalTime>2476</TotalTime>
  <Words>537</Words>
  <Application>Microsoft Office PowerPoint</Application>
  <PresentationFormat>On-screen Show (4:3)</PresentationFormat>
  <Paragraphs>88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Kilter</vt:lpstr>
      <vt:lpstr>Factors of available soil water in Texas: Map Comparison project</vt:lpstr>
      <vt:lpstr>Exercise 2: Why the difference in available soil water in Texas?</vt:lpstr>
      <vt:lpstr>What did I do?</vt:lpstr>
      <vt:lpstr>Geological History of Texas</vt:lpstr>
      <vt:lpstr>Soil Formations and Orders</vt:lpstr>
      <vt:lpstr>Soil Formations and Orders</vt:lpstr>
      <vt:lpstr>Soil Formations and Orders</vt:lpstr>
      <vt:lpstr>Results: Texas</vt:lpstr>
      <vt:lpstr>Where is the field site?</vt:lpstr>
      <vt:lpstr>Results: Field Site</vt:lpstr>
      <vt:lpstr>Conclusion</vt:lpstr>
      <vt:lpstr>Thank You!  Any Question?  Oh and Thank you David Maidment!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(IKE) Okafor</dc:creator>
  <cp:lastModifiedBy>Maidment</cp:lastModifiedBy>
  <cp:revision>32</cp:revision>
  <dcterms:created xsi:type="dcterms:W3CDTF">2013-12-01T07:06:02Z</dcterms:created>
  <dcterms:modified xsi:type="dcterms:W3CDTF">2013-12-03T01:33:06Z</dcterms:modified>
</cp:coreProperties>
</file>