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4" r:id="rId5"/>
    <p:sldId id="273" r:id="rId6"/>
    <p:sldId id="274" r:id="rId7"/>
    <p:sldId id="281" r:id="rId8"/>
    <p:sldId id="275" r:id="rId9"/>
    <p:sldId id="267" r:id="rId10"/>
    <p:sldId id="268" r:id="rId11"/>
    <p:sldId id="259" r:id="rId12"/>
    <p:sldId id="265" r:id="rId13"/>
    <p:sldId id="269" r:id="rId14"/>
    <p:sldId id="270" r:id="rId15"/>
    <p:sldId id="271" r:id="rId16"/>
    <p:sldId id="272" r:id="rId17"/>
    <p:sldId id="276" r:id="rId18"/>
    <p:sldId id="277" r:id="rId19"/>
    <p:sldId id="279" r:id="rId20"/>
    <p:sldId id="260" r:id="rId21"/>
    <p:sldId id="261" r:id="rId22"/>
    <p:sldId id="262" r:id="rId23"/>
    <p:sldId id="257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Annual  Intake in Millions of M^3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APPORT!$O$4</c:f>
              <c:strCache>
                <c:ptCount val="1"/>
                <c:pt idx="0">
                  <c:v>ANNEE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APPORT!$A$5:$A$79</c:f>
              <c:numCache>
                <c:formatCode>0</c:formatCode>
                <c:ptCount val="75"/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  <c:pt idx="8">
                  <c:v>1946</c:v>
                </c:pt>
                <c:pt idx="9">
                  <c:v>1947</c:v>
                </c:pt>
                <c:pt idx="10">
                  <c:v>1948</c:v>
                </c:pt>
                <c:pt idx="11">
                  <c:v>1949</c:v>
                </c:pt>
                <c:pt idx="12">
                  <c:v>1950</c:v>
                </c:pt>
                <c:pt idx="13">
                  <c:v>1951</c:v>
                </c:pt>
                <c:pt idx="14">
                  <c:v>1952</c:v>
                </c:pt>
                <c:pt idx="15">
                  <c:v>1953</c:v>
                </c:pt>
                <c:pt idx="16">
                  <c:v>1954</c:v>
                </c:pt>
                <c:pt idx="17">
                  <c:v>1955</c:v>
                </c:pt>
                <c:pt idx="18">
                  <c:v>1956</c:v>
                </c:pt>
                <c:pt idx="19">
                  <c:v>1957</c:v>
                </c:pt>
                <c:pt idx="20">
                  <c:v>1958</c:v>
                </c:pt>
                <c:pt idx="21">
                  <c:v>1959</c:v>
                </c:pt>
                <c:pt idx="22">
                  <c:v>1960</c:v>
                </c:pt>
                <c:pt idx="23">
                  <c:v>1961</c:v>
                </c:pt>
                <c:pt idx="24">
                  <c:v>1962</c:v>
                </c:pt>
                <c:pt idx="25">
                  <c:v>1963</c:v>
                </c:pt>
                <c:pt idx="26">
                  <c:v>1964</c:v>
                </c:pt>
                <c:pt idx="27">
                  <c:v>1965</c:v>
                </c:pt>
                <c:pt idx="28">
                  <c:v>1966</c:v>
                </c:pt>
                <c:pt idx="29">
                  <c:v>1967</c:v>
                </c:pt>
                <c:pt idx="30">
                  <c:v>1968</c:v>
                </c:pt>
                <c:pt idx="31">
                  <c:v>1969</c:v>
                </c:pt>
                <c:pt idx="32">
                  <c:v>1970</c:v>
                </c:pt>
                <c:pt idx="33">
                  <c:v>1971</c:v>
                </c:pt>
                <c:pt idx="34">
                  <c:v>1972</c:v>
                </c:pt>
                <c:pt idx="35">
                  <c:v>1973</c:v>
                </c:pt>
                <c:pt idx="36">
                  <c:v>1974</c:v>
                </c:pt>
                <c:pt idx="37">
                  <c:v>1975</c:v>
                </c:pt>
                <c:pt idx="38">
                  <c:v>1976</c:v>
                </c:pt>
                <c:pt idx="39">
                  <c:v>1977</c:v>
                </c:pt>
                <c:pt idx="40">
                  <c:v>1978</c:v>
                </c:pt>
                <c:pt idx="41">
                  <c:v>1979</c:v>
                </c:pt>
                <c:pt idx="42">
                  <c:v>1980</c:v>
                </c:pt>
                <c:pt idx="43">
                  <c:v>1981</c:v>
                </c:pt>
                <c:pt idx="44">
                  <c:v>1982</c:v>
                </c:pt>
                <c:pt idx="45">
                  <c:v>1983</c:v>
                </c:pt>
                <c:pt idx="46">
                  <c:v>1984</c:v>
                </c:pt>
                <c:pt idx="47">
                  <c:v>1985</c:v>
                </c:pt>
                <c:pt idx="48">
                  <c:v>1986</c:v>
                </c:pt>
                <c:pt idx="49">
                  <c:v>1987</c:v>
                </c:pt>
                <c:pt idx="50">
                  <c:v>1988</c:v>
                </c:pt>
                <c:pt idx="51">
                  <c:v>1989</c:v>
                </c:pt>
                <c:pt idx="52">
                  <c:v>1990</c:v>
                </c:pt>
                <c:pt idx="53">
                  <c:v>1991</c:v>
                </c:pt>
                <c:pt idx="54">
                  <c:v>1992</c:v>
                </c:pt>
                <c:pt idx="55">
                  <c:v>1993</c:v>
                </c:pt>
                <c:pt idx="56">
                  <c:v>1994</c:v>
                </c:pt>
                <c:pt idx="57">
                  <c:v>1995</c:v>
                </c:pt>
                <c:pt idx="58">
                  <c:v>1996</c:v>
                </c:pt>
                <c:pt idx="59">
                  <c:v>1997</c:v>
                </c:pt>
                <c:pt idx="60">
                  <c:v>1998</c:v>
                </c:pt>
                <c:pt idx="61">
                  <c:v>1999</c:v>
                </c:pt>
                <c:pt idx="62">
                  <c:v>2000</c:v>
                </c:pt>
                <c:pt idx="63">
                  <c:v>2001</c:v>
                </c:pt>
                <c:pt idx="64">
                  <c:v>2002</c:v>
                </c:pt>
                <c:pt idx="65">
                  <c:v>2003</c:v>
                </c:pt>
                <c:pt idx="66">
                  <c:v>2004</c:v>
                </c:pt>
                <c:pt idx="67">
                  <c:v>2005</c:v>
                </c:pt>
                <c:pt idx="68">
                  <c:v>2006</c:v>
                </c:pt>
                <c:pt idx="69">
                  <c:v>2007</c:v>
                </c:pt>
                <c:pt idx="70" formatCode="General">
                  <c:v>2008</c:v>
                </c:pt>
                <c:pt idx="71" formatCode="General">
                  <c:v>2009</c:v>
                </c:pt>
                <c:pt idx="72" formatCode="General">
                  <c:v>2010</c:v>
                </c:pt>
                <c:pt idx="73" formatCode="General">
                  <c:v>2011</c:v>
                </c:pt>
                <c:pt idx="74" formatCode="General">
                  <c:v>2012</c:v>
                </c:pt>
              </c:numCache>
            </c:numRef>
          </c:cat>
          <c:val>
            <c:numRef>
              <c:f>APPORT!$O$5:$O$79</c:f>
              <c:numCache>
                <c:formatCode>0.000</c:formatCode>
                <c:ptCount val="75"/>
                <c:pt idx="1">
                  <c:v>657.10000000000014</c:v>
                </c:pt>
                <c:pt idx="2">
                  <c:v>2406.6999999999998</c:v>
                </c:pt>
                <c:pt idx="3">
                  <c:v>974.4</c:v>
                </c:pt>
                <c:pt idx="4">
                  <c:v>655.40000000000009</c:v>
                </c:pt>
                <c:pt idx="5">
                  <c:v>472.59999999999997</c:v>
                </c:pt>
                <c:pt idx="6">
                  <c:v>72.3</c:v>
                </c:pt>
                <c:pt idx="7">
                  <c:v>710.50000000000011</c:v>
                </c:pt>
                <c:pt idx="8">
                  <c:v>937.6</c:v>
                </c:pt>
                <c:pt idx="9">
                  <c:v>853.09999999999991</c:v>
                </c:pt>
                <c:pt idx="10">
                  <c:v>441.2</c:v>
                </c:pt>
                <c:pt idx="11">
                  <c:v>198.9</c:v>
                </c:pt>
                <c:pt idx="12">
                  <c:v>771.5</c:v>
                </c:pt>
                <c:pt idx="13">
                  <c:v>489.70000000000005</c:v>
                </c:pt>
                <c:pt idx="14">
                  <c:v>401.40000000000009</c:v>
                </c:pt>
                <c:pt idx="15">
                  <c:v>868.30000000000007</c:v>
                </c:pt>
                <c:pt idx="16">
                  <c:v>595.9</c:v>
                </c:pt>
                <c:pt idx="17">
                  <c:v>1672.1000000000001</c:v>
                </c:pt>
                <c:pt idx="18">
                  <c:v>88.2</c:v>
                </c:pt>
                <c:pt idx="19">
                  <c:v>555.30000000000007</c:v>
                </c:pt>
                <c:pt idx="20">
                  <c:v>461.19999999999993</c:v>
                </c:pt>
                <c:pt idx="21">
                  <c:v>1085.8</c:v>
                </c:pt>
                <c:pt idx="22">
                  <c:v>690.9</c:v>
                </c:pt>
                <c:pt idx="23">
                  <c:v>680.99999999999989</c:v>
                </c:pt>
                <c:pt idx="24">
                  <c:v>2314.8000000000002</c:v>
                </c:pt>
                <c:pt idx="25">
                  <c:v>1274.1999999999998</c:v>
                </c:pt>
                <c:pt idx="26">
                  <c:v>460.79999999999995</c:v>
                </c:pt>
                <c:pt idx="27">
                  <c:v>345.70000000000005</c:v>
                </c:pt>
                <c:pt idx="28">
                  <c:v>217.8</c:v>
                </c:pt>
                <c:pt idx="29">
                  <c:v>917.9</c:v>
                </c:pt>
                <c:pt idx="30">
                  <c:v>1928.8</c:v>
                </c:pt>
                <c:pt idx="31">
                  <c:v>735</c:v>
                </c:pt>
                <c:pt idx="32">
                  <c:v>1385</c:v>
                </c:pt>
                <c:pt idx="33">
                  <c:v>765.5</c:v>
                </c:pt>
                <c:pt idx="34">
                  <c:v>241.29999999999998</c:v>
                </c:pt>
                <c:pt idx="35">
                  <c:v>1004.3</c:v>
                </c:pt>
                <c:pt idx="36">
                  <c:v>131.1</c:v>
                </c:pt>
                <c:pt idx="37">
                  <c:v>247.5</c:v>
                </c:pt>
                <c:pt idx="38">
                  <c:v>1257.1000000000001</c:v>
                </c:pt>
                <c:pt idx="39">
                  <c:v>585.79999999999995</c:v>
                </c:pt>
                <c:pt idx="40">
                  <c:v>1701.4103399999999</c:v>
                </c:pt>
                <c:pt idx="41">
                  <c:v>422.19999999999993</c:v>
                </c:pt>
                <c:pt idx="42">
                  <c:v>157.09999999999997</c:v>
                </c:pt>
                <c:pt idx="43">
                  <c:v>309.59999999999997</c:v>
                </c:pt>
                <c:pt idx="44">
                  <c:v>109.19999999999999</c:v>
                </c:pt>
                <c:pt idx="45">
                  <c:v>138.30000000000001</c:v>
                </c:pt>
                <c:pt idx="46">
                  <c:v>205.79999999999998</c:v>
                </c:pt>
                <c:pt idx="47">
                  <c:v>403.99999999999994</c:v>
                </c:pt>
                <c:pt idx="48">
                  <c:v>321.90000000000003</c:v>
                </c:pt>
                <c:pt idx="49">
                  <c:v>477.8</c:v>
                </c:pt>
                <c:pt idx="50">
                  <c:v>244.8</c:v>
                </c:pt>
                <c:pt idx="51">
                  <c:v>458.70000000000005</c:v>
                </c:pt>
                <c:pt idx="52">
                  <c:v>697.5</c:v>
                </c:pt>
                <c:pt idx="53">
                  <c:v>177.90000000000003</c:v>
                </c:pt>
                <c:pt idx="54">
                  <c:v>67.2</c:v>
                </c:pt>
                <c:pt idx="55">
                  <c:v>409.49999999999994</c:v>
                </c:pt>
                <c:pt idx="56">
                  <c:v>101.69500000000001</c:v>
                </c:pt>
                <c:pt idx="57">
                  <c:v>1501.43</c:v>
                </c:pt>
                <c:pt idx="58">
                  <c:v>1338.9469999999999</c:v>
                </c:pt>
                <c:pt idx="59">
                  <c:v>598.30600000000004</c:v>
                </c:pt>
                <c:pt idx="60">
                  <c:v>221.92410000000001</c:v>
                </c:pt>
                <c:pt idx="61">
                  <c:v>106.94600000000001</c:v>
                </c:pt>
                <c:pt idx="62">
                  <c:v>339.43699999999995</c:v>
                </c:pt>
                <c:pt idx="63">
                  <c:v>376.40700000000004</c:v>
                </c:pt>
                <c:pt idx="64">
                  <c:v>797.94200000000001</c:v>
                </c:pt>
                <c:pt idx="65">
                  <c:v>602.85700000000008</c:v>
                </c:pt>
                <c:pt idx="66">
                  <c:v>103.90900000000003</c:v>
                </c:pt>
                <c:pt idx="67">
                  <c:v>705.98199999999997</c:v>
                </c:pt>
                <c:pt idx="68">
                  <c:v>69.525000000000006</c:v>
                </c:pt>
                <c:pt idx="69">
                  <c:v>168.70399999999998</c:v>
                </c:pt>
                <c:pt idx="70">
                  <c:v>1449.546</c:v>
                </c:pt>
                <c:pt idx="71">
                  <c:v>2579.25</c:v>
                </c:pt>
                <c:pt idx="72">
                  <c:v>995.88100000000009</c:v>
                </c:pt>
                <c:pt idx="73">
                  <c:v>366.59999999999997</c:v>
                </c:pt>
                <c:pt idx="74">
                  <c:v>366.245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2604784"/>
        <c:axId val="342605344"/>
      </c:lineChart>
      <c:catAx>
        <c:axId val="34260478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605344"/>
        <c:crosses val="autoZero"/>
        <c:auto val="1"/>
        <c:lblAlgn val="ctr"/>
        <c:lblOffset val="100"/>
        <c:noMultiLvlLbl val="0"/>
      </c:catAx>
      <c:valAx>
        <c:axId val="34260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60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9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2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7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4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2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0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2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7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3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33934-CC4A-4CE0-877F-1D1A1C669B1C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12B7E-6EA0-4EF9-B5F0-4F7780458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1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mstat.org/" TargetMode="External"/><Relationship Id="rId2" Type="http://schemas.openxmlformats.org/officeDocument/2006/relationships/hyperlink" Target="http://pubs.usgs.gov/of/2010/105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nvkelso/natural-earth-vector/tree/master/10m_physical/ne_10m_bathymetry_all" TargetMode="External"/><Relationship Id="rId4" Type="http://schemas.openxmlformats.org/officeDocument/2006/relationships/hyperlink" Target="http://www.diva-gis.or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2662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u="sng" dirty="0" smtClean="0"/>
              <a:t>Water Management in Morocco</a:t>
            </a:r>
            <a:endParaRPr lang="en-US" sz="80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5368"/>
            <a:ext cx="9144000" cy="1655762"/>
          </a:xfrm>
        </p:spPr>
        <p:txBody>
          <a:bodyPr/>
          <a:lstStyle/>
          <a:p>
            <a:r>
              <a:rPr lang="en-US" dirty="0" smtClean="0"/>
              <a:t>Or what can be covered in an 8 minute presentation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09" y="3490174"/>
            <a:ext cx="4270921" cy="32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9" y="0"/>
            <a:ext cx="108567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50" y="219075"/>
            <a:ext cx="61436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CIA FACTBOOK CIRCA 1973*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6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u="sng" dirty="0" smtClean="0"/>
              <a:t>Methodology</a:t>
            </a:r>
            <a:endParaRPr lang="en-US" sz="8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Source</a:t>
            </a:r>
            <a:endParaRPr lang="en-US" dirty="0"/>
          </a:p>
          <a:p>
            <a:pPr lvl="1"/>
            <a:r>
              <a:rPr lang="en-US" dirty="0" smtClean="0"/>
              <a:t>Set of Presentations on Water Availability in 2009 and Projections for 2010 in the </a:t>
            </a:r>
            <a:r>
              <a:rPr lang="en-US" dirty="0" err="1" smtClean="0"/>
              <a:t>Bou</a:t>
            </a:r>
            <a:r>
              <a:rPr lang="en-US" dirty="0" smtClean="0"/>
              <a:t> </a:t>
            </a:r>
            <a:r>
              <a:rPr lang="en-US" dirty="0" err="1" smtClean="0"/>
              <a:t>Regreg</a:t>
            </a:r>
            <a:r>
              <a:rPr lang="en-US" dirty="0" smtClean="0"/>
              <a:t>/ </a:t>
            </a:r>
            <a:r>
              <a:rPr lang="en-US" dirty="0" err="1" smtClean="0"/>
              <a:t>Atlantique</a:t>
            </a:r>
            <a:r>
              <a:rPr lang="en-US" dirty="0" smtClean="0"/>
              <a:t> Basin (near Rabat) from ONEP contact</a:t>
            </a:r>
          </a:p>
          <a:p>
            <a:pPr lvl="2"/>
            <a:r>
              <a:rPr lang="en-US" dirty="0" smtClean="0"/>
              <a:t>Data Extraction and Formatting via Microsoft Excel and Open Office</a:t>
            </a:r>
          </a:p>
          <a:p>
            <a:r>
              <a:rPr lang="en-US" dirty="0" smtClean="0"/>
              <a:t>Secondary Sources</a:t>
            </a:r>
          </a:p>
          <a:p>
            <a:endParaRPr lang="en-US" dirty="0"/>
          </a:p>
          <a:p>
            <a:r>
              <a:rPr lang="en-US" dirty="0" smtClean="0"/>
              <a:t>Purpose: Preliminary Dataset Building</a:t>
            </a:r>
          </a:p>
          <a:p>
            <a:endParaRPr lang="en-US" dirty="0"/>
          </a:p>
          <a:p>
            <a:r>
              <a:rPr lang="en-US" dirty="0" err="1" smtClean="0"/>
              <a:t>Geoprocessing</a:t>
            </a:r>
            <a:r>
              <a:rPr lang="en-US" dirty="0" smtClean="0"/>
              <a:t> Functions</a:t>
            </a:r>
          </a:p>
        </p:txBody>
      </p:sp>
    </p:spTree>
    <p:extLst>
      <p:ext uri="{BB962C8B-B14F-4D97-AF65-F5344CB8AC3E}">
        <p14:creationId xmlns:p14="http://schemas.microsoft.com/office/powerpoint/2010/main" val="35132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u="sng" dirty="0" smtClean="0"/>
              <a:t>Data Extraction and Formatting</a:t>
            </a:r>
            <a:endParaRPr lang="en-US" sz="6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Table and Narrative information re-formatted into spreadsheets</a:t>
            </a:r>
          </a:p>
          <a:p>
            <a:endParaRPr lang="en-US" dirty="0" smtClean="0"/>
          </a:p>
          <a:p>
            <a:r>
              <a:rPr lang="en-US" dirty="0" smtClean="0"/>
              <a:t>Secondary sources used to expand table based on geospatial details</a:t>
            </a:r>
          </a:p>
          <a:p>
            <a:pPr lvl="1"/>
            <a:r>
              <a:rPr lang="en-US" dirty="0" smtClean="0"/>
              <a:t>Embedded Locations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Examples: </a:t>
            </a:r>
          </a:p>
          <a:p>
            <a:pPr lvl="1"/>
            <a:r>
              <a:rPr lang="en-US" dirty="0" smtClean="0"/>
              <a:t>SMBA gage dataset</a:t>
            </a:r>
          </a:p>
          <a:p>
            <a:pPr lvl="1"/>
            <a:r>
              <a:rPr lang="en-US" dirty="0" smtClean="0"/>
              <a:t>2010 Basin </a:t>
            </a:r>
            <a:r>
              <a:rPr lang="en-US" dirty="0" err="1" smtClean="0"/>
              <a:t>Atlantique</a:t>
            </a:r>
            <a:r>
              <a:rPr lang="en-US" dirty="0" smtClean="0"/>
              <a:t> Projections</a:t>
            </a:r>
          </a:p>
          <a:p>
            <a:pPr lvl="1"/>
            <a:r>
              <a:rPr lang="en-US" dirty="0" smtClean="0"/>
              <a:t>GEMSTAT Water Quality Data</a:t>
            </a:r>
          </a:p>
          <a:p>
            <a:pPr lvl="4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98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 smtClean="0"/>
              <a:t>First Maps!</a:t>
            </a:r>
            <a:endParaRPr lang="en-US" sz="6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Mostly Descriptive of very general features</a:t>
            </a:r>
          </a:p>
          <a:p>
            <a:endParaRPr lang="en-US" dirty="0"/>
          </a:p>
          <a:p>
            <a:r>
              <a:rPr lang="en-US" dirty="0" smtClean="0"/>
              <a:t>Increasing ability to plot water quality data in both space and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spho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8" y="0"/>
            <a:ext cx="11374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88" y="0"/>
            <a:ext cx="1165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541530"/>
              </p:ext>
            </p:extLst>
          </p:nvPr>
        </p:nvGraphicFramePr>
        <p:xfrm>
          <a:off x="66674" y="866774"/>
          <a:ext cx="12125325" cy="587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86050" y="171450"/>
            <a:ext cx="676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Barrage </a:t>
            </a:r>
            <a:r>
              <a:rPr lang="en-US" sz="2400" dirty="0" err="1" smtClean="0"/>
              <a:t>Sidi</a:t>
            </a:r>
            <a:r>
              <a:rPr lang="en-US" sz="2400" dirty="0" smtClean="0"/>
              <a:t> Mohammad Ben </a:t>
            </a:r>
            <a:r>
              <a:rPr lang="en-US" sz="2400" dirty="0" err="1" smtClean="0"/>
              <a:t>Abdellah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136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u="sng" dirty="0" smtClean="0"/>
              <a:t>Overview</a:t>
            </a:r>
            <a:endParaRPr lang="en-US" sz="8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Future Work</a:t>
            </a:r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Data gaps</a:t>
            </a:r>
          </a:p>
          <a:p>
            <a:r>
              <a:rPr lang="en-US" dirty="0" smtClean="0"/>
              <a:t>Acknowledgements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u="sng" dirty="0" smtClean="0"/>
              <a:t>Future Work</a:t>
            </a:r>
            <a:endParaRPr lang="en-US" sz="8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Continued Collaboration with ONEP and ONEE</a:t>
            </a:r>
          </a:p>
          <a:p>
            <a:endParaRPr lang="en-US" dirty="0"/>
          </a:p>
          <a:p>
            <a:r>
              <a:rPr lang="en-US" dirty="0" smtClean="0"/>
              <a:t>Analyses to explore:</a:t>
            </a:r>
          </a:p>
          <a:p>
            <a:pPr lvl="1"/>
            <a:r>
              <a:rPr lang="en-US" dirty="0" smtClean="0"/>
              <a:t>Specific Impact of Agriculture over time on water quality and soil erosion</a:t>
            </a:r>
          </a:p>
          <a:p>
            <a:pPr lvl="1"/>
            <a:r>
              <a:rPr lang="en-US" dirty="0" smtClean="0"/>
              <a:t>Proxy Variables for Climate Change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Mapping to be completed:</a:t>
            </a:r>
          </a:p>
          <a:p>
            <a:pPr lvl="1"/>
            <a:r>
              <a:rPr lang="en-US" dirty="0" smtClean="0"/>
              <a:t>Subnational agricultural indicators</a:t>
            </a:r>
          </a:p>
          <a:p>
            <a:pPr lvl="1"/>
            <a:r>
              <a:rPr lang="en-US" dirty="0" smtClean="0"/>
              <a:t>Triangulation of dam information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u="sng" dirty="0" smtClean="0"/>
              <a:t>Challenges</a:t>
            </a:r>
            <a:endParaRPr lang="en-US" sz="8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Actual metrics regarding water quality difficult to </a:t>
            </a:r>
            <a:r>
              <a:rPr lang="en-US" dirty="0" smtClean="0"/>
              <a:t>obtain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Accuracy of </a:t>
            </a:r>
            <a:r>
              <a:rPr lang="en-US" dirty="0" smtClean="0"/>
              <a:t>reporting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Ability </a:t>
            </a:r>
            <a:r>
              <a:rPr lang="en-US" dirty="0" smtClean="0"/>
              <a:t>to verify data from source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90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u="sng" dirty="0" smtClean="0"/>
              <a:t>Data Gaps and Inconsistency</a:t>
            </a:r>
            <a:endParaRPr lang="en-US" sz="6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of detail across gages inconsistent by year and parameter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 parameters missing</a:t>
            </a:r>
          </a:p>
          <a:p>
            <a:endParaRPr lang="en-US" dirty="0"/>
          </a:p>
          <a:p>
            <a:r>
              <a:rPr lang="en-US" dirty="0" smtClean="0"/>
              <a:t>Bias can be assumed- investment often drives capacity in data collection</a:t>
            </a:r>
          </a:p>
          <a:p>
            <a:endParaRPr lang="en-US" dirty="0"/>
          </a:p>
          <a:p>
            <a:r>
              <a:rPr lang="en-US" dirty="0" smtClean="0"/>
              <a:t>This makes causality difficult to establish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90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smtClean="0"/>
              <a:t>Sources</a:t>
            </a:r>
            <a:r>
              <a:rPr lang="en-US" sz="6000" dirty="0" smtClean="0"/>
              <a:t>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ONEP (Dr. </a:t>
            </a:r>
            <a:r>
              <a:rPr lang="en-US" dirty="0" err="1" smtClean="0"/>
              <a:t>Mustupha</a:t>
            </a:r>
            <a:r>
              <a:rPr lang="en-US" dirty="0" smtClean="0"/>
              <a:t> Hajji)</a:t>
            </a:r>
          </a:p>
          <a:p>
            <a:r>
              <a:rPr lang="en-US" dirty="0" smtClean="0"/>
              <a:t>USGS (EMODIS FEWS)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http://pubs.usgs.gov/of/2010/1055/</a:t>
            </a:r>
            <a:endParaRPr lang="en-US" dirty="0" smtClean="0"/>
          </a:p>
          <a:p>
            <a:r>
              <a:rPr lang="en-US" dirty="0" err="1" smtClean="0"/>
              <a:t>GemStat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http://www.gemstat.org/</a:t>
            </a:r>
            <a:endParaRPr lang="en-US" dirty="0" smtClean="0"/>
          </a:p>
          <a:p>
            <a:r>
              <a:rPr lang="en-US" dirty="0" smtClean="0"/>
              <a:t>DIVAGIS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http://www.diva-gis.org/</a:t>
            </a:r>
            <a:endParaRPr lang="en-US" dirty="0" smtClean="0"/>
          </a:p>
          <a:p>
            <a:r>
              <a:rPr lang="en-US" dirty="0" smtClean="0"/>
              <a:t>Baruch </a:t>
            </a:r>
            <a:r>
              <a:rPr lang="en-US" dirty="0" err="1" smtClean="0"/>
              <a:t>Geoportal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http://www.diva-gis.org/</a:t>
            </a:r>
            <a:endParaRPr lang="en-US" dirty="0" smtClean="0"/>
          </a:p>
          <a:p>
            <a:r>
              <a:rPr lang="en-US" dirty="0" err="1" smtClean="0"/>
              <a:t>GitHub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https://github.com/nvkelso/natural-earth-vector/tree/master/10m_physical/ne_10m_bathymetry_all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smtClean="0"/>
              <a:t>Acknowledgements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David </a:t>
            </a:r>
            <a:r>
              <a:rPr lang="en-US" dirty="0" smtClean="0"/>
              <a:t>Maidment</a:t>
            </a:r>
          </a:p>
          <a:p>
            <a:endParaRPr lang="en-US" dirty="0"/>
          </a:p>
          <a:p>
            <a:r>
              <a:rPr lang="en-US" dirty="0" smtClean="0"/>
              <a:t>Dr</a:t>
            </a:r>
            <a:r>
              <a:rPr lang="en-US" dirty="0" smtClean="0"/>
              <a:t>. Mustapha </a:t>
            </a:r>
            <a:r>
              <a:rPr lang="en-US" dirty="0" smtClean="0"/>
              <a:t>Hajji</a:t>
            </a:r>
          </a:p>
          <a:p>
            <a:endParaRPr lang="en-US" dirty="0"/>
          </a:p>
          <a:p>
            <a:r>
              <a:rPr lang="en-US" dirty="0" smtClean="0"/>
              <a:t>Allison Minor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Jesse </a:t>
            </a:r>
            <a:r>
              <a:rPr lang="en-US" dirty="0" smtClean="0"/>
              <a:t>Libra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u="sng" dirty="0" smtClean="0"/>
              <a:t>Introduction</a:t>
            </a:r>
            <a:endParaRPr lang="en-US" sz="8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Hydrology and Climate in Morocco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Water Management Institutions in Morocco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Economic and Development Impact</a:t>
            </a:r>
          </a:p>
          <a:p>
            <a:endParaRPr lang="en-US" dirty="0"/>
          </a:p>
          <a:p>
            <a:r>
              <a:rPr lang="en-US" dirty="0" smtClean="0"/>
              <a:t>Challenges to Providing Adequate Water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Hydrology and Climate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4" y="1192213"/>
            <a:ext cx="7065877" cy="5665787"/>
          </a:xfrm>
        </p:spPr>
      </p:pic>
    </p:spTree>
    <p:extLst>
      <p:ext uri="{BB962C8B-B14F-4D97-AF65-F5344CB8AC3E}">
        <p14:creationId xmlns:p14="http://schemas.microsoft.com/office/powerpoint/2010/main" val="12333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0"/>
            <a:ext cx="10515600" cy="1325563"/>
          </a:xfrm>
        </p:spPr>
        <p:txBody>
          <a:bodyPr/>
          <a:lstStyle/>
          <a:p>
            <a:r>
              <a:rPr lang="en-US" dirty="0" smtClean="0"/>
              <a:t>Water Management Institutions in Morocco</a:t>
            </a:r>
            <a:endParaRPr lang="en-US" dirty="0"/>
          </a:p>
        </p:txBody>
      </p:sp>
      <p:graphicFrame>
        <p:nvGraphicFramePr>
          <p:cNvPr id="4" name="Object 1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361309"/>
              </p:ext>
            </p:extLst>
          </p:nvPr>
        </p:nvGraphicFramePr>
        <p:xfrm>
          <a:off x="2470018" y="1403478"/>
          <a:ext cx="7271013" cy="545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 bitmap" r:id="rId3" imgW="6857143" imgH="5144218" progId="Paint.Picture">
                  <p:embed/>
                </p:oleObj>
              </mc:Choice>
              <mc:Fallback>
                <p:oleObj name="Image bitmap" r:id="rId3" imgW="6857143" imgH="514421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018" y="1403478"/>
                        <a:ext cx="7271013" cy="5454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16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C6079BD-5720-42A1-B0DF-A891537F8A69}" type="slidenum">
              <a:rPr lang="fr-FR" sz="1800">
                <a:latin typeface="Arial" panose="020B0604020202020204" pitchFamily="34" charset="0"/>
              </a:rPr>
              <a:pPr eaLnBrk="1" hangingPunct="1"/>
              <a:t>7</a:t>
            </a:fld>
            <a:endParaRPr lang="fr-FR" sz="180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088" y="427038"/>
            <a:ext cx="8697912" cy="368300"/>
          </a:xfrm>
        </p:spPr>
        <p:txBody>
          <a:bodyPr/>
          <a:lstStyle/>
          <a:p>
            <a:pPr eaLnBrk="1" hangingPunct="1"/>
            <a:r>
              <a:rPr lang="fr-FR" sz="1800" b="1" dirty="0"/>
              <a:t>ORGANISATION DU SECTEUR DE L</a:t>
            </a:r>
            <a:r>
              <a:rPr lang="fr-FR" sz="1800" b="1" dirty="0">
                <a:latin typeface="Times New Roman" panose="02020603050405020304" pitchFamily="18" charset="0"/>
              </a:rPr>
              <a:t>’</a:t>
            </a:r>
            <a:r>
              <a:rPr lang="fr-FR" sz="1800" b="1" dirty="0"/>
              <a:t>EAU AU MAROC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989138"/>
            <a:ext cx="8420100" cy="4114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7413" name="Group 87"/>
          <p:cNvGrpSpPr>
            <a:grpSpLocks/>
          </p:cNvGrpSpPr>
          <p:nvPr/>
        </p:nvGrpSpPr>
        <p:grpSpPr bwMode="auto">
          <a:xfrm>
            <a:off x="1322388" y="1368425"/>
            <a:ext cx="9798050" cy="5545138"/>
            <a:chOff x="113" y="862"/>
            <a:chExt cx="6172" cy="3493"/>
          </a:xfrm>
        </p:grpSpPr>
        <p:sp>
          <p:nvSpPr>
            <p:cNvPr id="17414" name="AutoShape 88"/>
            <p:cNvSpPr>
              <a:spLocks noChangeArrowheads="1"/>
            </p:cNvSpPr>
            <p:nvPr/>
          </p:nvSpPr>
          <p:spPr bwMode="auto">
            <a:xfrm>
              <a:off x="113" y="3357"/>
              <a:ext cx="998" cy="725"/>
            </a:xfrm>
            <a:prstGeom prst="roundRect">
              <a:avLst>
                <a:gd name="adj" fmla="val 16667"/>
              </a:avLst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Opérateurs ou</a:t>
              </a:r>
            </a:p>
            <a:p>
              <a:pPr algn="ctr"/>
              <a:r>
                <a:rPr lang="fr-FR" sz="180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utilisateurs </a:t>
              </a:r>
            </a:p>
            <a:p>
              <a:pPr algn="ctr"/>
              <a:r>
                <a:rPr lang="fr-FR" sz="180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l’eau</a:t>
              </a:r>
            </a:p>
          </p:txBody>
        </p:sp>
        <p:sp>
          <p:nvSpPr>
            <p:cNvPr id="17415" name="AutoShape 89"/>
            <p:cNvSpPr>
              <a:spLocks noChangeArrowheads="1"/>
            </p:cNvSpPr>
            <p:nvPr/>
          </p:nvSpPr>
          <p:spPr bwMode="auto">
            <a:xfrm>
              <a:off x="113" y="862"/>
              <a:ext cx="1044" cy="605"/>
            </a:xfrm>
            <a:prstGeom prst="roundRect">
              <a:avLst>
                <a:gd name="adj" fmla="val 16667"/>
              </a:avLst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 dirty="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Instance </a:t>
              </a:r>
            </a:p>
            <a:p>
              <a:pPr algn="ctr"/>
              <a:r>
                <a:rPr lang="fr-FR" sz="1800" dirty="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Consultative</a:t>
              </a:r>
            </a:p>
          </p:txBody>
        </p:sp>
        <p:sp>
          <p:nvSpPr>
            <p:cNvPr id="17416" name="Line 90"/>
            <p:cNvSpPr>
              <a:spLocks noChangeShapeType="1"/>
            </p:cNvSpPr>
            <p:nvPr/>
          </p:nvSpPr>
          <p:spPr bwMode="auto">
            <a:xfrm>
              <a:off x="431" y="1684"/>
              <a:ext cx="56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417" name="Oval 91"/>
            <p:cNvSpPr>
              <a:spLocks noChangeArrowheads="1"/>
            </p:cNvSpPr>
            <p:nvPr/>
          </p:nvSpPr>
          <p:spPr bwMode="auto">
            <a:xfrm>
              <a:off x="2200" y="907"/>
              <a:ext cx="2801" cy="424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Conseil Supérieur de l’Eau et du Climat</a:t>
              </a:r>
            </a:p>
          </p:txBody>
        </p:sp>
        <p:sp>
          <p:nvSpPr>
            <p:cNvPr id="17418" name="Line 92"/>
            <p:cNvSpPr>
              <a:spLocks noChangeShapeType="1"/>
            </p:cNvSpPr>
            <p:nvPr/>
          </p:nvSpPr>
          <p:spPr bwMode="auto">
            <a:xfrm>
              <a:off x="249" y="3196"/>
              <a:ext cx="56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  <a:contourClr>
                <a:schemeClr val="tx1"/>
              </a:contour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419" name="AutoShape 93"/>
            <p:cNvSpPr>
              <a:spLocks noChangeArrowheads="1"/>
            </p:cNvSpPr>
            <p:nvPr/>
          </p:nvSpPr>
          <p:spPr bwMode="auto">
            <a:xfrm rot="-5400000">
              <a:off x="3336" y="1404"/>
              <a:ext cx="555" cy="377"/>
            </a:xfrm>
            <a:custGeom>
              <a:avLst/>
              <a:gdLst>
                <a:gd name="T0" fmla="*/ 416 w 21600"/>
                <a:gd name="T1" fmla="*/ 0 h 21600"/>
                <a:gd name="T2" fmla="*/ 0 w 21600"/>
                <a:gd name="T3" fmla="*/ 189 h 21600"/>
                <a:gd name="T4" fmla="*/ 416 w 21600"/>
                <a:gd name="T5" fmla="*/ 377 h 21600"/>
                <a:gd name="T6" fmla="*/ 555 w 21600"/>
                <a:gd name="T7" fmla="*/ 1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6 w 21600"/>
                <a:gd name="T13" fmla="*/ 5386 h 21600"/>
                <a:gd name="T14" fmla="*/ 18915 w 21600"/>
                <a:gd name="T15" fmla="*/ 162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35B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Line 94"/>
            <p:cNvSpPr>
              <a:spLocks noChangeShapeType="1"/>
            </p:cNvSpPr>
            <p:nvPr/>
          </p:nvSpPr>
          <p:spPr bwMode="auto">
            <a:xfrm flipV="1">
              <a:off x="2316" y="2036"/>
              <a:ext cx="700" cy="101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Line 96"/>
            <p:cNvSpPr>
              <a:spLocks noChangeShapeType="1"/>
            </p:cNvSpPr>
            <p:nvPr/>
          </p:nvSpPr>
          <p:spPr bwMode="auto">
            <a:xfrm flipV="1">
              <a:off x="2427" y="2137"/>
              <a:ext cx="677" cy="35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Line 97"/>
            <p:cNvSpPr>
              <a:spLocks noChangeShapeType="1"/>
            </p:cNvSpPr>
            <p:nvPr/>
          </p:nvSpPr>
          <p:spPr bwMode="auto">
            <a:xfrm flipH="1" flipV="1">
              <a:off x="4343" y="2087"/>
              <a:ext cx="306" cy="226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Line 98"/>
            <p:cNvSpPr>
              <a:spLocks noChangeShapeType="1"/>
            </p:cNvSpPr>
            <p:nvPr/>
          </p:nvSpPr>
          <p:spPr bwMode="auto">
            <a:xfrm flipH="1" flipV="1">
              <a:off x="3606" y="2223"/>
              <a:ext cx="0" cy="408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Oval 99"/>
            <p:cNvSpPr>
              <a:spLocks noChangeArrowheads="1"/>
            </p:cNvSpPr>
            <p:nvPr/>
          </p:nvSpPr>
          <p:spPr bwMode="auto">
            <a:xfrm>
              <a:off x="2996" y="1784"/>
              <a:ext cx="1401" cy="454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MEMEE</a:t>
              </a:r>
            </a:p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ABH</a:t>
              </a:r>
            </a:p>
          </p:txBody>
        </p:sp>
        <p:sp>
          <p:nvSpPr>
            <p:cNvPr id="17425" name="Oval 100"/>
            <p:cNvSpPr>
              <a:spLocks noChangeArrowheads="1"/>
            </p:cNvSpPr>
            <p:nvPr/>
          </p:nvSpPr>
          <p:spPr bwMode="auto">
            <a:xfrm>
              <a:off x="1656" y="2505"/>
              <a:ext cx="1078" cy="353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Intérieur</a:t>
              </a:r>
            </a:p>
          </p:txBody>
        </p:sp>
        <p:sp>
          <p:nvSpPr>
            <p:cNvPr id="17426" name="Oval 101"/>
            <p:cNvSpPr>
              <a:spLocks noChangeArrowheads="1"/>
            </p:cNvSpPr>
            <p:nvPr/>
          </p:nvSpPr>
          <p:spPr bwMode="auto">
            <a:xfrm>
              <a:off x="3028" y="2591"/>
              <a:ext cx="1122" cy="353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ONEE</a:t>
              </a:r>
            </a:p>
          </p:txBody>
        </p:sp>
        <p:sp>
          <p:nvSpPr>
            <p:cNvPr id="17427" name="Oval 102"/>
            <p:cNvSpPr>
              <a:spLocks noChangeArrowheads="1"/>
            </p:cNvSpPr>
            <p:nvPr/>
          </p:nvSpPr>
          <p:spPr bwMode="auto">
            <a:xfrm>
              <a:off x="4513" y="2313"/>
              <a:ext cx="1077" cy="353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Santé</a:t>
              </a:r>
            </a:p>
          </p:txBody>
        </p:sp>
        <p:sp>
          <p:nvSpPr>
            <p:cNvPr id="17428" name="Oval 103"/>
            <p:cNvSpPr>
              <a:spLocks noChangeArrowheads="1"/>
            </p:cNvSpPr>
            <p:nvPr/>
          </p:nvSpPr>
          <p:spPr bwMode="auto">
            <a:xfrm>
              <a:off x="1214" y="1986"/>
              <a:ext cx="1077" cy="353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Agriculture</a:t>
              </a:r>
            </a:p>
          </p:txBody>
        </p:sp>
        <p:sp>
          <p:nvSpPr>
            <p:cNvPr id="17429" name="AutoShape 105"/>
            <p:cNvSpPr>
              <a:spLocks noChangeArrowheads="1"/>
            </p:cNvSpPr>
            <p:nvPr/>
          </p:nvSpPr>
          <p:spPr bwMode="auto">
            <a:xfrm>
              <a:off x="2622" y="3246"/>
              <a:ext cx="1885" cy="1109"/>
            </a:xfrm>
            <a:prstGeom prst="roundRect">
              <a:avLst>
                <a:gd name="adj" fmla="val 16667"/>
              </a:avLst>
            </a:prstGeom>
            <a:solidFill>
              <a:srgbClr val="C0FEF9"/>
            </a:solidFill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endParaRPr lang="en-US" sz="1300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30" name="Line 106"/>
            <p:cNvSpPr>
              <a:spLocks noChangeShapeType="1"/>
            </p:cNvSpPr>
            <p:nvPr/>
          </p:nvSpPr>
          <p:spPr bwMode="auto">
            <a:xfrm flipV="1">
              <a:off x="1610" y="2339"/>
              <a:ext cx="0" cy="106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107"/>
            <p:cNvSpPr>
              <a:spLocks noChangeShapeType="1"/>
            </p:cNvSpPr>
            <p:nvPr/>
          </p:nvSpPr>
          <p:spPr bwMode="auto">
            <a:xfrm flipV="1">
              <a:off x="3606" y="2894"/>
              <a:ext cx="0" cy="30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108"/>
            <p:cNvSpPr>
              <a:spLocks noChangeShapeType="1"/>
            </p:cNvSpPr>
            <p:nvPr/>
          </p:nvSpPr>
          <p:spPr bwMode="auto">
            <a:xfrm flipV="1">
              <a:off x="5974" y="2188"/>
              <a:ext cx="0" cy="105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Rectangle 109"/>
            <p:cNvSpPr>
              <a:spLocks noChangeArrowheads="1"/>
            </p:cNvSpPr>
            <p:nvPr/>
          </p:nvSpPr>
          <p:spPr bwMode="auto">
            <a:xfrm>
              <a:off x="2730" y="3549"/>
              <a:ext cx="754" cy="705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fr-FR" sz="1500" b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Producteurs</a:t>
              </a:r>
              <a:r>
                <a:rPr lang="fr-FR" sz="1500" b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ONEE</a:t>
              </a:r>
              <a:endParaRPr lang="fr-FR" sz="15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Privé</a:t>
              </a: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Régies</a:t>
              </a: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Communes</a:t>
              </a:r>
            </a:p>
          </p:txBody>
        </p:sp>
        <p:sp>
          <p:nvSpPr>
            <p:cNvPr id="17434" name="Rectangle 110"/>
            <p:cNvSpPr>
              <a:spLocks noChangeArrowheads="1"/>
            </p:cNvSpPr>
            <p:nvPr/>
          </p:nvSpPr>
          <p:spPr bwMode="auto">
            <a:xfrm>
              <a:off x="3592" y="3549"/>
              <a:ext cx="754" cy="705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fr-FR" sz="1500" b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Distributeurs</a:t>
              </a:r>
              <a:r>
                <a:rPr lang="fr-FR" sz="1500" b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ONEE</a:t>
              </a:r>
              <a:endParaRPr lang="fr-FR" sz="15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Privé</a:t>
              </a: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Régies</a:t>
              </a:r>
            </a:p>
            <a:p>
              <a:pPr>
                <a:buFontTx/>
                <a:buChar char="•"/>
              </a:pPr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Communes</a:t>
              </a:r>
            </a:p>
          </p:txBody>
        </p:sp>
        <p:sp>
          <p:nvSpPr>
            <p:cNvPr id="17435" name="Rectangle 111"/>
            <p:cNvSpPr>
              <a:spLocks noChangeArrowheads="1"/>
            </p:cNvSpPr>
            <p:nvPr/>
          </p:nvSpPr>
          <p:spPr bwMode="auto">
            <a:xfrm>
              <a:off x="5531" y="3347"/>
              <a:ext cx="754" cy="504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Producteurs:</a:t>
              </a:r>
            </a:p>
            <a:p>
              <a:pPr algn="ctr"/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ONEE</a:t>
              </a:r>
            </a:p>
            <a:p>
              <a:pPr algn="ctr"/>
              <a:r>
                <a:rPr lang="fr-FR" sz="15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Privé</a:t>
              </a:r>
            </a:p>
          </p:txBody>
        </p:sp>
        <p:sp>
          <p:nvSpPr>
            <p:cNvPr id="17436" name="Rectangle 112"/>
            <p:cNvSpPr>
              <a:spLocks noChangeArrowheads="1"/>
            </p:cNvSpPr>
            <p:nvPr/>
          </p:nvSpPr>
          <p:spPr bwMode="auto">
            <a:xfrm>
              <a:off x="1293" y="3397"/>
              <a:ext cx="646" cy="353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 anchor="ctr"/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ORMVA’s</a:t>
              </a:r>
            </a:p>
          </p:txBody>
        </p:sp>
        <p:sp>
          <p:nvSpPr>
            <p:cNvPr id="17437" name="Text Box 113"/>
            <p:cNvSpPr txBox="1">
              <a:spLocks noChangeArrowheads="1"/>
            </p:cNvSpPr>
            <p:nvPr/>
          </p:nvSpPr>
          <p:spPr bwMode="auto">
            <a:xfrm>
              <a:off x="2843" y="3296"/>
              <a:ext cx="152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803" tIns="50402" rIns="100803" bIns="50402">
              <a:spAutoFit/>
            </a:bodyPr>
            <a:lstStyle>
              <a:lvl1pPr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1008063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r>
                <a:rPr lang="fr-FR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Secteur de l’eau potable</a:t>
              </a:r>
            </a:p>
          </p:txBody>
        </p:sp>
        <p:sp>
          <p:nvSpPr>
            <p:cNvPr id="17438" name="AutoShape 114"/>
            <p:cNvSpPr>
              <a:spLocks noChangeArrowheads="1"/>
            </p:cNvSpPr>
            <p:nvPr/>
          </p:nvSpPr>
          <p:spPr bwMode="auto">
            <a:xfrm>
              <a:off x="145" y="1933"/>
              <a:ext cx="966" cy="816"/>
            </a:xfrm>
            <a:prstGeom prst="roundRect">
              <a:avLst>
                <a:gd name="adj" fmla="val 16667"/>
              </a:avLst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/>
              <a:r>
                <a:rPr lang="fr-FR" sz="180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Instances de</a:t>
              </a:r>
            </a:p>
            <a:p>
              <a:pPr algn="ctr"/>
              <a:r>
                <a:rPr lang="fr-FR" sz="180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planification</a:t>
              </a:r>
            </a:p>
            <a:p>
              <a:pPr algn="ctr"/>
              <a:r>
                <a:rPr lang="fr-FR" sz="1800">
                  <a:solidFill>
                    <a:srgbClr val="FC0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sectorielle</a:t>
              </a:r>
              <a:endParaRPr lang="fr-FR" sz="2000" b="0">
                <a:solidFill>
                  <a:srgbClr val="FC01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1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u="sng" dirty="0" smtClean="0"/>
              <a:t>Challenges to Providing Adequate Water Supply</a:t>
            </a:r>
            <a:endParaRPr lang="en-US" sz="6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Growing Population</a:t>
            </a:r>
          </a:p>
          <a:p>
            <a:endParaRPr lang="en-US" dirty="0"/>
          </a:p>
          <a:p>
            <a:r>
              <a:rPr lang="en-US" dirty="0" smtClean="0"/>
              <a:t>Increasing Variability in Precipitation</a:t>
            </a:r>
          </a:p>
          <a:p>
            <a:endParaRPr lang="en-US" dirty="0"/>
          </a:p>
          <a:p>
            <a:r>
              <a:rPr lang="en-US" dirty="0" smtClean="0"/>
              <a:t>Shrinking Surface and Groundwater Reserves (overdraw and </a:t>
            </a:r>
            <a:r>
              <a:rPr lang="en-US" dirty="0" err="1" smtClean="0"/>
              <a:t>overextraction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Water Quality vs.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75" y="0"/>
            <a:ext cx="888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406</Words>
  <Application>Microsoft Office PowerPoint</Application>
  <PresentationFormat>Widescreen</PresentationFormat>
  <Paragraphs>129</Paragraphs>
  <Slides>24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Theme</vt:lpstr>
      <vt:lpstr>Image bitmap</vt:lpstr>
      <vt:lpstr>Water Management in Morocco</vt:lpstr>
      <vt:lpstr>Overview</vt:lpstr>
      <vt:lpstr>PowerPoint Presentation</vt:lpstr>
      <vt:lpstr>Introduction</vt:lpstr>
      <vt:lpstr>Hydrology and Climate</vt:lpstr>
      <vt:lpstr>Water Management Institutions in Morocco</vt:lpstr>
      <vt:lpstr>ORGANISATION DU SECTEUR DE L’EAU AU MAROC</vt:lpstr>
      <vt:lpstr>Challenges to Providing Adequate Water Supply</vt:lpstr>
      <vt:lpstr>PowerPoint Presentation</vt:lpstr>
      <vt:lpstr>PowerPoint Presentation</vt:lpstr>
      <vt:lpstr>Methodology</vt:lpstr>
      <vt:lpstr>Data Extraction and Formatting</vt:lpstr>
      <vt:lpstr>First Maps!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Challenges</vt:lpstr>
      <vt:lpstr>Data Gaps and Inconsistency</vt:lpstr>
      <vt:lpstr>Sources:</vt:lpstr>
      <vt:lpstr>Acknowledgements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Management in Morocco</dc:title>
  <dc:creator>Clark, Madeline L</dc:creator>
  <cp:lastModifiedBy>Madeline Lacy</cp:lastModifiedBy>
  <cp:revision>23</cp:revision>
  <dcterms:created xsi:type="dcterms:W3CDTF">2013-11-20T23:55:49Z</dcterms:created>
  <dcterms:modified xsi:type="dcterms:W3CDTF">2013-11-21T15:38:18Z</dcterms:modified>
</cp:coreProperties>
</file>