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1" r:id="rId3"/>
    <p:sldId id="264" r:id="rId4"/>
    <p:sldId id="260" r:id="rId5"/>
    <p:sldId id="266" r:id="rId6"/>
    <p:sldId id="263" r:id="rId7"/>
    <p:sldId id="262" r:id="rId8"/>
    <p:sldId id="268" r:id="rId9"/>
    <p:sldId id="267" r:id="rId10"/>
    <p:sldId id="269" r:id="rId11"/>
    <p:sldId id="271" r:id="rId12"/>
    <p:sldId id="258"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16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5563E7-BBB6-204F-ADFC-AE616DC7C2B3}" type="datetimeFigureOut">
              <a:rPr lang="en-US" smtClean="0"/>
              <a:t>11/21/13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91823-D251-1C4A-A787-E18F2B5F40C8}" type="slidenum">
              <a:rPr lang="en-US" smtClean="0"/>
              <a:t>‹#›</a:t>
            </a:fld>
            <a:endParaRPr lang="en-US"/>
          </a:p>
        </p:txBody>
      </p:sp>
    </p:spTree>
    <p:extLst>
      <p:ext uri="{BB962C8B-B14F-4D97-AF65-F5344CB8AC3E}">
        <p14:creationId xmlns:p14="http://schemas.microsoft.com/office/powerpoint/2010/main" val="2224194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Stable</a:t>
            </a:r>
            <a:r>
              <a:rPr lang="en-US" baseline="0" dirty="0" smtClean="0"/>
              <a:t> isotope analysis is used a lot to determine the provenance or source of certain materials. For example, tap water del18O varies spatially, as indicated in this map. Variations are mainly due to phase change reactions in the hydrological cycle. When people drink tap water, this signature is recorded in their hair, so you could theoretically use stable isotope analysis to determine (generally) where an individual of unknown origin came from. </a:t>
            </a:r>
          </a:p>
          <a:p>
            <a:endParaRPr lang="en-US" dirty="0"/>
          </a:p>
        </p:txBody>
      </p:sp>
      <p:sp>
        <p:nvSpPr>
          <p:cNvPr id="4" name="Slide Number Placeholder 3"/>
          <p:cNvSpPr>
            <a:spLocks noGrp="1"/>
          </p:cNvSpPr>
          <p:nvPr>
            <p:ph type="sldNum" sz="quarter" idx="10"/>
          </p:nvPr>
        </p:nvSpPr>
        <p:spPr/>
        <p:txBody>
          <a:bodyPr/>
          <a:lstStyle/>
          <a:p>
            <a:fld id="{21F91823-D251-1C4A-A787-E18F2B5F40C8}" type="slidenum">
              <a:rPr lang="en-US" smtClean="0"/>
              <a:t>2</a:t>
            </a:fld>
            <a:endParaRPr lang="en-US"/>
          </a:p>
        </p:txBody>
      </p:sp>
    </p:spTree>
    <p:extLst>
      <p:ext uri="{BB962C8B-B14F-4D97-AF65-F5344CB8AC3E}">
        <p14:creationId xmlns:p14="http://schemas.microsoft.com/office/powerpoint/2010/main" val="2037542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Goal: gather data to understand coastal shelf of the Arctic Ocean, which is influenced by the Pacific </a:t>
            </a:r>
          </a:p>
          <a:p>
            <a:endParaRPr lang="en-US" dirty="0" smtClean="0"/>
          </a:p>
          <a:p>
            <a:r>
              <a:rPr lang="en-US" dirty="0" err="1" smtClean="0"/>
              <a:t>pacMARS</a:t>
            </a:r>
            <a:r>
              <a:rPr lang="en-US" dirty="0" smtClean="0"/>
              <a:t> contains 4,000 data points--- type</a:t>
            </a:r>
            <a:r>
              <a:rPr lang="en-US" baseline="0" dirty="0" smtClean="0"/>
              <a:t> of organism or organic matter with a stable isotope value. Span 1985- 2011. </a:t>
            </a:r>
            <a:endParaRPr lang="en-US" dirty="0"/>
          </a:p>
        </p:txBody>
      </p:sp>
      <p:sp>
        <p:nvSpPr>
          <p:cNvPr id="4" name="Slide Number Placeholder 3"/>
          <p:cNvSpPr>
            <a:spLocks noGrp="1"/>
          </p:cNvSpPr>
          <p:nvPr>
            <p:ph type="sldNum" sz="quarter" idx="10"/>
          </p:nvPr>
        </p:nvSpPr>
        <p:spPr/>
        <p:txBody>
          <a:bodyPr/>
          <a:lstStyle/>
          <a:p>
            <a:fld id="{21F91823-D251-1C4A-A787-E18F2B5F40C8}" type="slidenum">
              <a:rPr lang="en-US" smtClean="0"/>
              <a:t>5</a:t>
            </a:fld>
            <a:endParaRPr lang="en-US"/>
          </a:p>
        </p:txBody>
      </p:sp>
    </p:spTree>
    <p:extLst>
      <p:ext uri="{BB962C8B-B14F-4D97-AF65-F5344CB8AC3E}">
        <p14:creationId xmlns:p14="http://schemas.microsoft.com/office/powerpoint/2010/main" val="141283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productivity area (aka at river mouths) </a:t>
            </a:r>
            <a:r>
              <a:rPr lang="en-US" dirty="0" err="1" smtClean="0"/>
              <a:t>phytoplanky</a:t>
            </a:r>
            <a:r>
              <a:rPr lang="en-US" dirty="0" smtClean="0"/>
              <a:t> use a lot of inorganic</a:t>
            </a:r>
            <a:r>
              <a:rPr lang="en-US" baseline="0" dirty="0" smtClean="0"/>
              <a:t> carbon (fractionating diss. CO2 less, because they are using more of it) </a:t>
            </a:r>
            <a:endParaRPr lang="en-US" dirty="0"/>
          </a:p>
        </p:txBody>
      </p:sp>
      <p:sp>
        <p:nvSpPr>
          <p:cNvPr id="4" name="Slide Number Placeholder 3"/>
          <p:cNvSpPr>
            <a:spLocks noGrp="1"/>
          </p:cNvSpPr>
          <p:nvPr>
            <p:ph type="sldNum" sz="quarter" idx="10"/>
          </p:nvPr>
        </p:nvSpPr>
        <p:spPr/>
        <p:txBody>
          <a:bodyPr/>
          <a:lstStyle/>
          <a:p>
            <a:fld id="{21F91823-D251-1C4A-A787-E18F2B5F40C8}" type="slidenum">
              <a:rPr lang="en-US" smtClean="0"/>
              <a:t>8</a:t>
            </a:fld>
            <a:endParaRPr lang="en-US"/>
          </a:p>
        </p:txBody>
      </p:sp>
    </p:spTree>
    <p:extLst>
      <p:ext uri="{BB962C8B-B14F-4D97-AF65-F5344CB8AC3E}">
        <p14:creationId xmlns:p14="http://schemas.microsoft.com/office/powerpoint/2010/main" val="337255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91823-D251-1C4A-A787-E18F2B5F40C8}" type="slidenum">
              <a:rPr lang="en-US" smtClean="0"/>
              <a:t>10</a:t>
            </a:fld>
            <a:endParaRPr lang="en-US"/>
          </a:p>
        </p:txBody>
      </p:sp>
    </p:spTree>
    <p:extLst>
      <p:ext uri="{BB962C8B-B14F-4D97-AF65-F5344CB8AC3E}">
        <p14:creationId xmlns:p14="http://schemas.microsoft.com/office/powerpoint/2010/main" val="245683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82645F-BF96-124E-89C5-701650E98570}"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372597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2645F-BF96-124E-89C5-701650E98570}"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157960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2645F-BF96-124E-89C5-701650E98570}"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41036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2645F-BF96-124E-89C5-701650E98570}"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181338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82645F-BF96-124E-89C5-701650E98570}"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406288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82645F-BF96-124E-89C5-701650E98570}" type="datetimeFigureOut">
              <a:rPr lang="en-US" smtClean="0"/>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62978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82645F-BF96-124E-89C5-701650E98570}" type="datetimeFigureOut">
              <a:rPr lang="en-US" smtClean="0"/>
              <a:t>11/21/13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40880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82645F-BF96-124E-89C5-701650E98570}" type="datetimeFigureOut">
              <a:rPr lang="en-US" smtClean="0"/>
              <a:t>11/21/13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331614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2645F-BF96-124E-89C5-701650E98570}" type="datetimeFigureOut">
              <a:rPr lang="en-US" smtClean="0"/>
              <a:t>11/21/13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107208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2645F-BF96-124E-89C5-701650E98570}" type="datetimeFigureOut">
              <a:rPr lang="en-US" smtClean="0"/>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278005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2645F-BF96-124E-89C5-701650E98570}" type="datetimeFigureOut">
              <a:rPr lang="en-US" smtClean="0"/>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3413C-6EAA-274D-975C-FD02BFF1D57C}" type="slidenum">
              <a:rPr lang="en-US" smtClean="0"/>
              <a:t>‹#›</a:t>
            </a:fld>
            <a:endParaRPr lang="en-US"/>
          </a:p>
        </p:txBody>
      </p:sp>
    </p:spTree>
    <p:extLst>
      <p:ext uri="{BB962C8B-B14F-4D97-AF65-F5344CB8AC3E}">
        <p14:creationId xmlns:p14="http://schemas.microsoft.com/office/powerpoint/2010/main" val="2191496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2645F-BF96-124E-89C5-701650E98570}" type="datetimeFigureOut">
              <a:rPr lang="en-US" smtClean="0"/>
              <a:t>11/21/13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3413C-6EAA-274D-975C-FD02BFF1D57C}" type="slidenum">
              <a:rPr lang="en-US" smtClean="0"/>
              <a:t>‹#›</a:t>
            </a:fld>
            <a:endParaRPr lang="en-US"/>
          </a:p>
        </p:txBody>
      </p:sp>
    </p:spTree>
    <p:extLst>
      <p:ext uri="{BB962C8B-B14F-4D97-AF65-F5344CB8AC3E}">
        <p14:creationId xmlns:p14="http://schemas.microsoft.com/office/powerpoint/2010/main" val="115839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9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22781" y="4890910"/>
            <a:ext cx="7890451" cy="1664626"/>
          </a:xfrm>
          <a:solidFill>
            <a:schemeClr val="tx1">
              <a:alpha val="33000"/>
            </a:schemeClr>
          </a:solidFill>
        </p:spPr>
        <p:txBody>
          <a:bodyPr>
            <a:normAutofit fontScale="90000"/>
          </a:bodyPr>
          <a:lstStyle/>
          <a:p>
            <a:r>
              <a:rPr lang="en-US" sz="4900" b="1" dirty="0" err="1" smtClean="0">
                <a:solidFill>
                  <a:srgbClr val="FFFF00"/>
                </a:solidFill>
              </a:rPr>
              <a:t>Isoscapes</a:t>
            </a:r>
            <a:r>
              <a:rPr lang="en-US" sz="4900" b="1" dirty="0" smtClean="0">
                <a:solidFill>
                  <a:srgbClr val="FFFF00"/>
                </a:solidFill>
              </a:rPr>
              <a:t> </a:t>
            </a:r>
            <a:r>
              <a:rPr lang="en-US" sz="4900" b="1" dirty="0" smtClean="0">
                <a:solidFill>
                  <a:srgbClr val="FFFF00"/>
                </a:solidFill>
              </a:rPr>
              <a:t>in the </a:t>
            </a:r>
            <a:r>
              <a:rPr lang="en-US" sz="4900" b="1" dirty="0" smtClean="0">
                <a:solidFill>
                  <a:srgbClr val="FFFF00"/>
                </a:solidFill>
              </a:rPr>
              <a:t>Arctic Ocean</a:t>
            </a:r>
            <a:r>
              <a:rPr lang="en-US" b="1" dirty="0" smtClean="0">
                <a:solidFill>
                  <a:srgbClr val="FFFF00"/>
                </a:solidFill>
              </a:rPr>
              <a:t/>
            </a:r>
            <a:br>
              <a:rPr lang="en-US" b="1" dirty="0" smtClean="0">
                <a:solidFill>
                  <a:srgbClr val="FFFF00"/>
                </a:solidFill>
              </a:rPr>
            </a:br>
            <a:r>
              <a:rPr lang="en-US" sz="3100" b="1" dirty="0" smtClean="0">
                <a:solidFill>
                  <a:srgbClr val="FFFF00"/>
                </a:solidFill>
              </a:rPr>
              <a:t>Carrie Harris</a:t>
            </a:r>
            <a:br>
              <a:rPr lang="en-US" sz="3100" b="1" dirty="0" smtClean="0">
                <a:solidFill>
                  <a:srgbClr val="FFFF00"/>
                </a:solidFill>
              </a:rPr>
            </a:br>
            <a:r>
              <a:rPr lang="en-US" sz="3100" b="1" dirty="0" smtClean="0">
                <a:solidFill>
                  <a:srgbClr val="FFFF00"/>
                </a:solidFill>
              </a:rPr>
              <a:t>Marine Science Department</a:t>
            </a:r>
            <a:endParaRPr lang="en-US" sz="3100" b="1" dirty="0">
              <a:solidFill>
                <a:srgbClr val="FFFF00"/>
              </a:solidFill>
            </a:endParaRPr>
          </a:p>
        </p:txBody>
      </p:sp>
    </p:spTree>
    <p:extLst>
      <p:ext uri="{BB962C8B-B14F-4D97-AF65-F5344CB8AC3E}">
        <p14:creationId xmlns:p14="http://schemas.microsoft.com/office/powerpoint/2010/main" val="37799670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What’s Next?</a:t>
            </a:r>
            <a:endParaRPr lang="en-US" dirty="0">
              <a:solidFill>
                <a:srgbClr val="FF0000"/>
              </a:solidFill>
            </a:endParaRPr>
          </a:p>
        </p:txBody>
      </p:sp>
      <p:sp>
        <p:nvSpPr>
          <p:cNvPr id="3" name="Content Placeholder 2"/>
          <p:cNvSpPr>
            <a:spLocks noGrp="1"/>
          </p:cNvSpPr>
          <p:nvPr>
            <p:ph idx="1"/>
          </p:nvPr>
        </p:nvSpPr>
        <p:spPr>
          <a:xfrm>
            <a:off x="457200" y="1600200"/>
            <a:ext cx="8229600" cy="4972497"/>
          </a:xfrm>
        </p:spPr>
        <p:txBody>
          <a:bodyPr>
            <a:normAutofit fontScale="92500" lnSpcReduction="10000"/>
          </a:bodyPr>
          <a:lstStyle/>
          <a:p>
            <a:r>
              <a:rPr lang="en-US" dirty="0" smtClean="0"/>
              <a:t>Improve current maps</a:t>
            </a:r>
          </a:p>
          <a:p>
            <a:endParaRPr lang="en-US" dirty="0" smtClean="0"/>
          </a:p>
          <a:p>
            <a:r>
              <a:rPr lang="en-US" dirty="0" smtClean="0"/>
              <a:t>Map benthic invertebrates!</a:t>
            </a:r>
          </a:p>
          <a:p>
            <a:pPr lvl="1"/>
            <a:r>
              <a:rPr lang="en-US" dirty="0" smtClean="0"/>
              <a:t>Amphipod</a:t>
            </a:r>
          </a:p>
          <a:p>
            <a:pPr lvl="1"/>
            <a:r>
              <a:rPr lang="en-US" dirty="0" smtClean="0"/>
              <a:t>Polychaete</a:t>
            </a:r>
          </a:p>
          <a:p>
            <a:pPr lvl="1"/>
            <a:r>
              <a:rPr lang="en-US" dirty="0" smtClean="0"/>
              <a:t>Bivalve</a:t>
            </a:r>
          </a:p>
          <a:p>
            <a:pPr lvl="1"/>
            <a:endParaRPr lang="en-US" dirty="0" smtClean="0"/>
          </a:p>
          <a:p>
            <a:r>
              <a:rPr lang="en-US" dirty="0" smtClean="0"/>
              <a:t>Temporal trends?</a:t>
            </a:r>
          </a:p>
          <a:p>
            <a:pPr lvl="1"/>
            <a:r>
              <a:rPr lang="en-US" dirty="0" smtClean="0"/>
              <a:t>Seasonal </a:t>
            </a:r>
          </a:p>
          <a:p>
            <a:pPr lvl="1"/>
            <a:r>
              <a:rPr lang="en-US" dirty="0" smtClean="0"/>
              <a:t>Annual</a:t>
            </a:r>
            <a:endParaRPr lang="en-US" dirty="0"/>
          </a:p>
        </p:txBody>
      </p:sp>
      <p:pic>
        <p:nvPicPr>
          <p:cNvPr id="4" name="Picture 3"/>
          <p:cNvPicPr>
            <a:picLocks noChangeAspect="1"/>
          </p:cNvPicPr>
          <p:nvPr/>
        </p:nvPicPr>
        <p:blipFill>
          <a:blip r:embed="rId3"/>
          <a:stretch>
            <a:fillRect/>
          </a:stretch>
        </p:blipFill>
        <p:spPr>
          <a:xfrm>
            <a:off x="5281485" y="2538954"/>
            <a:ext cx="1520338" cy="1318467"/>
          </a:xfrm>
          <a:prstGeom prst="rect">
            <a:avLst/>
          </a:prstGeom>
        </p:spPr>
      </p:pic>
      <p:pic>
        <p:nvPicPr>
          <p:cNvPr id="5" name="Picture 4"/>
          <p:cNvPicPr>
            <a:picLocks noChangeAspect="1"/>
          </p:cNvPicPr>
          <p:nvPr/>
        </p:nvPicPr>
        <p:blipFill>
          <a:blip r:embed="rId4"/>
          <a:stretch>
            <a:fillRect/>
          </a:stretch>
        </p:blipFill>
        <p:spPr>
          <a:xfrm>
            <a:off x="7080801" y="3211874"/>
            <a:ext cx="1753585" cy="1640207"/>
          </a:xfrm>
          <a:prstGeom prst="rect">
            <a:avLst/>
          </a:prstGeom>
        </p:spPr>
      </p:pic>
      <p:pic>
        <p:nvPicPr>
          <p:cNvPr id="7" name="Picture 6"/>
          <p:cNvPicPr>
            <a:picLocks noChangeAspect="1"/>
          </p:cNvPicPr>
          <p:nvPr/>
        </p:nvPicPr>
        <p:blipFill>
          <a:blip r:embed="rId5"/>
          <a:stretch>
            <a:fillRect/>
          </a:stretch>
        </p:blipFill>
        <p:spPr>
          <a:xfrm>
            <a:off x="5149138" y="4060512"/>
            <a:ext cx="1583138" cy="1583138"/>
          </a:xfrm>
          <a:prstGeom prst="rect">
            <a:avLst/>
          </a:prstGeom>
        </p:spPr>
      </p:pic>
    </p:spTree>
    <p:extLst>
      <p:ext uri="{BB962C8B-B14F-4D97-AF65-F5344CB8AC3E}">
        <p14:creationId xmlns:p14="http://schemas.microsoft.com/office/powerpoint/2010/main" val="33795274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37309" y="-154450"/>
            <a:ext cx="5217786" cy="1019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solidFill>
              </a:rPr>
              <a:t>Acknowledgements</a:t>
            </a:r>
            <a:endParaRPr lang="en-US" b="1" dirty="0">
              <a:solidFill>
                <a:schemeClr val="accent2"/>
              </a:solidFill>
            </a:endParaRPr>
          </a:p>
        </p:txBody>
      </p:sp>
      <p:sp>
        <p:nvSpPr>
          <p:cNvPr id="6" name="Title 1"/>
          <p:cNvSpPr txBox="1">
            <a:spLocks/>
          </p:cNvSpPr>
          <p:nvPr/>
        </p:nvSpPr>
        <p:spPr>
          <a:xfrm>
            <a:off x="5897974" y="4529407"/>
            <a:ext cx="3314682" cy="2500204"/>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a:buChar char="•"/>
            </a:pPr>
            <a:r>
              <a:rPr lang="en-US" sz="2800" b="1" dirty="0" smtClean="0">
                <a:solidFill>
                  <a:srgbClr val="FFFF00"/>
                </a:solidFill>
              </a:rPr>
              <a:t>Tim </a:t>
            </a:r>
            <a:r>
              <a:rPr lang="en-US" sz="2800" b="1" dirty="0" err="1" smtClean="0">
                <a:solidFill>
                  <a:srgbClr val="FFFF00"/>
                </a:solidFill>
              </a:rPr>
              <a:t>Whitacker</a:t>
            </a:r>
            <a:endParaRPr lang="en-US" sz="2800" b="1" dirty="0">
              <a:solidFill>
                <a:srgbClr val="FFFF00"/>
              </a:solidFill>
            </a:endParaRPr>
          </a:p>
          <a:p>
            <a:pPr marL="457200" indent="-457200" algn="l">
              <a:buFont typeface="Arial"/>
              <a:buChar char="•"/>
            </a:pPr>
            <a:r>
              <a:rPr lang="en-US" sz="2800" b="1" dirty="0" smtClean="0">
                <a:solidFill>
                  <a:srgbClr val="FFFF00"/>
                </a:solidFill>
              </a:rPr>
              <a:t>Dr. Ken </a:t>
            </a:r>
            <a:r>
              <a:rPr lang="en-US" sz="2800" b="1" dirty="0" err="1" smtClean="0">
                <a:solidFill>
                  <a:srgbClr val="FFFF00"/>
                </a:solidFill>
              </a:rPr>
              <a:t>Dunton</a:t>
            </a:r>
            <a:endParaRPr lang="en-US" sz="2800" b="1" dirty="0" smtClean="0">
              <a:solidFill>
                <a:srgbClr val="FFFF00"/>
              </a:solidFill>
            </a:endParaRPr>
          </a:p>
          <a:p>
            <a:pPr marL="457200" indent="-457200" algn="l">
              <a:buFont typeface="Arial"/>
              <a:buChar char="•"/>
            </a:pPr>
            <a:r>
              <a:rPr lang="en-US" sz="2800" b="1" dirty="0" smtClean="0">
                <a:solidFill>
                  <a:srgbClr val="FFFF00"/>
                </a:solidFill>
              </a:rPr>
              <a:t>Carlos </a:t>
            </a:r>
            <a:r>
              <a:rPr lang="en-US" sz="2800" b="1" dirty="0" err="1" smtClean="0">
                <a:solidFill>
                  <a:srgbClr val="FFFF00"/>
                </a:solidFill>
              </a:rPr>
              <a:t>Galdeano</a:t>
            </a:r>
            <a:endParaRPr lang="en-US" sz="2800" b="1" dirty="0" smtClean="0">
              <a:solidFill>
                <a:srgbClr val="FFFF00"/>
              </a:solidFill>
            </a:endParaRPr>
          </a:p>
          <a:p>
            <a:pPr marL="457200" indent="-457200" algn="l">
              <a:buFont typeface="Arial"/>
              <a:buChar char="•"/>
            </a:pPr>
            <a:r>
              <a:rPr lang="en-US" sz="2800" b="1" dirty="0" smtClean="0">
                <a:solidFill>
                  <a:srgbClr val="FFFF00"/>
                </a:solidFill>
              </a:rPr>
              <a:t>Stephen Jackson</a:t>
            </a:r>
          </a:p>
          <a:p>
            <a:pPr marL="457200" indent="-457200" algn="l">
              <a:buFont typeface="Arial"/>
              <a:buChar char="•"/>
            </a:pPr>
            <a:r>
              <a:rPr lang="en-US" sz="2800" b="1" dirty="0" smtClean="0">
                <a:solidFill>
                  <a:srgbClr val="FFFF00"/>
                </a:solidFill>
              </a:rPr>
              <a:t>William Daniels</a:t>
            </a:r>
          </a:p>
          <a:p>
            <a:pPr marL="457200" indent="-457200" algn="l">
              <a:buFont typeface="Arial"/>
              <a:buChar char="•"/>
            </a:pPr>
            <a:r>
              <a:rPr lang="en-US" sz="2800" b="1" dirty="0" smtClean="0">
                <a:solidFill>
                  <a:srgbClr val="FFFF00"/>
                </a:solidFill>
              </a:rPr>
              <a:t>Christina </a:t>
            </a:r>
            <a:r>
              <a:rPr lang="en-US" sz="2800" b="1" dirty="0" err="1" smtClean="0">
                <a:solidFill>
                  <a:srgbClr val="FFFF00"/>
                </a:solidFill>
              </a:rPr>
              <a:t>Bonsell</a:t>
            </a:r>
            <a:endParaRPr lang="en-US" sz="2800" b="1" dirty="0" smtClean="0">
              <a:solidFill>
                <a:srgbClr val="FFFF00"/>
              </a:solidFill>
            </a:endParaRPr>
          </a:p>
          <a:p>
            <a:pPr marL="457200" indent="-457200" algn="l">
              <a:buFont typeface="Arial"/>
              <a:buChar char="•"/>
            </a:pPr>
            <a:endParaRPr lang="en-US" sz="2800" b="1" dirty="0">
              <a:solidFill>
                <a:srgbClr val="FFFF00"/>
              </a:solidFill>
            </a:endParaRPr>
          </a:p>
        </p:txBody>
      </p:sp>
      <p:grpSp>
        <p:nvGrpSpPr>
          <p:cNvPr id="11" name="Group 10"/>
          <p:cNvGrpSpPr/>
          <p:nvPr/>
        </p:nvGrpSpPr>
        <p:grpSpPr>
          <a:xfrm>
            <a:off x="5080477" y="1510176"/>
            <a:ext cx="2420092" cy="1613142"/>
            <a:chOff x="5080477" y="1510176"/>
            <a:chExt cx="2420092" cy="1613142"/>
          </a:xfrm>
        </p:grpSpPr>
        <p:sp>
          <p:nvSpPr>
            <p:cNvPr id="9" name="Oval Callout 8"/>
            <p:cNvSpPr/>
            <p:nvPr/>
          </p:nvSpPr>
          <p:spPr>
            <a:xfrm>
              <a:off x="5080477" y="1510176"/>
              <a:ext cx="2420092" cy="1613142"/>
            </a:xfrm>
            <a:prstGeom prst="wedgeEllipseCallout">
              <a:avLst>
                <a:gd name="adj1" fmla="val -47557"/>
                <a:gd name="adj2" fmla="val 4516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itle 1"/>
            <p:cNvSpPr txBox="1">
              <a:spLocks/>
            </p:cNvSpPr>
            <p:nvPr/>
          </p:nvSpPr>
          <p:spPr>
            <a:xfrm>
              <a:off x="5432479" y="2285499"/>
              <a:ext cx="1827798" cy="44003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Questions?</a:t>
              </a:r>
            </a:p>
            <a:p>
              <a:pPr marL="457200" indent="-457200" algn="l">
                <a:buFont typeface="Arial"/>
                <a:buChar char="•"/>
              </a:pPr>
              <a:endParaRPr lang="en-US" sz="2800" b="1" dirty="0"/>
            </a:p>
          </p:txBody>
        </p:sp>
      </p:grpSp>
    </p:spTree>
    <p:extLst>
      <p:ext uri="{BB962C8B-B14F-4D97-AF65-F5344CB8AC3E}">
        <p14:creationId xmlns:p14="http://schemas.microsoft.com/office/powerpoint/2010/main" val="2536140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logs.scientificamerican.com/guest-blog/files/2012/09/naam-ice-02.jpg"/>
          <p:cNvPicPr>
            <a:picLocks noChangeAspect="1" noChangeArrowheads="1"/>
          </p:cNvPicPr>
          <p:nvPr/>
        </p:nvPicPr>
        <p:blipFill>
          <a:blip r:embed="rId2" cstate="print"/>
          <a:srcRect/>
          <a:stretch>
            <a:fillRect/>
          </a:stretch>
        </p:blipFill>
        <p:spPr bwMode="auto">
          <a:xfrm>
            <a:off x="184600" y="1417638"/>
            <a:ext cx="3911434" cy="2557825"/>
          </a:xfrm>
          <a:prstGeom prst="rect">
            <a:avLst/>
          </a:prstGeom>
          <a:noFill/>
          <a:ln w="9525">
            <a:noFill/>
            <a:miter lim="800000"/>
            <a:headEnd/>
            <a:tailEnd/>
          </a:ln>
        </p:spPr>
      </p:pic>
      <p:pic>
        <p:nvPicPr>
          <p:cNvPr id="5" name="Picture 2" descr="Figure 6 - Artic sea ice volume has dropped far faster than coverage. In September the ice that remains is down by nearly 80% from its volume in 1980. At current pace of volume loss, the first ice-free Arctic day could come in just a few years."/>
          <p:cNvPicPr>
            <a:picLocks noChangeAspect="1" noChangeArrowheads="1"/>
          </p:cNvPicPr>
          <p:nvPr/>
        </p:nvPicPr>
        <p:blipFill>
          <a:blip r:embed="rId3" cstate="print"/>
          <a:srcRect/>
          <a:stretch>
            <a:fillRect/>
          </a:stretch>
        </p:blipFill>
        <p:spPr bwMode="auto">
          <a:xfrm>
            <a:off x="4371679" y="3975463"/>
            <a:ext cx="4315121" cy="2754809"/>
          </a:xfrm>
          <a:prstGeom prst="rect">
            <a:avLst/>
          </a:prstGeom>
          <a:noFill/>
          <a:ln w="9525">
            <a:noFill/>
            <a:miter lim="800000"/>
            <a:headEnd/>
            <a:tailEnd/>
          </a:ln>
        </p:spPr>
      </p:pic>
      <p:sp>
        <p:nvSpPr>
          <p:cNvPr id="17" name="Title 1"/>
          <p:cNvSpPr>
            <a:spLocks noGrp="1"/>
          </p:cNvSpPr>
          <p:nvPr>
            <p:ph type="title"/>
          </p:nvPr>
        </p:nvSpPr>
        <p:spPr>
          <a:xfrm>
            <a:off x="457200" y="68705"/>
            <a:ext cx="8229600" cy="1143000"/>
          </a:xfrm>
        </p:spPr>
        <p:txBody>
          <a:bodyPr/>
          <a:lstStyle/>
          <a:p>
            <a:r>
              <a:rPr lang="en-US" dirty="0" smtClean="0"/>
              <a:t>Recent Change in Arctic</a:t>
            </a:r>
            <a:endParaRPr lang="en-US" dirty="0"/>
          </a:p>
        </p:txBody>
      </p:sp>
      <p:sp>
        <p:nvSpPr>
          <p:cNvPr id="18" name="TextBox 17"/>
          <p:cNvSpPr txBox="1"/>
          <p:nvPr/>
        </p:nvSpPr>
        <p:spPr>
          <a:xfrm>
            <a:off x="300395" y="4828056"/>
            <a:ext cx="3162156" cy="646331"/>
          </a:xfrm>
          <a:prstGeom prst="rect">
            <a:avLst/>
          </a:prstGeom>
          <a:noFill/>
        </p:spPr>
        <p:txBody>
          <a:bodyPr wrap="none" rtlCol="0">
            <a:spAutoFit/>
          </a:bodyPr>
          <a:lstStyle/>
          <a:p>
            <a:r>
              <a:rPr lang="en-US" dirty="0" smtClean="0"/>
              <a:t>National Snow and Ice Data Set</a:t>
            </a:r>
          </a:p>
          <a:p>
            <a:r>
              <a:rPr lang="en-US" dirty="0" smtClean="0"/>
              <a:t>“Ice free” &lt; 1 mill sq. km sea ice</a:t>
            </a:r>
            <a:endParaRPr lang="en-US" dirty="0"/>
          </a:p>
        </p:txBody>
      </p:sp>
      <p:sp>
        <p:nvSpPr>
          <p:cNvPr id="19" name="TextBox 18"/>
          <p:cNvSpPr txBox="1"/>
          <p:nvPr/>
        </p:nvSpPr>
        <p:spPr>
          <a:xfrm>
            <a:off x="300395" y="4328700"/>
            <a:ext cx="4071284" cy="369332"/>
          </a:xfrm>
          <a:prstGeom prst="rect">
            <a:avLst/>
          </a:prstGeom>
          <a:noFill/>
        </p:spPr>
        <p:txBody>
          <a:bodyPr wrap="none" rtlCol="0">
            <a:spAutoFit/>
          </a:bodyPr>
          <a:lstStyle/>
          <a:p>
            <a:r>
              <a:rPr lang="en-US" dirty="0" smtClean="0"/>
              <a:t>Summer will be “ice free” in 20-100 years</a:t>
            </a:r>
            <a:endParaRPr lang="en-US" dirty="0"/>
          </a:p>
        </p:txBody>
      </p:sp>
      <p:sp>
        <p:nvSpPr>
          <p:cNvPr id="20" name="TextBox 19"/>
          <p:cNvSpPr txBox="1"/>
          <p:nvPr/>
        </p:nvSpPr>
        <p:spPr>
          <a:xfrm>
            <a:off x="300395" y="5740016"/>
            <a:ext cx="2707141" cy="369332"/>
          </a:xfrm>
          <a:prstGeom prst="rect">
            <a:avLst/>
          </a:prstGeom>
          <a:noFill/>
        </p:spPr>
        <p:txBody>
          <a:bodyPr wrap="none" rtlCol="0">
            <a:spAutoFit/>
          </a:bodyPr>
          <a:lstStyle/>
          <a:p>
            <a:r>
              <a:rPr lang="en-US" dirty="0" smtClean="0"/>
              <a:t>Navigators: &lt;15% ice cover</a:t>
            </a:r>
            <a:endParaRPr lang="en-US" dirty="0"/>
          </a:p>
        </p:txBody>
      </p:sp>
    </p:spTree>
    <p:extLst>
      <p:ext uri="{BB962C8B-B14F-4D97-AF65-F5344CB8AC3E}">
        <p14:creationId xmlns:p14="http://schemas.microsoft.com/office/powerpoint/2010/main" val="33142039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404"/>
            <a:ext cx="8229600" cy="1143000"/>
          </a:xfrm>
        </p:spPr>
        <p:txBody>
          <a:bodyPr/>
          <a:lstStyle/>
          <a:p>
            <a:r>
              <a:rPr lang="en-US" dirty="0" smtClean="0">
                <a:solidFill>
                  <a:srgbClr val="FF0000"/>
                </a:solidFill>
              </a:rPr>
              <a:t>What is an </a:t>
            </a:r>
            <a:r>
              <a:rPr lang="en-US" dirty="0" err="1" smtClean="0">
                <a:solidFill>
                  <a:srgbClr val="FF0000"/>
                </a:solidFill>
              </a:rPr>
              <a:t>isoscape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939214"/>
            <a:ext cx="8229600" cy="4525963"/>
          </a:xfrm>
        </p:spPr>
        <p:txBody>
          <a:bodyPr/>
          <a:lstStyle/>
          <a:p>
            <a:r>
              <a:rPr lang="en-US" dirty="0" smtClean="0"/>
              <a:t>Map that predicts the spatial distribution of stable isotope values </a:t>
            </a:r>
          </a:p>
          <a:p>
            <a:pPr lvl="1"/>
            <a:r>
              <a:rPr lang="en-US" dirty="0" smtClean="0"/>
              <a:t>δ</a:t>
            </a:r>
            <a:r>
              <a:rPr lang="en-US" baseline="30000" dirty="0" smtClean="0"/>
              <a:t>13</a:t>
            </a:r>
            <a:r>
              <a:rPr lang="en-US" dirty="0" smtClean="0"/>
              <a:t>C, δ</a:t>
            </a:r>
            <a:r>
              <a:rPr lang="en-US" baseline="30000" dirty="0" smtClean="0"/>
              <a:t>15</a:t>
            </a:r>
            <a:r>
              <a:rPr lang="en-US" dirty="0" smtClean="0"/>
              <a:t>N, </a:t>
            </a:r>
            <a:r>
              <a:rPr lang="en-US" dirty="0" err="1" smtClean="0"/>
              <a:t>δD</a:t>
            </a:r>
            <a:r>
              <a:rPr lang="en-US" dirty="0" smtClean="0"/>
              <a:t> and δ</a:t>
            </a:r>
            <a:r>
              <a:rPr lang="en-US" baseline="30000" dirty="0" smtClean="0"/>
              <a:t>18</a:t>
            </a:r>
            <a:r>
              <a:rPr lang="en-US" dirty="0" smtClean="0"/>
              <a:t>O</a:t>
            </a:r>
          </a:p>
          <a:p>
            <a:pPr lvl="1"/>
            <a:endParaRPr lang="en-US" dirty="0" smtClean="0"/>
          </a:p>
          <a:p>
            <a:r>
              <a:rPr lang="en-US" dirty="0" smtClean="0"/>
              <a:t>Isotope landscape</a:t>
            </a:r>
          </a:p>
          <a:p>
            <a:pPr lvl="1"/>
            <a:endParaRPr lang="en-US" dirty="0"/>
          </a:p>
        </p:txBody>
      </p:sp>
    </p:spTree>
    <p:extLst>
      <p:ext uri="{BB962C8B-B14F-4D97-AF65-F5344CB8AC3E}">
        <p14:creationId xmlns:p14="http://schemas.microsoft.com/office/powerpoint/2010/main" val="7778611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10" y="285238"/>
            <a:ext cx="9281310" cy="1649163"/>
          </a:xfrm>
        </p:spPr>
        <p:txBody>
          <a:bodyPr/>
          <a:lstStyle/>
          <a:p>
            <a:pPr marL="0" indent="0" algn="ctr">
              <a:buNone/>
            </a:pPr>
            <a:r>
              <a:rPr lang="en-US" dirty="0" smtClean="0">
                <a:solidFill>
                  <a:srgbClr val="FF0000"/>
                </a:solidFill>
              </a:rPr>
              <a:t>Stable Isotope Analysis (SIA) is used to track flow of energy and organic matter</a:t>
            </a:r>
          </a:p>
        </p:txBody>
      </p:sp>
      <p:sp>
        <p:nvSpPr>
          <p:cNvPr id="5" name="Rectangle 4"/>
          <p:cNvSpPr/>
          <p:nvPr/>
        </p:nvSpPr>
        <p:spPr>
          <a:xfrm>
            <a:off x="4441130" y="1760795"/>
            <a:ext cx="4445418" cy="413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Arrow Connector 5"/>
          <p:cNvCxnSpPr/>
          <p:nvPr/>
        </p:nvCxnSpPr>
        <p:spPr>
          <a:xfrm>
            <a:off x="5712966" y="5498814"/>
            <a:ext cx="5334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712173" y="4966208"/>
            <a:ext cx="1066800"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247954" y="4506627"/>
            <a:ext cx="533400" cy="3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6247160" y="3974020"/>
            <a:ext cx="1066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781354" y="3439827"/>
            <a:ext cx="533400" cy="3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6780560" y="2907220"/>
            <a:ext cx="1066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41130" y="1760795"/>
            <a:ext cx="0" cy="4119019"/>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39054" y="5894926"/>
            <a:ext cx="4447494" cy="1"/>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stretch>
            <a:fillRect/>
          </a:stretch>
        </p:blipFill>
        <p:spPr>
          <a:xfrm>
            <a:off x="6311226" y="4582668"/>
            <a:ext cx="893268" cy="763465"/>
          </a:xfrm>
          <a:prstGeom prst="rect">
            <a:avLst/>
          </a:prstGeom>
        </p:spPr>
      </p:pic>
      <p:pic>
        <p:nvPicPr>
          <p:cNvPr id="15" name="Picture 14"/>
          <p:cNvPicPr>
            <a:picLocks noChangeAspect="1"/>
          </p:cNvPicPr>
          <p:nvPr/>
        </p:nvPicPr>
        <p:blipFill rotWithShape="1">
          <a:blip r:embed="rId3"/>
          <a:srcRect l="5186" t="47185" r="75893" b="19095"/>
          <a:stretch/>
        </p:blipFill>
        <p:spPr>
          <a:xfrm>
            <a:off x="5558226" y="4157029"/>
            <a:ext cx="600733" cy="803936"/>
          </a:xfrm>
          <a:prstGeom prst="rect">
            <a:avLst/>
          </a:prstGeom>
        </p:spPr>
      </p:pic>
      <p:pic>
        <p:nvPicPr>
          <p:cNvPr id="16" name="Picture 15"/>
          <p:cNvPicPr>
            <a:picLocks noChangeAspect="1"/>
          </p:cNvPicPr>
          <p:nvPr/>
        </p:nvPicPr>
        <p:blipFill rotWithShape="1">
          <a:blip r:embed="rId4">
            <a:duotone>
              <a:prstClr val="black"/>
              <a:schemeClr val="accent3">
                <a:tint val="45000"/>
                <a:satMod val="400000"/>
              </a:schemeClr>
            </a:duotone>
          </a:blip>
          <a:srcRect l="33251" t="27974" r="39720" b="43666"/>
          <a:stretch/>
        </p:blipFill>
        <p:spPr>
          <a:xfrm>
            <a:off x="5152154" y="5208484"/>
            <a:ext cx="584320" cy="567536"/>
          </a:xfrm>
          <a:prstGeom prst="rect">
            <a:avLst/>
          </a:prstGeom>
        </p:spPr>
      </p:pic>
      <p:pic>
        <p:nvPicPr>
          <p:cNvPr id="17" name="Picture 16"/>
          <p:cNvPicPr>
            <a:picLocks noChangeAspect="1"/>
          </p:cNvPicPr>
          <p:nvPr/>
        </p:nvPicPr>
        <p:blipFill rotWithShape="1">
          <a:blip r:embed="rId5"/>
          <a:srcRect l="7952" t="7556" r="7957" b="20389"/>
          <a:stretch/>
        </p:blipFill>
        <p:spPr>
          <a:xfrm>
            <a:off x="5683266" y="2998615"/>
            <a:ext cx="1029827" cy="882423"/>
          </a:xfrm>
          <a:prstGeom prst="rect">
            <a:avLst/>
          </a:prstGeom>
        </p:spPr>
      </p:pic>
      <p:pic>
        <p:nvPicPr>
          <p:cNvPr id="18" name="Picture 17"/>
          <p:cNvPicPr>
            <a:picLocks noChangeAspect="1"/>
          </p:cNvPicPr>
          <p:nvPr/>
        </p:nvPicPr>
        <p:blipFill>
          <a:blip r:embed="rId6"/>
          <a:stretch>
            <a:fillRect/>
          </a:stretch>
        </p:blipFill>
        <p:spPr>
          <a:xfrm>
            <a:off x="6010358" y="1924037"/>
            <a:ext cx="1185311" cy="570705"/>
          </a:xfrm>
          <a:prstGeom prst="rect">
            <a:avLst/>
          </a:prstGeom>
        </p:spPr>
      </p:pic>
      <p:sp>
        <p:nvSpPr>
          <p:cNvPr id="19" name="TextBox 18"/>
          <p:cNvSpPr txBox="1"/>
          <p:nvPr/>
        </p:nvSpPr>
        <p:spPr>
          <a:xfrm>
            <a:off x="6063884" y="6266343"/>
            <a:ext cx="895597" cy="584776"/>
          </a:xfrm>
          <a:prstGeom prst="rect">
            <a:avLst/>
          </a:prstGeom>
          <a:noFill/>
        </p:spPr>
        <p:txBody>
          <a:bodyPr wrap="none" rtlCol="0">
            <a:spAutoFit/>
          </a:bodyPr>
          <a:lstStyle/>
          <a:p>
            <a:r>
              <a:rPr lang="el-GR" sz="3200" dirty="0" smtClean="0"/>
              <a:t>δ</a:t>
            </a:r>
            <a:r>
              <a:rPr lang="el-GR" sz="3200" baseline="30000" dirty="0" smtClean="0"/>
              <a:t>13</a:t>
            </a:r>
            <a:r>
              <a:rPr lang="el-GR" sz="3200" dirty="0" smtClean="0"/>
              <a:t>C</a:t>
            </a:r>
            <a:endParaRPr lang="en-US" sz="3200" dirty="0"/>
          </a:p>
        </p:txBody>
      </p:sp>
      <p:sp>
        <p:nvSpPr>
          <p:cNvPr id="20" name="TextBox 19"/>
          <p:cNvSpPr txBox="1"/>
          <p:nvPr/>
        </p:nvSpPr>
        <p:spPr>
          <a:xfrm>
            <a:off x="3411757" y="3310714"/>
            <a:ext cx="677108" cy="849351"/>
          </a:xfrm>
          <a:prstGeom prst="rect">
            <a:avLst/>
          </a:prstGeom>
          <a:noFill/>
        </p:spPr>
        <p:txBody>
          <a:bodyPr vert="vert270" wrap="none" rtlCol="0">
            <a:spAutoFit/>
          </a:bodyPr>
          <a:lstStyle/>
          <a:p>
            <a:r>
              <a:rPr lang="el-GR" sz="3200" dirty="0" smtClean="0"/>
              <a:t>δ</a:t>
            </a:r>
            <a:r>
              <a:rPr lang="el-GR" sz="3200" baseline="30000" dirty="0" smtClean="0"/>
              <a:t>1</a:t>
            </a:r>
            <a:r>
              <a:rPr lang="en-US" sz="3200" baseline="30000" dirty="0" smtClean="0"/>
              <a:t>5</a:t>
            </a:r>
            <a:r>
              <a:rPr lang="en-US" sz="3200" dirty="0"/>
              <a:t>N</a:t>
            </a:r>
          </a:p>
        </p:txBody>
      </p:sp>
      <p:sp>
        <p:nvSpPr>
          <p:cNvPr id="21" name="TextBox 20"/>
          <p:cNvSpPr txBox="1"/>
          <p:nvPr/>
        </p:nvSpPr>
        <p:spPr>
          <a:xfrm>
            <a:off x="4561277" y="5912089"/>
            <a:ext cx="4874511" cy="461665"/>
          </a:xfrm>
          <a:prstGeom prst="rect">
            <a:avLst/>
          </a:prstGeom>
          <a:noFill/>
        </p:spPr>
        <p:txBody>
          <a:bodyPr wrap="square" rtlCol="0">
            <a:spAutoFit/>
          </a:bodyPr>
          <a:lstStyle/>
          <a:p>
            <a:r>
              <a:rPr lang="en-US" sz="2400" dirty="0" smtClean="0"/>
              <a:t>-31    -30     -29     -28     -27     -26</a:t>
            </a:r>
            <a:endParaRPr lang="en-US" sz="2400" dirty="0"/>
          </a:p>
        </p:txBody>
      </p:sp>
      <p:sp>
        <p:nvSpPr>
          <p:cNvPr id="22" name="TextBox 21"/>
          <p:cNvSpPr txBox="1"/>
          <p:nvPr/>
        </p:nvSpPr>
        <p:spPr>
          <a:xfrm>
            <a:off x="3919384" y="1306866"/>
            <a:ext cx="553998" cy="4673867"/>
          </a:xfrm>
          <a:prstGeom prst="rect">
            <a:avLst/>
          </a:prstGeom>
          <a:noFill/>
        </p:spPr>
        <p:txBody>
          <a:bodyPr vert="vert270" wrap="square" rtlCol="0">
            <a:spAutoFit/>
          </a:bodyPr>
          <a:lstStyle/>
          <a:p>
            <a:r>
              <a:rPr lang="en-US" sz="2400" dirty="0" smtClean="0"/>
              <a:t>0   1   2   3   4   5   6   7   8   9   10</a:t>
            </a:r>
            <a:endParaRPr lang="en-US" sz="2400" dirty="0"/>
          </a:p>
        </p:txBody>
      </p:sp>
      <p:pic>
        <p:nvPicPr>
          <p:cNvPr id="23" name="Picture 22"/>
          <p:cNvPicPr>
            <a:picLocks noChangeAspect="1"/>
          </p:cNvPicPr>
          <p:nvPr/>
        </p:nvPicPr>
        <p:blipFill>
          <a:blip r:embed="rId7"/>
          <a:stretch>
            <a:fillRect/>
          </a:stretch>
        </p:blipFill>
        <p:spPr>
          <a:xfrm>
            <a:off x="7619587" y="4827966"/>
            <a:ext cx="1404271" cy="1051848"/>
          </a:xfrm>
          <a:prstGeom prst="rect">
            <a:avLst/>
          </a:prstGeom>
        </p:spPr>
      </p:pic>
      <p:sp>
        <p:nvSpPr>
          <p:cNvPr id="24" name="Content Placeholder 2"/>
          <p:cNvSpPr txBox="1">
            <a:spLocks/>
          </p:cNvSpPr>
          <p:nvPr/>
        </p:nvSpPr>
        <p:spPr>
          <a:xfrm>
            <a:off x="352029" y="2374614"/>
            <a:ext cx="2591945" cy="296588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smtClean="0"/>
          </a:p>
          <a:p>
            <a:pPr marL="0" indent="0">
              <a:buNone/>
            </a:pPr>
            <a:r>
              <a:rPr lang="el-GR" dirty="0" smtClean="0"/>
              <a:t>δ</a:t>
            </a:r>
            <a:r>
              <a:rPr lang="el-GR" baseline="30000" dirty="0" smtClean="0"/>
              <a:t>13</a:t>
            </a:r>
            <a:r>
              <a:rPr lang="el-GR" dirty="0" smtClean="0"/>
              <a:t>C</a:t>
            </a:r>
            <a:r>
              <a:rPr lang="en-US" dirty="0" smtClean="0"/>
              <a:t>: </a:t>
            </a:r>
            <a:r>
              <a:rPr lang="en-US" sz="2400" dirty="0" smtClean="0"/>
              <a:t>indicates basal energy source</a:t>
            </a:r>
          </a:p>
          <a:p>
            <a:pPr marL="0" indent="0">
              <a:buNone/>
            </a:pPr>
            <a:endParaRPr lang="en-US" sz="2400" dirty="0" smtClean="0"/>
          </a:p>
          <a:p>
            <a:pPr marL="0" indent="0">
              <a:buNone/>
            </a:pPr>
            <a:r>
              <a:rPr lang="el-GR" dirty="0" smtClean="0"/>
              <a:t>δ</a:t>
            </a:r>
            <a:r>
              <a:rPr lang="el-GR" baseline="30000" dirty="0" smtClean="0"/>
              <a:t>1</a:t>
            </a:r>
            <a:r>
              <a:rPr lang="en-US" baseline="30000" dirty="0" smtClean="0"/>
              <a:t>5</a:t>
            </a:r>
            <a:r>
              <a:rPr lang="en-US" dirty="0" smtClean="0"/>
              <a:t>N: </a:t>
            </a:r>
            <a:r>
              <a:rPr lang="en-US" sz="2400" dirty="0" smtClean="0"/>
              <a:t>indicates trophic level</a:t>
            </a:r>
          </a:p>
        </p:txBody>
      </p:sp>
    </p:spTree>
    <p:extLst>
      <p:ext uri="{BB962C8B-B14F-4D97-AF65-F5344CB8AC3E}">
        <p14:creationId xmlns:p14="http://schemas.microsoft.com/office/powerpoint/2010/main" val="2377385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Goals</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Generate </a:t>
            </a:r>
            <a:r>
              <a:rPr lang="en-US" dirty="0" smtClean="0"/>
              <a:t>δ</a:t>
            </a:r>
            <a:r>
              <a:rPr lang="en-US" baseline="30000" dirty="0" smtClean="0"/>
              <a:t>13</a:t>
            </a:r>
            <a:r>
              <a:rPr lang="en-US" dirty="0" smtClean="0"/>
              <a:t>C </a:t>
            </a:r>
            <a:r>
              <a:rPr lang="en-US" dirty="0"/>
              <a:t>and </a:t>
            </a:r>
            <a:r>
              <a:rPr lang="en-US" dirty="0" smtClean="0"/>
              <a:t>δ</a:t>
            </a:r>
            <a:r>
              <a:rPr lang="en-US" baseline="30000" dirty="0" smtClean="0"/>
              <a:t>15</a:t>
            </a:r>
            <a:r>
              <a:rPr lang="en-US" dirty="0" smtClean="0"/>
              <a:t>N </a:t>
            </a:r>
            <a:r>
              <a:rPr lang="en-US" dirty="0" err="1" smtClean="0"/>
              <a:t>isoscapes</a:t>
            </a:r>
            <a:r>
              <a:rPr lang="en-US" dirty="0" smtClean="0"/>
              <a:t> for food sources in </a:t>
            </a:r>
            <a:r>
              <a:rPr lang="en-US" dirty="0"/>
              <a:t>the </a:t>
            </a:r>
            <a:r>
              <a:rPr lang="en-US" dirty="0" smtClean="0"/>
              <a:t>Arctic Ocean</a:t>
            </a:r>
          </a:p>
          <a:p>
            <a:pPr lvl="2" indent="-342900"/>
            <a:r>
              <a:rPr lang="en-US" sz="2800" dirty="0" smtClean="0"/>
              <a:t>Particulate organic matter (POM)</a:t>
            </a:r>
          </a:p>
          <a:p>
            <a:pPr lvl="2" indent="-342900"/>
            <a:r>
              <a:rPr lang="en-US" sz="2800" dirty="0" smtClean="0"/>
              <a:t>Sediment</a:t>
            </a:r>
          </a:p>
          <a:p>
            <a:pPr lvl="2" indent="-342900"/>
            <a:r>
              <a:rPr lang="en-US" sz="2800" dirty="0" smtClean="0"/>
              <a:t>Phytoplankton</a:t>
            </a:r>
          </a:p>
          <a:p>
            <a:pPr lvl="2" indent="-342900"/>
            <a:endParaRPr lang="en-US" dirty="0" smtClean="0"/>
          </a:p>
          <a:p>
            <a:pPr marL="514350" indent="-514350">
              <a:buFont typeface="+mj-lt"/>
              <a:buAutoNum type="arabicPeriod"/>
            </a:pPr>
            <a:r>
              <a:rPr lang="en-US" dirty="0" smtClean="0"/>
              <a:t>Generate </a:t>
            </a:r>
            <a:r>
              <a:rPr lang="en-US" dirty="0" err="1" smtClean="0"/>
              <a:t>isoscapes</a:t>
            </a:r>
            <a:r>
              <a:rPr lang="en-US" dirty="0" smtClean="0"/>
              <a:t> for benthic invertebrates… </a:t>
            </a:r>
            <a:r>
              <a:rPr lang="en-US" b="1" dirty="0" smtClean="0"/>
              <a:t>what are they eating?</a:t>
            </a:r>
          </a:p>
          <a:p>
            <a:pPr marL="514350" indent="-514350">
              <a:buFont typeface="+mj-lt"/>
              <a:buAutoNum type="arabicPeriod"/>
            </a:pPr>
            <a:endParaRPr lang="en-US" b="1" dirty="0" smtClean="0"/>
          </a:p>
          <a:p>
            <a:pPr marL="514350" indent="-514350">
              <a:buFont typeface="+mj-lt"/>
              <a:buAutoNum type="arabicPeriod"/>
            </a:pPr>
            <a:r>
              <a:rPr lang="en-US" dirty="0" smtClean="0"/>
              <a:t>Examine temporal trends</a:t>
            </a:r>
            <a:endParaRPr lang="en-US" dirty="0"/>
          </a:p>
        </p:txBody>
      </p:sp>
    </p:spTree>
    <p:extLst>
      <p:ext uri="{BB962C8B-B14F-4D97-AF65-F5344CB8AC3E}">
        <p14:creationId xmlns:p14="http://schemas.microsoft.com/office/powerpoint/2010/main" val="8895451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
            <a:ext cx="8229600" cy="1143000"/>
          </a:xfrm>
        </p:spPr>
        <p:txBody>
          <a:bodyPr>
            <a:normAutofit fontScale="90000"/>
          </a:bodyPr>
          <a:lstStyle/>
          <a:p>
            <a:r>
              <a:rPr lang="en-US" dirty="0" smtClean="0"/>
              <a:t>Pacific Marine Arctic Regional Synthesis (</a:t>
            </a:r>
            <a:r>
              <a:rPr lang="en-US" dirty="0" err="1" smtClean="0"/>
              <a:t>pacMARS</a:t>
            </a:r>
            <a:r>
              <a:rPr lang="en-US" dirty="0" smtClean="0"/>
              <a:t>)</a:t>
            </a:r>
            <a:endParaRPr lang="en-US" dirty="0"/>
          </a:p>
        </p:txBody>
      </p:sp>
      <p:pic>
        <p:nvPicPr>
          <p:cNvPr id="4" name="Picture 3" descr="ALL POINTS.pdf"/>
          <p:cNvPicPr>
            <a:picLocks noChangeAspect="1"/>
          </p:cNvPicPr>
          <p:nvPr/>
        </p:nvPicPr>
        <p:blipFill rotWithShape="1">
          <a:blip r:embed="rId3">
            <a:extLst>
              <a:ext uri="{28A0092B-C50C-407E-A947-70E740481C1C}">
                <a14:useLocalDpi xmlns:a14="http://schemas.microsoft.com/office/drawing/2010/main" val="0"/>
              </a:ext>
            </a:extLst>
          </a:blip>
          <a:srcRect l="22470" t="2" b="51204"/>
          <a:stretch/>
        </p:blipFill>
        <p:spPr>
          <a:xfrm>
            <a:off x="547389" y="375391"/>
            <a:ext cx="8169957" cy="6654220"/>
          </a:xfrm>
          <a:prstGeom prst="rect">
            <a:avLst/>
          </a:prstGeom>
        </p:spPr>
      </p:pic>
      <p:sp>
        <p:nvSpPr>
          <p:cNvPr id="5" name="TextBox 4"/>
          <p:cNvSpPr txBox="1"/>
          <p:nvPr/>
        </p:nvSpPr>
        <p:spPr>
          <a:xfrm>
            <a:off x="3059169" y="3010955"/>
            <a:ext cx="1435885" cy="400110"/>
          </a:xfrm>
          <a:prstGeom prst="rect">
            <a:avLst/>
          </a:prstGeom>
          <a:solidFill>
            <a:srgbClr val="FFFFFF">
              <a:alpha val="85000"/>
            </a:srgbClr>
          </a:solidFill>
        </p:spPr>
        <p:txBody>
          <a:bodyPr wrap="none" rtlCol="0">
            <a:spAutoFit/>
          </a:bodyPr>
          <a:lstStyle/>
          <a:p>
            <a:r>
              <a:rPr lang="en-US" sz="2000" dirty="0" smtClean="0"/>
              <a:t>Chukchi Sea</a:t>
            </a:r>
            <a:endParaRPr lang="en-US" sz="2000" dirty="0"/>
          </a:p>
        </p:txBody>
      </p:sp>
      <p:sp>
        <p:nvSpPr>
          <p:cNvPr id="6" name="TextBox 5"/>
          <p:cNvSpPr txBox="1"/>
          <p:nvPr/>
        </p:nvSpPr>
        <p:spPr>
          <a:xfrm>
            <a:off x="4647454" y="2356784"/>
            <a:ext cx="1524551" cy="400110"/>
          </a:xfrm>
          <a:prstGeom prst="rect">
            <a:avLst/>
          </a:prstGeom>
          <a:solidFill>
            <a:schemeClr val="bg1">
              <a:alpha val="85000"/>
            </a:schemeClr>
          </a:solidFill>
        </p:spPr>
        <p:txBody>
          <a:bodyPr wrap="none" rtlCol="0">
            <a:spAutoFit/>
          </a:bodyPr>
          <a:lstStyle/>
          <a:p>
            <a:r>
              <a:rPr lang="en-US" sz="2000" dirty="0" smtClean="0"/>
              <a:t>Beaufort Sea</a:t>
            </a:r>
            <a:endParaRPr lang="en-US" sz="2000" dirty="0"/>
          </a:p>
        </p:txBody>
      </p:sp>
      <p:sp>
        <p:nvSpPr>
          <p:cNvPr id="7" name="TextBox 6"/>
          <p:cNvSpPr txBox="1"/>
          <p:nvPr/>
        </p:nvSpPr>
        <p:spPr>
          <a:xfrm>
            <a:off x="2733058" y="4564686"/>
            <a:ext cx="1281846" cy="400110"/>
          </a:xfrm>
          <a:prstGeom prst="rect">
            <a:avLst/>
          </a:prstGeom>
          <a:solidFill>
            <a:srgbClr val="FFFFFF">
              <a:alpha val="85000"/>
            </a:srgbClr>
          </a:solidFill>
        </p:spPr>
        <p:txBody>
          <a:bodyPr wrap="none" rtlCol="0">
            <a:spAutoFit/>
          </a:bodyPr>
          <a:lstStyle/>
          <a:p>
            <a:r>
              <a:rPr lang="en-US" sz="2000" dirty="0" smtClean="0"/>
              <a:t>Bering Sea</a:t>
            </a:r>
            <a:endParaRPr lang="en-US" sz="2000" dirty="0"/>
          </a:p>
        </p:txBody>
      </p:sp>
    </p:spTree>
    <p:extLst>
      <p:ext uri="{BB962C8B-B14F-4D97-AF65-F5344CB8AC3E}">
        <p14:creationId xmlns:p14="http://schemas.microsoft.com/office/powerpoint/2010/main" val="951197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M_points.pdf"/>
          <p:cNvPicPr>
            <a:picLocks noChangeAspect="1"/>
          </p:cNvPicPr>
          <p:nvPr/>
        </p:nvPicPr>
        <p:blipFill rotWithShape="1">
          <a:blip r:embed="rId2">
            <a:extLst>
              <a:ext uri="{28A0092B-C50C-407E-A947-70E740481C1C}">
                <a14:useLocalDpi xmlns:a14="http://schemas.microsoft.com/office/drawing/2010/main" val="0"/>
              </a:ext>
            </a:extLst>
          </a:blip>
          <a:srcRect l="22387" t="5361" b="51508"/>
          <a:stretch/>
        </p:blipFill>
        <p:spPr>
          <a:xfrm>
            <a:off x="-1" y="2057533"/>
            <a:ext cx="6402087" cy="4604156"/>
          </a:xfrm>
          <a:prstGeom prst="rect">
            <a:avLst/>
          </a:prstGeom>
        </p:spPr>
      </p:pic>
      <p:sp>
        <p:nvSpPr>
          <p:cNvPr id="6" name="TextBox 5"/>
          <p:cNvSpPr txBox="1"/>
          <p:nvPr/>
        </p:nvSpPr>
        <p:spPr>
          <a:xfrm>
            <a:off x="0" y="65826"/>
            <a:ext cx="6491756" cy="1754327"/>
          </a:xfrm>
          <a:prstGeom prst="rect">
            <a:avLst/>
          </a:prstGeom>
          <a:noFill/>
        </p:spPr>
        <p:txBody>
          <a:bodyPr wrap="none" rtlCol="0">
            <a:spAutoFit/>
          </a:bodyPr>
          <a:lstStyle/>
          <a:p>
            <a:pPr algn="ctr"/>
            <a:r>
              <a:rPr lang="en-US" sz="3600" b="1" dirty="0" smtClean="0">
                <a:solidFill>
                  <a:srgbClr val="FF0000"/>
                </a:solidFill>
              </a:rPr>
              <a:t>Process</a:t>
            </a:r>
          </a:p>
          <a:p>
            <a:pPr algn="ctr"/>
            <a:endParaRPr lang="en-US" sz="3600" dirty="0"/>
          </a:p>
          <a:p>
            <a:pPr algn="ctr"/>
            <a:r>
              <a:rPr lang="en-US" sz="3600" dirty="0" smtClean="0"/>
              <a:t>Particulate Organic Matter (POM)</a:t>
            </a:r>
            <a:endParaRPr lang="en-US" sz="3600" dirty="0"/>
          </a:p>
        </p:txBody>
      </p:sp>
      <p:sp>
        <p:nvSpPr>
          <p:cNvPr id="9" name="TextBox 8"/>
          <p:cNvSpPr txBox="1"/>
          <p:nvPr/>
        </p:nvSpPr>
        <p:spPr>
          <a:xfrm>
            <a:off x="6402087" y="2564094"/>
            <a:ext cx="2483923" cy="523220"/>
          </a:xfrm>
          <a:prstGeom prst="rect">
            <a:avLst/>
          </a:prstGeom>
          <a:noFill/>
        </p:spPr>
        <p:txBody>
          <a:bodyPr wrap="none" rtlCol="0">
            <a:spAutoFit/>
          </a:bodyPr>
          <a:lstStyle/>
          <a:p>
            <a:r>
              <a:rPr lang="en-US" sz="2800" dirty="0" smtClean="0"/>
              <a:t>δ</a:t>
            </a:r>
            <a:r>
              <a:rPr lang="en-US" sz="2800" baseline="30000" dirty="0" smtClean="0"/>
              <a:t>13</a:t>
            </a:r>
            <a:r>
              <a:rPr lang="en-US" sz="2800" dirty="0" smtClean="0"/>
              <a:t>C values (‰)</a:t>
            </a:r>
            <a:endParaRPr lang="en-US" sz="2800" dirty="0"/>
          </a:p>
        </p:txBody>
      </p:sp>
      <p:grpSp>
        <p:nvGrpSpPr>
          <p:cNvPr id="15" name="Group 14"/>
          <p:cNvGrpSpPr/>
          <p:nvPr/>
        </p:nvGrpSpPr>
        <p:grpSpPr>
          <a:xfrm>
            <a:off x="5403260" y="3087314"/>
            <a:ext cx="3558589" cy="2945535"/>
            <a:chOff x="293030" y="3215360"/>
            <a:chExt cx="3558589" cy="2945535"/>
          </a:xfrm>
        </p:grpSpPr>
        <p:pic>
          <p:nvPicPr>
            <p:cNvPr id="5" name="Picture 4" descr="POM_points.pdf"/>
            <p:cNvPicPr>
              <a:picLocks noChangeAspect="1"/>
            </p:cNvPicPr>
            <p:nvPr/>
          </p:nvPicPr>
          <p:blipFill rotWithShape="1">
            <a:blip r:embed="rId3">
              <a:extLst>
                <a:ext uri="{28A0092B-C50C-407E-A947-70E740481C1C}">
                  <a14:useLocalDpi xmlns:a14="http://schemas.microsoft.com/office/drawing/2010/main" val="0"/>
                </a:ext>
              </a:extLst>
            </a:blip>
            <a:srcRect l="45435" t="50203" r="34392" b="42712"/>
            <a:stretch/>
          </p:blipFill>
          <p:spPr>
            <a:xfrm>
              <a:off x="652222" y="3586667"/>
              <a:ext cx="3165069" cy="1438441"/>
            </a:xfrm>
            <a:prstGeom prst="rect">
              <a:avLst/>
            </a:prstGeom>
          </p:spPr>
        </p:pic>
        <p:pic>
          <p:nvPicPr>
            <p:cNvPr id="11" name="Picture 10" descr="POM_points.pdf"/>
            <p:cNvPicPr>
              <a:picLocks noChangeAspect="1"/>
            </p:cNvPicPr>
            <p:nvPr/>
          </p:nvPicPr>
          <p:blipFill rotWithShape="1">
            <a:blip r:embed="rId3">
              <a:extLst>
                <a:ext uri="{28A0092B-C50C-407E-A947-70E740481C1C}">
                  <a14:useLocalDpi xmlns:a14="http://schemas.microsoft.com/office/drawing/2010/main" val="0"/>
                </a:ext>
              </a:extLst>
            </a:blip>
            <a:srcRect l="64941" t="50031" r="13469" b="42648"/>
            <a:stretch/>
          </p:blipFill>
          <p:spPr>
            <a:xfrm>
              <a:off x="566403" y="4719300"/>
              <a:ext cx="3285216" cy="1441595"/>
            </a:xfrm>
            <a:prstGeom prst="rect">
              <a:avLst/>
            </a:prstGeom>
          </p:spPr>
        </p:pic>
        <p:pic>
          <p:nvPicPr>
            <p:cNvPr id="12" name="Picture 11" descr="POM_points.pdf"/>
            <p:cNvPicPr>
              <a:picLocks noChangeAspect="1"/>
            </p:cNvPicPr>
            <p:nvPr/>
          </p:nvPicPr>
          <p:blipFill rotWithShape="1">
            <a:blip r:embed="rId3">
              <a:extLst>
                <a:ext uri="{28A0092B-C50C-407E-A947-70E740481C1C}">
                  <a14:useLocalDpi xmlns:a14="http://schemas.microsoft.com/office/drawing/2010/main" val="0"/>
                </a:ext>
              </a:extLst>
            </a:blip>
            <a:srcRect l="23017" t="54450" r="54762" b="42169"/>
            <a:stretch/>
          </p:blipFill>
          <p:spPr>
            <a:xfrm>
              <a:off x="293030" y="3215360"/>
              <a:ext cx="3541425" cy="697368"/>
            </a:xfrm>
            <a:prstGeom prst="rect">
              <a:avLst/>
            </a:prstGeom>
          </p:spPr>
        </p:pic>
      </p:grpSp>
      <p:sp>
        <p:nvSpPr>
          <p:cNvPr id="16" name="Rectangle 15"/>
          <p:cNvSpPr/>
          <p:nvPr/>
        </p:nvSpPr>
        <p:spPr>
          <a:xfrm>
            <a:off x="7071475" y="3224602"/>
            <a:ext cx="583567" cy="280824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378282" y="3169969"/>
            <a:ext cx="583567" cy="280824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341882" y="3801844"/>
            <a:ext cx="583567" cy="11123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339806" y="3519348"/>
            <a:ext cx="583567" cy="11123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281192" y="4831514"/>
            <a:ext cx="583567" cy="11123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117791" y="3400103"/>
            <a:ext cx="583567" cy="11123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037147" y="4920469"/>
            <a:ext cx="583567" cy="111238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5891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0509" y="685650"/>
            <a:ext cx="4136783" cy="3275463"/>
            <a:chOff x="2589894" y="0"/>
            <a:chExt cx="4136783" cy="3275463"/>
          </a:xfrm>
        </p:grpSpPr>
        <p:pic>
          <p:nvPicPr>
            <p:cNvPr id="5" name="Picture 4" descr="POM_spline.pdf"/>
            <p:cNvPicPr>
              <a:picLocks noChangeAspect="1"/>
            </p:cNvPicPr>
            <p:nvPr/>
          </p:nvPicPr>
          <p:blipFill rotWithShape="1">
            <a:blip r:embed="rId2">
              <a:extLst>
                <a:ext uri="{28A0092B-C50C-407E-A947-70E740481C1C}">
                  <a14:useLocalDpi xmlns:a14="http://schemas.microsoft.com/office/drawing/2010/main" val="0"/>
                </a:ext>
              </a:extLst>
            </a:blip>
            <a:srcRect l="21938" t="1" b="52238"/>
            <a:stretch/>
          </p:blipFill>
          <p:spPr>
            <a:xfrm>
              <a:off x="2589894" y="0"/>
              <a:ext cx="4136783" cy="3275463"/>
            </a:xfrm>
            <a:prstGeom prst="rect">
              <a:avLst/>
            </a:prstGeom>
          </p:spPr>
        </p:pic>
        <p:sp>
          <p:nvSpPr>
            <p:cNvPr id="6" name="TextBox 5"/>
            <p:cNvSpPr txBox="1"/>
            <p:nvPr/>
          </p:nvSpPr>
          <p:spPr>
            <a:xfrm>
              <a:off x="5597515" y="484635"/>
              <a:ext cx="817351" cy="400110"/>
            </a:xfrm>
            <a:prstGeom prst="rect">
              <a:avLst/>
            </a:prstGeom>
            <a:noFill/>
          </p:spPr>
          <p:txBody>
            <a:bodyPr wrap="none" rtlCol="0">
              <a:spAutoFit/>
            </a:bodyPr>
            <a:lstStyle/>
            <a:p>
              <a:r>
                <a:rPr lang="en-US" sz="2000" dirty="0" smtClean="0"/>
                <a:t>Spline</a:t>
              </a:r>
              <a:endParaRPr lang="en-US" sz="2000" dirty="0"/>
            </a:p>
          </p:txBody>
        </p:sp>
      </p:grpSp>
      <p:grpSp>
        <p:nvGrpSpPr>
          <p:cNvPr id="13" name="Group 12"/>
          <p:cNvGrpSpPr/>
          <p:nvPr/>
        </p:nvGrpSpPr>
        <p:grpSpPr>
          <a:xfrm>
            <a:off x="4645102" y="685650"/>
            <a:ext cx="4294212" cy="3275463"/>
            <a:chOff x="1303303" y="2957943"/>
            <a:chExt cx="4294212" cy="3275463"/>
          </a:xfrm>
        </p:grpSpPr>
        <p:pic>
          <p:nvPicPr>
            <p:cNvPr id="8" name="Picture 7" descr="POM_natneigh.pdf"/>
            <p:cNvPicPr>
              <a:picLocks noChangeAspect="1"/>
            </p:cNvPicPr>
            <p:nvPr/>
          </p:nvPicPr>
          <p:blipFill rotWithShape="1">
            <a:blip r:embed="rId3">
              <a:extLst>
                <a:ext uri="{28A0092B-C50C-407E-A947-70E740481C1C}">
                  <a14:useLocalDpi xmlns:a14="http://schemas.microsoft.com/office/drawing/2010/main" val="0"/>
                </a:ext>
              </a:extLst>
            </a:blip>
            <a:srcRect l="22254" r="-3286" b="52239"/>
            <a:stretch/>
          </p:blipFill>
          <p:spPr>
            <a:xfrm>
              <a:off x="1303303" y="2957943"/>
              <a:ext cx="4294212" cy="3275463"/>
            </a:xfrm>
            <a:prstGeom prst="rect">
              <a:avLst/>
            </a:prstGeom>
          </p:spPr>
        </p:pic>
        <p:sp>
          <p:nvSpPr>
            <p:cNvPr id="9" name="TextBox 8"/>
            <p:cNvSpPr txBox="1"/>
            <p:nvPr/>
          </p:nvSpPr>
          <p:spPr>
            <a:xfrm>
              <a:off x="3165335" y="3444574"/>
              <a:ext cx="1992853" cy="400110"/>
            </a:xfrm>
            <a:prstGeom prst="rect">
              <a:avLst/>
            </a:prstGeom>
            <a:noFill/>
          </p:spPr>
          <p:txBody>
            <a:bodyPr wrap="none" rtlCol="0">
              <a:spAutoFit/>
            </a:bodyPr>
            <a:lstStyle/>
            <a:p>
              <a:r>
                <a:rPr lang="en-US" sz="2000" dirty="0" smtClean="0"/>
                <a:t>Natural Neighbor</a:t>
              </a:r>
              <a:endParaRPr lang="en-US" sz="2000" dirty="0"/>
            </a:p>
          </p:txBody>
        </p:sp>
      </p:grpSp>
      <p:grpSp>
        <p:nvGrpSpPr>
          <p:cNvPr id="15" name="Group 14"/>
          <p:cNvGrpSpPr/>
          <p:nvPr/>
        </p:nvGrpSpPr>
        <p:grpSpPr>
          <a:xfrm>
            <a:off x="267060" y="3168527"/>
            <a:ext cx="4086941" cy="3658800"/>
            <a:chOff x="2589894" y="2282693"/>
            <a:chExt cx="4086941" cy="3658800"/>
          </a:xfrm>
        </p:grpSpPr>
        <p:pic>
          <p:nvPicPr>
            <p:cNvPr id="14" name="Picture 13" descr="POM_kriging.pdf"/>
            <p:cNvPicPr>
              <a:picLocks noChangeAspect="1"/>
            </p:cNvPicPr>
            <p:nvPr/>
          </p:nvPicPr>
          <p:blipFill rotWithShape="1">
            <a:blip r:embed="rId4">
              <a:extLst>
                <a:ext uri="{28A0092B-C50C-407E-A947-70E740481C1C}">
                  <a14:useLocalDpi xmlns:a14="http://schemas.microsoft.com/office/drawing/2010/main" val="0"/>
                </a:ext>
              </a:extLst>
            </a:blip>
            <a:srcRect l="22879" t="-5831" b="52481"/>
            <a:stretch/>
          </p:blipFill>
          <p:spPr>
            <a:xfrm>
              <a:off x="2589894" y="2282693"/>
              <a:ext cx="4086941" cy="3658800"/>
            </a:xfrm>
            <a:prstGeom prst="rect">
              <a:avLst/>
            </a:prstGeom>
          </p:spPr>
        </p:pic>
        <p:sp>
          <p:nvSpPr>
            <p:cNvPr id="10" name="TextBox 9"/>
            <p:cNvSpPr txBox="1"/>
            <p:nvPr/>
          </p:nvSpPr>
          <p:spPr>
            <a:xfrm>
              <a:off x="5496730" y="3228836"/>
              <a:ext cx="901258" cy="400110"/>
            </a:xfrm>
            <a:prstGeom prst="rect">
              <a:avLst/>
            </a:prstGeom>
            <a:noFill/>
          </p:spPr>
          <p:txBody>
            <a:bodyPr wrap="none" rtlCol="0">
              <a:spAutoFit/>
            </a:bodyPr>
            <a:lstStyle/>
            <a:p>
              <a:r>
                <a:rPr lang="en-US" sz="2000" dirty="0" err="1" smtClean="0"/>
                <a:t>Kriging</a:t>
              </a:r>
              <a:endParaRPr lang="en-US" sz="2000" dirty="0"/>
            </a:p>
          </p:txBody>
        </p:sp>
      </p:grpSp>
      <p:grpSp>
        <p:nvGrpSpPr>
          <p:cNvPr id="17" name="Group 16"/>
          <p:cNvGrpSpPr/>
          <p:nvPr/>
        </p:nvGrpSpPr>
        <p:grpSpPr>
          <a:xfrm>
            <a:off x="4697915" y="3566410"/>
            <a:ext cx="4091018" cy="3260917"/>
            <a:chOff x="5052982" y="14546"/>
            <a:chExt cx="4091018" cy="3260917"/>
          </a:xfrm>
        </p:grpSpPr>
        <p:pic>
          <p:nvPicPr>
            <p:cNvPr id="16" name="Picture 15" descr="POM_IDW.pdf"/>
            <p:cNvPicPr>
              <a:picLocks noChangeAspect="1"/>
            </p:cNvPicPr>
            <p:nvPr/>
          </p:nvPicPr>
          <p:blipFill rotWithShape="1">
            <a:blip r:embed="rId5">
              <a:extLst>
                <a:ext uri="{28A0092B-C50C-407E-A947-70E740481C1C}">
                  <a14:useLocalDpi xmlns:a14="http://schemas.microsoft.com/office/drawing/2010/main" val="0"/>
                </a:ext>
              </a:extLst>
            </a:blip>
            <a:srcRect l="22802" b="52451"/>
            <a:stretch/>
          </p:blipFill>
          <p:spPr>
            <a:xfrm>
              <a:off x="5052982" y="14546"/>
              <a:ext cx="4091018" cy="3260917"/>
            </a:xfrm>
            <a:prstGeom prst="rect">
              <a:avLst/>
            </a:prstGeom>
          </p:spPr>
        </p:pic>
        <p:sp>
          <p:nvSpPr>
            <p:cNvPr id="12" name="TextBox 11"/>
            <p:cNvSpPr txBox="1"/>
            <p:nvPr/>
          </p:nvSpPr>
          <p:spPr>
            <a:xfrm>
              <a:off x="7773834" y="484635"/>
              <a:ext cx="1081220" cy="707886"/>
            </a:xfrm>
            <a:prstGeom prst="rect">
              <a:avLst/>
            </a:prstGeom>
            <a:noFill/>
          </p:spPr>
          <p:txBody>
            <a:bodyPr wrap="none" rtlCol="0">
              <a:spAutoFit/>
            </a:bodyPr>
            <a:lstStyle/>
            <a:p>
              <a:r>
                <a:rPr lang="en-US" sz="2000" dirty="0" smtClean="0"/>
                <a:t>Inverse </a:t>
              </a:r>
            </a:p>
            <a:p>
              <a:r>
                <a:rPr lang="en-US" sz="2000" dirty="0" smtClean="0"/>
                <a:t>Distance</a:t>
              </a:r>
              <a:endParaRPr lang="en-US" sz="2000" dirty="0"/>
            </a:p>
          </p:txBody>
        </p:sp>
      </p:grpSp>
      <p:grpSp>
        <p:nvGrpSpPr>
          <p:cNvPr id="21" name="Group 20"/>
          <p:cNvGrpSpPr/>
          <p:nvPr/>
        </p:nvGrpSpPr>
        <p:grpSpPr>
          <a:xfrm>
            <a:off x="0" y="-1"/>
            <a:ext cx="9144000" cy="6858001"/>
            <a:chOff x="0" y="-1"/>
            <a:chExt cx="9144000" cy="6858001"/>
          </a:xfrm>
        </p:grpSpPr>
        <p:sp>
          <p:nvSpPr>
            <p:cNvPr id="19" name="Rectangle 18"/>
            <p:cNvSpPr/>
            <p:nvPr/>
          </p:nvSpPr>
          <p:spPr>
            <a:xfrm>
              <a:off x="0" y="0"/>
              <a:ext cx="4354001" cy="6858000"/>
            </a:xfrm>
            <a:prstGeom prst="rect">
              <a:avLst/>
            </a:prstGeom>
            <a:solidFill>
              <a:schemeClr val="tx1">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354001" y="-1"/>
              <a:ext cx="4789999" cy="3961113"/>
            </a:xfrm>
            <a:prstGeom prst="rect">
              <a:avLst/>
            </a:prstGeom>
            <a:solidFill>
              <a:schemeClr val="tx1">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267060" y="65826"/>
            <a:ext cx="2160041" cy="646331"/>
          </a:xfrm>
          <a:prstGeom prst="rect">
            <a:avLst/>
          </a:prstGeom>
          <a:noFill/>
        </p:spPr>
        <p:txBody>
          <a:bodyPr wrap="none" rtlCol="0">
            <a:spAutoFit/>
          </a:bodyPr>
          <a:lstStyle/>
          <a:p>
            <a:pPr algn="ctr"/>
            <a:r>
              <a:rPr lang="en-US" sz="3600" b="1" dirty="0" err="1" smtClean="0">
                <a:solidFill>
                  <a:srgbClr val="FF0000"/>
                </a:solidFill>
              </a:rPr>
              <a:t>Isoscapes</a:t>
            </a:r>
            <a:r>
              <a:rPr lang="en-US" sz="3600" b="1" dirty="0" smtClean="0">
                <a:solidFill>
                  <a:srgbClr val="FF0000"/>
                </a:solidFill>
              </a:rPr>
              <a:t>!</a:t>
            </a:r>
          </a:p>
        </p:txBody>
      </p:sp>
    </p:spTree>
    <p:extLst>
      <p:ext uri="{BB962C8B-B14F-4D97-AF65-F5344CB8AC3E}">
        <p14:creationId xmlns:p14="http://schemas.microsoft.com/office/powerpoint/2010/main" val="1921131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M13C_IDW.pdf"/>
          <p:cNvPicPr>
            <a:picLocks noChangeAspect="1"/>
          </p:cNvPicPr>
          <p:nvPr/>
        </p:nvPicPr>
        <p:blipFill rotWithShape="1">
          <a:blip r:embed="rId3">
            <a:extLst>
              <a:ext uri="{28A0092B-C50C-407E-A947-70E740481C1C}">
                <a14:useLocalDpi xmlns:a14="http://schemas.microsoft.com/office/drawing/2010/main" val="0"/>
              </a:ext>
            </a:extLst>
          </a:blip>
          <a:srcRect l="22672" t="5504" b="51956"/>
          <a:stretch/>
        </p:blipFill>
        <p:spPr>
          <a:xfrm>
            <a:off x="120146" y="982698"/>
            <a:ext cx="4097900" cy="2917385"/>
          </a:xfrm>
          <a:prstGeom prst="rect">
            <a:avLst/>
          </a:prstGeom>
        </p:spPr>
      </p:pic>
      <p:grpSp>
        <p:nvGrpSpPr>
          <p:cNvPr id="5" name="Group 4"/>
          <p:cNvGrpSpPr/>
          <p:nvPr/>
        </p:nvGrpSpPr>
        <p:grpSpPr>
          <a:xfrm>
            <a:off x="4170785" y="999859"/>
            <a:ext cx="3097786" cy="2900224"/>
            <a:chOff x="5256730" y="171611"/>
            <a:chExt cx="3097786" cy="2900224"/>
          </a:xfrm>
        </p:grpSpPr>
        <p:pic>
          <p:nvPicPr>
            <p:cNvPr id="6" name="Picture 5" descr="SED13C_IDW2.pdf"/>
            <p:cNvPicPr>
              <a:picLocks noChangeAspect="1"/>
            </p:cNvPicPr>
            <p:nvPr/>
          </p:nvPicPr>
          <p:blipFill rotWithShape="1">
            <a:blip r:embed="rId4">
              <a:extLst>
                <a:ext uri="{28A0092B-C50C-407E-A947-70E740481C1C}">
                  <a14:useLocalDpi xmlns:a14="http://schemas.microsoft.com/office/drawing/2010/main" val="0"/>
                </a:ext>
              </a:extLst>
            </a:blip>
            <a:srcRect l="41544" t="5754" b="51956"/>
            <a:stretch/>
          </p:blipFill>
          <p:spPr>
            <a:xfrm>
              <a:off x="5256730" y="171611"/>
              <a:ext cx="3097786" cy="2900224"/>
            </a:xfrm>
            <a:prstGeom prst="rect">
              <a:avLst/>
            </a:prstGeom>
          </p:spPr>
        </p:pic>
        <p:sp>
          <p:nvSpPr>
            <p:cNvPr id="7" name="TextBox 6"/>
            <p:cNvSpPr txBox="1"/>
            <p:nvPr/>
          </p:nvSpPr>
          <p:spPr>
            <a:xfrm>
              <a:off x="5256730" y="260619"/>
              <a:ext cx="1082348" cy="646331"/>
            </a:xfrm>
            <a:prstGeom prst="rect">
              <a:avLst/>
            </a:prstGeom>
            <a:noFill/>
          </p:spPr>
          <p:txBody>
            <a:bodyPr wrap="none" rtlCol="0">
              <a:spAutoFit/>
            </a:bodyPr>
            <a:lstStyle/>
            <a:p>
              <a:r>
                <a:rPr lang="en-US" dirty="0" smtClean="0"/>
                <a:t>Sediment</a:t>
              </a:r>
            </a:p>
            <a:p>
              <a:r>
                <a:rPr lang="en-US" dirty="0" smtClean="0"/>
                <a:t>δ</a:t>
              </a:r>
              <a:r>
                <a:rPr lang="en-US" baseline="30000" dirty="0" smtClean="0"/>
                <a:t>13</a:t>
              </a:r>
              <a:r>
                <a:rPr lang="en-US" dirty="0"/>
                <a:t>C</a:t>
              </a:r>
            </a:p>
          </p:txBody>
        </p:sp>
      </p:grpSp>
      <p:pic>
        <p:nvPicPr>
          <p:cNvPr id="12" name="Picture 11" descr="PHYTO13C_IDW.pdf"/>
          <p:cNvPicPr>
            <a:picLocks noChangeAspect="1"/>
          </p:cNvPicPr>
          <p:nvPr/>
        </p:nvPicPr>
        <p:blipFill rotWithShape="1">
          <a:blip r:embed="rId5">
            <a:extLst>
              <a:ext uri="{28A0092B-C50C-407E-A947-70E740481C1C}">
                <a14:useLocalDpi xmlns:a14="http://schemas.microsoft.com/office/drawing/2010/main" val="0"/>
              </a:ext>
            </a:extLst>
          </a:blip>
          <a:srcRect l="22348" b="51955"/>
          <a:stretch/>
        </p:blipFill>
        <p:spPr>
          <a:xfrm>
            <a:off x="120146" y="3505377"/>
            <a:ext cx="4115064" cy="3294929"/>
          </a:xfrm>
          <a:prstGeom prst="rect">
            <a:avLst/>
          </a:prstGeom>
        </p:spPr>
      </p:pic>
      <p:sp>
        <p:nvSpPr>
          <p:cNvPr id="13" name="TextBox 12"/>
          <p:cNvSpPr txBox="1"/>
          <p:nvPr/>
        </p:nvSpPr>
        <p:spPr>
          <a:xfrm>
            <a:off x="252611" y="1088867"/>
            <a:ext cx="654108" cy="646331"/>
          </a:xfrm>
          <a:prstGeom prst="rect">
            <a:avLst/>
          </a:prstGeom>
          <a:noFill/>
        </p:spPr>
        <p:txBody>
          <a:bodyPr wrap="none" rtlCol="0">
            <a:spAutoFit/>
          </a:bodyPr>
          <a:lstStyle/>
          <a:p>
            <a:r>
              <a:rPr lang="en-US" dirty="0" smtClean="0"/>
              <a:t>POM</a:t>
            </a:r>
          </a:p>
          <a:p>
            <a:r>
              <a:rPr lang="en-US" dirty="0" smtClean="0"/>
              <a:t>δ</a:t>
            </a:r>
            <a:r>
              <a:rPr lang="en-US" baseline="30000" dirty="0" smtClean="0"/>
              <a:t>13</a:t>
            </a:r>
            <a:r>
              <a:rPr lang="en-US" dirty="0"/>
              <a:t>C</a:t>
            </a:r>
          </a:p>
        </p:txBody>
      </p:sp>
      <p:sp>
        <p:nvSpPr>
          <p:cNvPr id="14" name="TextBox 13"/>
          <p:cNvSpPr txBox="1"/>
          <p:nvPr/>
        </p:nvSpPr>
        <p:spPr>
          <a:xfrm>
            <a:off x="252611" y="3900083"/>
            <a:ext cx="1560080" cy="646331"/>
          </a:xfrm>
          <a:prstGeom prst="rect">
            <a:avLst/>
          </a:prstGeom>
          <a:noFill/>
        </p:spPr>
        <p:txBody>
          <a:bodyPr wrap="none" rtlCol="0">
            <a:spAutoFit/>
          </a:bodyPr>
          <a:lstStyle/>
          <a:p>
            <a:r>
              <a:rPr lang="en-US" dirty="0" smtClean="0"/>
              <a:t>Phytoplankton</a:t>
            </a:r>
          </a:p>
          <a:p>
            <a:r>
              <a:rPr lang="en-US" dirty="0" smtClean="0"/>
              <a:t>δ</a:t>
            </a:r>
            <a:r>
              <a:rPr lang="en-US" baseline="30000" dirty="0" smtClean="0"/>
              <a:t>13</a:t>
            </a:r>
            <a:r>
              <a:rPr lang="en-US" dirty="0"/>
              <a:t>C</a:t>
            </a:r>
          </a:p>
        </p:txBody>
      </p:sp>
      <p:sp>
        <p:nvSpPr>
          <p:cNvPr id="16" name="TextBox 15"/>
          <p:cNvSpPr txBox="1"/>
          <p:nvPr/>
        </p:nvSpPr>
        <p:spPr>
          <a:xfrm>
            <a:off x="3097617" y="32913"/>
            <a:ext cx="2695194" cy="646331"/>
          </a:xfrm>
          <a:prstGeom prst="rect">
            <a:avLst/>
          </a:prstGeom>
          <a:noFill/>
        </p:spPr>
        <p:txBody>
          <a:bodyPr wrap="none" rtlCol="0">
            <a:spAutoFit/>
          </a:bodyPr>
          <a:lstStyle/>
          <a:p>
            <a:r>
              <a:rPr lang="en-US" sz="3600" dirty="0" smtClean="0"/>
              <a:t>Food Sources</a:t>
            </a:r>
            <a:endParaRPr lang="en-US" sz="3600" dirty="0"/>
          </a:p>
        </p:txBody>
      </p:sp>
      <p:grpSp>
        <p:nvGrpSpPr>
          <p:cNvPr id="20" name="Group 19"/>
          <p:cNvGrpSpPr/>
          <p:nvPr/>
        </p:nvGrpSpPr>
        <p:grpSpPr>
          <a:xfrm>
            <a:off x="6966592" y="803893"/>
            <a:ext cx="2285814" cy="2701484"/>
            <a:chOff x="6402087" y="2331230"/>
            <a:chExt cx="2285814" cy="2701484"/>
          </a:xfrm>
        </p:grpSpPr>
        <p:grpSp>
          <p:nvGrpSpPr>
            <p:cNvPr id="19" name="Group 18"/>
            <p:cNvGrpSpPr/>
            <p:nvPr/>
          </p:nvGrpSpPr>
          <p:grpSpPr>
            <a:xfrm>
              <a:off x="6402087" y="2767451"/>
              <a:ext cx="2285814" cy="2265263"/>
              <a:chOff x="5091273" y="4264183"/>
              <a:chExt cx="2285814" cy="2265263"/>
            </a:xfrm>
          </p:grpSpPr>
          <p:grpSp>
            <p:nvGrpSpPr>
              <p:cNvPr id="8" name="Group 7"/>
              <p:cNvGrpSpPr/>
              <p:nvPr/>
            </p:nvGrpSpPr>
            <p:grpSpPr>
              <a:xfrm>
                <a:off x="5091273" y="4264183"/>
                <a:ext cx="2267694" cy="2265263"/>
                <a:chOff x="667312" y="2642808"/>
                <a:chExt cx="1838598" cy="1547691"/>
              </a:xfrm>
            </p:grpSpPr>
            <p:pic>
              <p:nvPicPr>
                <p:cNvPr id="9" name="Picture 8" descr="POM13C_IDW.pdf"/>
                <p:cNvPicPr>
                  <a:picLocks noChangeAspect="1"/>
                </p:cNvPicPr>
                <p:nvPr/>
              </p:nvPicPr>
              <p:blipFill rotWithShape="1">
                <a:blip r:embed="rId6">
                  <a:extLst>
                    <a:ext uri="{28A0092B-C50C-407E-A947-70E740481C1C}">
                      <a14:useLocalDpi xmlns:a14="http://schemas.microsoft.com/office/drawing/2010/main" val="0"/>
                    </a:ext>
                  </a:extLst>
                </a:blip>
                <a:srcRect l="53791" t="49325" r="27087" b="45806"/>
                <a:stretch/>
              </p:blipFill>
              <p:spPr>
                <a:xfrm>
                  <a:off x="755205" y="3613693"/>
                  <a:ext cx="1750705" cy="576806"/>
                </a:xfrm>
                <a:prstGeom prst="rect">
                  <a:avLst/>
                </a:prstGeom>
              </p:spPr>
            </p:pic>
            <p:pic>
              <p:nvPicPr>
                <p:cNvPr id="10" name="Picture 9" descr="POM13C_IDW.pdf"/>
                <p:cNvPicPr>
                  <a:picLocks noChangeAspect="1"/>
                </p:cNvPicPr>
                <p:nvPr/>
              </p:nvPicPr>
              <p:blipFill rotWithShape="1">
                <a:blip r:embed="rId7">
                  <a:extLst>
                    <a:ext uri="{28A0092B-C50C-407E-A947-70E740481C1C}">
                      <a14:useLocalDpi xmlns:a14="http://schemas.microsoft.com/office/drawing/2010/main" val="0"/>
                    </a:ext>
                  </a:extLst>
                </a:blip>
                <a:srcRect l="37504" t="49325" r="45436" b="43930"/>
                <a:stretch/>
              </p:blipFill>
              <p:spPr>
                <a:xfrm>
                  <a:off x="789533" y="2910926"/>
                  <a:ext cx="1561904" cy="799062"/>
                </a:xfrm>
                <a:prstGeom prst="rect">
                  <a:avLst/>
                </a:prstGeom>
              </p:spPr>
            </p:pic>
            <p:pic>
              <p:nvPicPr>
                <p:cNvPr id="11" name="Picture 10" descr="POM13C_IDW.pdf"/>
                <p:cNvPicPr>
                  <a:picLocks noChangeAspect="1"/>
                </p:cNvPicPr>
                <p:nvPr/>
              </p:nvPicPr>
              <p:blipFill rotWithShape="1">
                <a:blip r:embed="rId8">
                  <a:extLst>
                    <a:ext uri="{28A0092B-C50C-407E-A947-70E740481C1C}">
                      <a14:useLocalDpi xmlns:a14="http://schemas.microsoft.com/office/drawing/2010/main" val="0"/>
                    </a:ext>
                  </a:extLst>
                </a:blip>
                <a:srcRect l="22672" t="53215" r="62308" b="41415"/>
                <a:stretch/>
              </p:blipFill>
              <p:spPr>
                <a:xfrm>
                  <a:off x="667312" y="2642808"/>
                  <a:ext cx="1375177" cy="636232"/>
                </a:xfrm>
                <a:prstGeom prst="rect">
                  <a:avLst/>
                </a:prstGeom>
              </p:spPr>
            </p:pic>
          </p:grpSp>
          <p:sp>
            <p:nvSpPr>
              <p:cNvPr id="17" name="TextBox 16"/>
              <p:cNvSpPr txBox="1"/>
              <p:nvPr/>
            </p:nvSpPr>
            <p:spPr>
              <a:xfrm>
                <a:off x="5792811" y="4317779"/>
                <a:ext cx="1584276" cy="2152384"/>
              </a:xfrm>
              <a:prstGeom prst="rect">
                <a:avLst/>
              </a:prstGeom>
              <a:solidFill>
                <a:schemeClr val="accent5">
                  <a:lumMod val="60000"/>
                  <a:lumOff val="40000"/>
                </a:schemeClr>
              </a:solidFill>
            </p:spPr>
            <p:txBody>
              <a:bodyPr wrap="square" rtlCol="0">
                <a:spAutoFit/>
              </a:bodyPr>
              <a:lstStyle/>
              <a:p>
                <a:pPr>
                  <a:lnSpc>
                    <a:spcPct val="120000"/>
                  </a:lnSpc>
                </a:pPr>
                <a:r>
                  <a:rPr lang="en-US" sz="1600" dirty="0" smtClean="0">
                    <a:latin typeface="Arial"/>
                    <a:cs typeface="Arial"/>
                  </a:rPr>
                  <a:t>&lt; -31</a:t>
                </a:r>
              </a:p>
              <a:p>
                <a:pPr>
                  <a:lnSpc>
                    <a:spcPct val="120000"/>
                  </a:lnSpc>
                </a:pPr>
                <a:r>
                  <a:rPr lang="en-US" sz="1600" dirty="0" smtClean="0">
                    <a:latin typeface="Arial"/>
                    <a:cs typeface="Arial"/>
                  </a:rPr>
                  <a:t>-31.01 – -28</a:t>
                </a:r>
              </a:p>
              <a:p>
                <a:pPr>
                  <a:lnSpc>
                    <a:spcPct val="120000"/>
                  </a:lnSpc>
                </a:pPr>
                <a:r>
                  <a:rPr lang="en-US" sz="1600" dirty="0" smtClean="0">
                    <a:latin typeface="Arial"/>
                    <a:cs typeface="Arial"/>
                  </a:rPr>
                  <a:t>-28.01 – -25</a:t>
                </a:r>
              </a:p>
              <a:p>
                <a:pPr>
                  <a:lnSpc>
                    <a:spcPct val="120000"/>
                  </a:lnSpc>
                </a:pPr>
                <a:r>
                  <a:rPr lang="en-US" sz="1600" dirty="0" smtClean="0">
                    <a:latin typeface="Arial"/>
                    <a:cs typeface="Arial"/>
                  </a:rPr>
                  <a:t>-25.01 – -22</a:t>
                </a:r>
              </a:p>
              <a:p>
                <a:pPr>
                  <a:lnSpc>
                    <a:spcPct val="120000"/>
                  </a:lnSpc>
                </a:pPr>
                <a:r>
                  <a:rPr lang="en-US" sz="1600" dirty="0" smtClean="0">
                    <a:latin typeface="Arial"/>
                    <a:cs typeface="Arial"/>
                  </a:rPr>
                  <a:t>-22.01 – -19</a:t>
                </a:r>
              </a:p>
              <a:p>
                <a:pPr>
                  <a:lnSpc>
                    <a:spcPct val="120000"/>
                  </a:lnSpc>
                </a:pPr>
                <a:r>
                  <a:rPr lang="en-US" sz="1600" dirty="0" smtClean="0">
                    <a:latin typeface="Arial"/>
                    <a:cs typeface="Arial"/>
                  </a:rPr>
                  <a:t>-19.01 – -16</a:t>
                </a:r>
              </a:p>
              <a:p>
                <a:pPr>
                  <a:lnSpc>
                    <a:spcPct val="120000"/>
                  </a:lnSpc>
                </a:pPr>
                <a:r>
                  <a:rPr lang="en-US" sz="1600" dirty="0" smtClean="0">
                    <a:latin typeface="Arial"/>
                    <a:cs typeface="Arial"/>
                  </a:rPr>
                  <a:t>&gt; -16</a:t>
                </a:r>
                <a:endParaRPr lang="en-US" sz="1600" dirty="0">
                  <a:latin typeface="Arial"/>
                  <a:cs typeface="Arial"/>
                </a:endParaRPr>
              </a:p>
            </p:txBody>
          </p:sp>
        </p:grpSp>
        <p:sp>
          <p:nvSpPr>
            <p:cNvPr id="18" name="Rectangle 17"/>
            <p:cNvSpPr/>
            <p:nvPr/>
          </p:nvSpPr>
          <p:spPr>
            <a:xfrm>
              <a:off x="6510493" y="2331230"/>
              <a:ext cx="1160069" cy="48981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4170785" y="4332769"/>
            <a:ext cx="5081621" cy="2298065"/>
          </a:xfrm>
          <a:prstGeom prst="rect">
            <a:avLst/>
          </a:prstGeom>
          <a:noFill/>
        </p:spPr>
        <p:txBody>
          <a:bodyPr wrap="square" rtlCol="0">
            <a:spAutoFit/>
          </a:bodyPr>
          <a:lstStyle/>
          <a:p>
            <a:pPr marL="342900" indent="-342900">
              <a:lnSpc>
                <a:spcPct val="120000"/>
              </a:lnSpc>
              <a:buFont typeface="Wingdings" charset="2"/>
              <a:buChar char="§"/>
            </a:pPr>
            <a:r>
              <a:rPr lang="en-US" sz="2000" b="1" dirty="0" smtClean="0"/>
              <a:t>POM </a:t>
            </a:r>
            <a:r>
              <a:rPr lang="en-US" sz="2000" b="1" dirty="0" smtClean="0"/>
              <a:t>and </a:t>
            </a:r>
            <a:r>
              <a:rPr lang="en-US" sz="2000" b="1" dirty="0" err="1" smtClean="0"/>
              <a:t>Sed</a:t>
            </a:r>
            <a:r>
              <a:rPr lang="en-US" sz="2000" dirty="0" smtClean="0"/>
              <a:t>: E-W Gradient</a:t>
            </a:r>
          </a:p>
          <a:p>
            <a:pPr marL="800100" lvl="1" indent="-342900">
              <a:lnSpc>
                <a:spcPct val="120000"/>
              </a:lnSpc>
              <a:buFont typeface="Wingdings" charset="2"/>
              <a:buChar char="§"/>
            </a:pPr>
            <a:r>
              <a:rPr lang="en-US" sz="2000" dirty="0" smtClean="0"/>
              <a:t>Chukchi more enriched (+), Beaufort more depleted (-)</a:t>
            </a:r>
          </a:p>
          <a:p>
            <a:pPr marL="742950" lvl="1" indent="-285750">
              <a:lnSpc>
                <a:spcPct val="120000"/>
              </a:lnSpc>
              <a:buFont typeface="Arial"/>
              <a:buChar char="•"/>
            </a:pPr>
            <a:r>
              <a:rPr lang="en-US" sz="2000" dirty="0" smtClean="0"/>
              <a:t>Follows currents, carrying org. matter </a:t>
            </a:r>
          </a:p>
          <a:p>
            <a:pPr marL="342900" indent="-342900">
              <a:lnSpc>
                <a:spcPct val="120000"/>
              </a:lnSpc>
              <a:buFont typeface="Wingdings" charset="2"/>
              <a:buChar char="§"/>
            </a:pPr>
            <a:r>
              <a:rPr lang="en-US" sz="2000" b="1" dirty="0" err="1" smtClean="0"/>
              <a:t>Phyto</a:t>
            </a:r>
            <a:r>
              <a:rPr lang="en-US" sz="2000" dirty="0" smtClean="0"/>
              <a:t>: More enriched (+) at Colville River mouth</a:t>
            </a:r>
          </a:p>
        </p:txBody>
      </p:sp>
      <p:sp>
        <p:nvSpPr>
          <p:cNvPr id="22" name="Rectangle 21"/>
          <p:cNvSpPr/>
          <p:nvPr/>
        </p:nvSpPr>
        <p:spPr>
          <a:xfrm>
            <a:off x="7341116" y="655338"/>
            <a:ext cx="1663235" cy="584776"/>
          </a:xfrm>
          <a:prstGeom prst="rect">
            <a:avLst/>
          </a:prstGeom>
        </p:spPr>
        <p:txBody>
          <a:bodyPr wrap="none">
            <a:spAutoFit/>
          </a:bodyPr>
          <a:lstStyle/>
          <a:p>
            <a:r>
              <a:rPr lang="en-US" sz="3200" dirty="0" smtClean="0"/>
              <a:t>δ</a:t>
            </a:r>
            <a:r>
              <a:rPr lang="en-US" sz="3200" baseline="30000" dirty="0" smtClean="0"/>
              <a:t>13</a:t>
            </a:r>
            <a:r>
              <a:rPr lang="en-US" sz="3200" dirty="0" smtClean="0"/>
              <a:t>C (‰)</a:t>
            </a:r>
            <a:endParaRPr lang="en-US" sz="3200" dirty="0"/>
          </a:p>
        </p:txBody>
      </p:sp>
    </p:spTree>
    <p:extLst>
      <p:ext uri="{BB962C8B-B14F-4D97-AF65-F5344CB8AC3E}">
        <p14:creationId xmlns:p14="http://schemas.microsoft.com/office/powerpoint/2010/main" val="1047103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3166" y="992354"/>
            <a:ext cx="4074275" cy="2917385"/>
            <a:chOff x="171638" y="3449377"/>
            <a:chExt cx="4074275" cy="2917385"/>
          </a:xfrm>
        </p:grpSpPr>
        <p:pic>
          <p:nvPicPr>
            <p:cNvPr id="8" name="Picture 7" descr="POM15N_IDW.pdf"/>
            <p:cNvPicPr>
              <a:picLocks noChangeAspect="1"/>
            </p:cNvPicPr>
            <p:nvPr/>
          </p:nvPicPr>
          <p:blipFill rotWithShape="1">
            <a:blip r:embed="rId2">
              <a:extLst>
                <a:ext uri="{28A0092B-C50C-407E-A947-70E740481C1C}">
                  <a14:useLocalDpi xmlns:a14="http://schemas.microsoft.com/office/drawing/2010/main" val="0"/>
                </a:ext>
              </a:extLst>
            </a:blip>
            <a:srcRect l="23117" t="5505" b="51955"/>
            <a:stretch/>
          </p:blipFill>
          <p:spPr>
            <a:xfrm>
              <a:off x="171638" y="3449377"/>
              <a:ext cx="4074275" cy="2917385"/>
            </a:xfrm>
            <a:prstGeom prst="rect">
              <a:avLst/>
            </a:prstGeom>
          </p:spPr>
        </p:pic>
        <p:sp>
          <p:nvSpPr>
            <p:cNvPr id="13" name="TextBox 12"/>
            <p:cNvSpPr txBox="1"/>
            <p:nvPr/>
          </p:nvSpPr>
          <p:spPr>
            <a:xfrm>
              <a:off x="284829" y="3536304"/>
              <a:ext cx="654108" cy="646331"/>
            </a:xfrm>
            <a:prstGeom prst="rect">
              <a:avLst/>
            </a:prstGeom>
            <a:noFill/>
          </p:spPr>
          <p:txBody>
            <a:bodyPr wrap="none" rtlCol="0">
              <a:spAutoFit/>
            </a:bodyPr>
            <a:lstStyle/>
            <a:p>
              <a:r>
                <a:rPr lang="en-US" dirty="0" smtClean="0"/>
                <a:t>POM </a:t>
              </a:r>
            </a:p>
            <a:p>
              <a:r>
                <a:rPr lang="en-US" dirty="0" smtClean="0"/>
                <a:t>δ</a:t>
              </a:r>
              <a:r>
                <a:rPr lang="en-US" baseline="30000" dirty="0" smtClean="0"/>
                <a:t>15</a:t>
              </a:r>
              <a:r>
                <a:rPr lang="en-US" dirty="0" smtClean="0"/>
                <a:t>N</a:t>
              </a:r>
              <a:endParaRPr lang="en-US" dirty="0"/>
            </a:p>
          </p:txBody>
        </p:sp>
      </p:grpSp>
      <p:grpSp>
        <p:nvGrpSpPr>
          <p:cNvPr id="17" name="Group 16"/>
          <p:cNvGrpSpPr/>
          <p:nvPr/>
        </p:nvGrpSpPr>
        <p:grpSpPr>
          <a:xfrm>
            <a:off x="4186601" y="906549"/>
            <a:ext cx="3057629" cy="3028563"/>
            <a:chOff x="5599372" y="3338199"/>
            <a:chExt cx="3057629" cy="3028563"/>
          </a:xfrm>
        </p:grpSpPr>
        <p:pic>
          <p:nvPicPr>
            <p:cNvPr id="10" name="Picture 9" descr="SED15N_IDW.pdf"/>
            <p:cNvPicPr>
              <a:picLocks noChangeAspect="1"/>
            </p:cNvPicPr>
            <p:nvPr/>
          </p:nvPicPr>
          <p:blipFill rotWithShape="1">
            <a:blip r:embed="rId3">
              <a:extLst>
                <a:ext uri="{28A0092B-C50C-407E-A947-70E740481C1C}">
                  <a14:useLocalDpi xmlns:a14="http://schemas.microsoft.com/office/drawing/2010/main" val="0"/>
                </a:ext>
              </a:extLst>
            </a:blip>
            <a:srcRect l="42302" t="3754" b="52086"/>
            <a:stretch/>
          </p:blipFill>
          <p:spPr>
            <a:xfrm>
              <a:off x="5599372" y="3338199"/>
              <a:ext cx="3057629" cy="3028563"/>
            </a:xfrm>
            <a:prstGeom prst="rect">
              <a:avLst/>
            </a:prstGeom>
          </p:spPr>
        </p:pic>
        <p:sp>
          <p:nvSpPr>
            <p:cNvPr id="14" name="TextBox 13"/>
            <p:cNvSpPr txBox="1"/>
            <p:nvPr/>
          </p:nvSpPr>
          <p:spPr>
            <a:xfrm>
              <a:off x="5603048" y="3503660"/>
              <a:ext cx="1082348" cy="646331"/>
            </a:xfrm>
            <a:prstGeom prst="rect">
              <a:avLst/>
            </a:prstGeom>
            <a:noFill/>
          </p:spPr>
          <p:txBody>
            <a:bodyPr wrap="none" rtlCol="0">
              <a:spAutoFit/>
            </a:bodyPr>
            <a:lstStyle/>
            <a:p>
              <a:r>
                <a:rPr lang="en-US" dirty="0" smtClean="0"/>
                <a:t>Sediment</a:t>
              </a:r>
            </a:p>
            <a:p>
              <a:r>
                <a:rPr lang="en-US" dirty="0" smtClean="0"/>
                <a:t>δ</a:t>
              </a:r>
              <a:r>
                <a:rPr lang="en-US" baseline="30000" dirty="0" smtClean="0"/>
                <a:t>15</a:t>
              </a:r>
              <a:r>
                <a:rPr lang="en-US" dirty="0" smtClean="0"/>
                <a:t>N</a:t>
              </a:r>
              <a:endParaRPr lang="en-US" dirty="0"/>
            </a:p>
          </p:txBody>
        </p:sp>
      </p:grpSp>
      <p:pic>
        <p:nvPicPr>
          <p:cNvPr id="27" name="Picture 26" descr="PHYTO15N_IDW.pdf"/>
          <p:cNvPicPr>
            <a:picLocks noChangeAspect="1"/>
          </p:cNvPicPr>
          <p:nvPr/>
        </p:nvPicPr>
        <p:blipFill rotWithShape="1">
          <a:blip r:embed="rId4">
            <a:extLst>
              <a:ext uri="{28A0092B-C50C-407E-A947-70E740481C1C}">
                <a14:useLocalDpi xmlns:a14="http://schemas.microsoft.com/office/drawing/2010/main" val="0"/>
              </a:ext>
            </a:extLst>
          </a:blip>
          <a:srcRect l="22794" t="5590" b="52947"/>
          <a:stretch/>
        </p:blipFill>
        <p:spPr>
          <a:xfrm>
            <a:off x="98838" y="3928678"/>
            <a:ext cx="4091439" cy="2843517"/>
          </a:xfrm>
          <a:prstGeom prst="rect">
            <a:avLst/>
          </a:prstGeom>
        </p:spPr>
      </p:pic>
      <p:sp>
        <p:nvSpPr>
          <p:cNvPr id="28" name="TextBox 27"/>
          <p:cNvSpPr txBox="1"/>
          <p:nvPr/>
        </p:nvSpPr>
        <p:spPr>
          <a:xfrm>
            <a:off x="207191" y="4066870"/>
            <a:ext cx="1560080" cy="646331"/>
          </a:xfrm>
          <a:prstGeom prst="rect">
            <a:avLst/>
          </a:prstGeom>
          <a:noFill/>
        </p:spPr>
        <p:txBody>
          <a:bodyPr wrap="none" rtlCol="0">
            <a:spAutoFit/>
          </a:bodyPr>
          <a:lstStyle/>
          <a:p>
            <a:r>
              <a:rPr lang="en-US" dirty="0" smtClean="0"/>
              <a:t>Phytoplankton</a:t>
            </a:r>
            <a:r>
              <a:rPr lang="en-US" dirty="0"/>
              <a:t> </a:t>
            </a:r>
            <a:endParaRPr lang="en-US" dirty="0" smtClean="0"/>
          </a:p>
          <a:p>
            <a:r>
              <a:rPr lang="en-US" dirty="0" smtClean="0"/>
              <a:t>δ</a:t>
            </a:r>
            <a:r>
              <a:rPr lang="en-US" baseline="30000" dirty="0" smtClean="0"/>
              <a:t>15</a:t>
            </a:r>
            <a:r>
              <a:rPr lang="en-US" dirty="0" smtClean="0"/>
              <a:t>N</a:t>
            </a:r>
            <a:endParaRPr lang="en-US" dirty="0"/>
          </a:p>
        </p:txBody>
      </p:sp>
      <p:sp>
        <p:nvSpPr>
          <p:cNvPr id="29" name="TextBox 28"/>
          <p:cNvSpPr txBox="1"/>
          <p:nvPr/>
        </p:nvSpPr>
        <p:spPr>
          <a:xfrm>
            <a:off x="3097617" y="32913"/>
            <a:ext cx="2695194" cy="646331"/>
          </a:xfrm>
          <a:prstGeom prst="rect">
            <a:avLst/>
          </a:prstGeom>
          <a:noFill/>
        </p:spPr>
        <p:txBody>
          <a:bodyPr wrap="none" rtlCol="0">
            <a:spAutoFit/>
          </a:bodyPr>
          <a:lstStyle/>
          <a:p>
            <a:r>
              <a:rPr lang="en-US" sz="3600" dirty="0" smtClean="0"/>
              <a:t>Food Sources</a:t>
            </a:r>
            <a:endParaRPr lang="en-US" sz="3600" dirty="0"/>
          </a:p>
        </p:txBody>
      </p:sp>
      <p:grpSp>
        <p:nvGrpSpPr>
          <p:cNvPr id="32" name="Group 31"/>
          <p:cNvGrpSpPr/>
          <p:nvPr/>
        </p:nvGrpSpPr>
        <p:grpSpPr>
          <a:xfrm>
            <a:off x="6927447" y="1409322"/>
            <a:ext cx="2462258" cy="2148838"/>
            <a:chOff x="5005104" y="4343868"/>
            <a:chExt cx="2462258" cy="2148838"/>
          </a:xfrm>
        </p:grpSpPr>
        <p:grpSp>
          <p:nvGrpSpPr>
            <p:cNvPr id="23" name="Group 22"/>
            <p:cNvGrpSpPr/>
            <p:nvPr/>
          </p:nvGrpSpPr>
          <p:grpSpPr>
            <a:xfrm>
              <a:off x="5005104" y="4381891"/>
              <a:ext cx="2462258" cy="2110815"/>
              <a:chOff x="833186" y="1201275"/>
              <a:chExt cx="1902164" cy="1681788"/>
            </a:xfrm>
          </p:grpSpPr>
          <p:pic>
            <p:nvPicPr>
              <p:cNvPr id="24" name="Picture 23" descr="POM15N_IDW.pdf"/>
              <p:cNvPicPr>
                <a:picLocks noChangeAspect="1"/>
              </p:cNvPicPr>
              <p:nvPr/>
            </p:nvPicPr>
            <p:blipFill rotWithShape="1">
              <a:blip r:embed="rId5">
                <a:extLst>
                  <a:ext uri="{28A0092B-C50C-407E-A947-70E740481C1C}">
                    <a14:useLocalDpi xmlns:a14="http://schemas.microsoft.com/office/drawing/2010/main" val="0"/>
                  </a:ext>
                </a:extLst>
              </a:blip>
              <a:srcRect l="53909" t="49386" r="27917" b="45110"/>
              <a:stretch/>
            </p:blipFill>
            <p:spPr>
              <a:xfrm>
                <a:off x="909681" y="2167544"/>
                <a:ext cx="1825669" cy="715519"/>
              </a:xfrm>
              <a:prstGeom prst="rect">
                <a:avLst/>
              </a:prstGeom>
            </p:spPr>
          </p:pic>
          <p:pic>
            <p:nvPicPr>
              <p:cNvPr id="25" name="Picture 24" descr="POM15N_IDW.pdf"/>
              <p:cNvPicPr>
                <a:picLocks noChangeAspect="1"/>
              </p:cNvPicPr>
              <p:nvPr/>
            </p:nvPicPr>
            <p:blipFill rotWithShape="1">
              <a:blip r:embed="rId6">
                <a:extLst>
                  <a:ext uri="{28A0092B-C50C-407E-A947-70E740481C1C}">
                    <a14:useLocalDpi xmlns:a14="http://schemas.microsoft.com/office/drawing/2010/main" val="0"/>
                  </a:ext>
                </a:extLst>
              </a:blip>
              <a:srcRect l="38894" t="47984" r="45729" b="42696"/>
              <a:stretch/>
            </p:blipFill>
            <p:spPr>
              <a:xfrm>
                <a:off x="909681" y="1213192"/>
                <a:ext cx="1544739" cy="1211767"/>
              </a:xfrm>
              <a:prstGeom prst="rect">
                <a:avLst/>
              </a:prstGeom>
            </p:spPr>
          </p:pic>
          <p:pic>
            <p:nvPicPr>
              <p:cNvPr id="26" name="Picture 25" descr="POM15N_IDW.pdf"/>
              <p:cNvPicPr>
                <a:picLocks noChangeAspect="1"/>
              </p:cNvPicPr>
              <p:nvPr/>
            </p:nvPicPr>
            <p:blipFill rotWithShape="1">
              <a:blip r:embed="rId6">
                <a:extLst>
                  <a:ext uri="{28A0092B-C50C-407E-A947-70E740481C1C}">
                    <a14:useLocalDpi xmlns:a14="http://schemas.microsoft.com/office/drawing/2010/main" val="0"/>
                  </a:ext>
                </a:extLst>
              </a:blip>
              <a:srcRect l="23117" t="53906" r="60915" b="42696"/>
              <a:stretch/>
            </p:blipFill>
            <p:spPr>
              <a:xfrm>
                <a:off x="833186" y="1201275"/>
                <a:ext cx="1604070" cy="441782"/>
              </a:xfrm>
              <a:prstGeom prst="rect">
                <a:avLst/>
              </a:prstGeom>
            </p:spPr>
          </p:pic>
        </p:grpSp>
        <p:sp>
          <p:nvSpPr>
            <p:cNvPr id="30" name="TextBox 29"/>
            <p:cNvSpPr txBox="1"/>
            <p:nvPr/>
          </p:nvSpPr>
          <p:spPr>
            <a:xfrm>
              <a:off x="5710327" y="4343868"/>
              <a:ext cx="1584276" cy="1984133"/>
            </a:xfrm>
            <a:prstGeom prst="rect">
              <a:avLst/>
            </a:prstGeom>
            <a:solidFill>
              <a:schemeClr val="accent5">
                <a:lumMod val="60000"/>
                <a:lumOff val="40000"/>
              </a:schemeClr>
            </a:solidFill>
          </p:spPr>
          <p:txBody>
            <a:bodyPr wrap="square" rtlCol="0">
              <a:spAutoFit/>
            </a:bodyPr>
            <a:lstStyle/>
            <a:p>
              <a:pPr>
                <a:lnSpc>
                  <a:spcPct val="110000"/>
                </a:lnSpc>
              </a:pPr>
              <a:r>
                <a:rPr lang="en-US" sz="1600" dirty="0" smtClean="0">
                  <a:latin typeface="Arial"/>
                  <a:cs typeface="Arial"/>
                </a:rPr>
                <a:t>&lt; 2</a:t>
              </a:r>
            </a:p>
            <a:p>
              <a:pPr>
                <a:lnSpc>
                  <a:spcPct val="110000"/>
                </a:lnSpc>
              </a:pPr>
              <a:r>
                <a:rPr lang="en-US" sz="1600" dirty="0" smtClean="0">
                  <a:latin typeface="Arial"/>
                  <a:cs typeface="Arial"/>
                </a:rPr>
                <a:t>2.01 – 4</a:t>
              </a:r>
            </a:p>
            <a:p>
              <a:pPr>
                <a:lnSpc>
                  <a:spcPct val="110000"/>
                </a:lnSpc>
              </a:pPr>
              <a:r>
                <a:rPr lang="en-US" sz="1600" dirty="0" smtClean="0">
                  <a:latin typeface="Arial"/>
                  <a:cs typeface="Arial"/>
                </a:rPr>
                <a:t>4.01 – 6</a:t>
              </a:r>
            </a:p>
            <a:p>
              <a:pPr>
                <a:lnSpc>
                  <a:spcPct val="110000"/>
                </a:lnSpc>
              </a:pPr>
              <a:r>
                <a:rPr lang="en-US" sz="1600" dirty="0" smtClean="0">
                  <a:latin typeface="Arial"/>
                  <a:cs typeface="Arial"/>
                </a:rPr>
                <a:t>6.01 – 8</a:t>
              </a:r>
            </a:p>
            <a:p>
              <a:pPr>
                <a:lnSpc>
                  <a:spcPct val="110000"/>
                </a:lnSpc>
              </a:pPr>
              <a:r>
                <a:rPr lang="en-US" sz="1600" dirty="0" smtClean="0">
                  <a:latin typeface="Arial"/>
                  <a:cs typeface="Arial"/>
                </a:rPr>
                <a:t>8.01 – 10</a:t>
              </a:r>
            </a:p>
            <a:p>
              <a:pPr>
                <a:lnSpc>
                  <a:spcPct val="110000"/>
                </a:lnSpc>
              </a:pPr>
              <a:r>
                <a:rPr lang="en-US" sz="1600" dirty="0" smtClean="0">
                  <a:latin typeface="Arial"/>
                  <a:cs typeface="Arial"/>
                </a:rPr>
                <a:t>10.01 – 12</a:t>
              </a:r>
            </a:p>
            <a:p>
              <a:pPr>
                <a:lnSpc>
                  <a:spcPct val="110000"/>
                </a:lnSpc>
              </a:pPr>
              <a:r>
                <a:rPr lang="en-US" sz="1600" dirty="0" smtClean="0">
                  <a:latin typeface="Arial"/>
                  <a:cs typeface="Arial"/>
                </a:rPr>
                <a:t>&gt; 12</a:t>
              </a:r>
              <a:endParaRPr lang="en-US" sz="1600" dirty="0">
                <a:latin typeface="Arial"/>
                <a:cs typeface="Arial"/>
              </a:endParaRPr>
            </a:p>
          </p:txBody>
        </p:sp>
      </p:grpSp>
      <p:sp>
        <p:nvSpPr>
          <p:cNvPr id="33" name="TextBox 32"/>
          <p:cNvSpPr txBox="1"/>
          <p:nvPr/>
        </p:nvSpPr>
        <p:spPr>
          <a:xfrm>
            <a:off x="4690507" y="4391965"/>
            <a:ext cx="4313330" cy="1928733"/>
          </a:xfrm>
          <a:prstGeom prst="rect">
            <a:avLst/>
          </a:prstGeom>
          <a:noFill/>
        </p:spPr>
        <p:txBody>
          <a:bodyPr wrap="square" rtlCol="0">
            <a:spAutoFit/>
          </a:bodyPr>
          <a:lstStyle/>
          <a:p>
            <a:pPr marL="285750" indent="-285750">
              <a:lnSpc>
                <a:spcPct val="120000"/>
              </a:lnSpc>
              <a:buFont typeface="Arial"/>
              <a:buChar char="•"/>
            </a:pPr>
            <a:r>
              <a:rPr lang="en-US" sz="2000" dirty="0" smtClean="0"/>
              <a:t>Large range</a:t>
            </a:r>
          </a:p>
          <a:p>
            <a:pPr marL="285750" indent="-285750">
              <a:lnSpc>
                <a:spcPct val="120000"/>
              </a:lnSpc>
              <a:buFont typeface="Arial"/>
              <a:buChar char="•"/>
            </a:pPr>
            <a:r>
              <a:rPr lang="en-US" sz="2000" dirty="0" smtClean="0"/>
              <a:t>POM and sediment similar</a:t>
            </a:r>
          </a:p>
          <a:p>
            <a:pPr marL="285750" indent="-285750">
              <a:lnSpc>
                <a:spcPct val="120000"/>
              </a:lnSpc>
              <a:buFont typeface="Arial"/>
              <a:buChar char="•"/>
            </a:pPr>
            <a:r>
              <a:rPr lang="en-US" sz="2000" dirty="0" smtClean="0"/>
              <a:t>Phytoplankton more </a:t>
            </a:r>
            <a:r>
              <a:rPr lang="en-US" sz="2000" dirty="0" smtClean="0"/>
              <a:t>enriched</a:t>
            </a:r>
          </a:p>
          <a:p>
            <a:pPr marL="285750" indent="-285750">
              <a:lnSpc>
                <a:spcPct val="120000"/>
              </a:lnSpc>
              <a:buFont typeface="Arial"/>
              <a:buChar char="•"/>
            </a:pPr>
            <a:r>
              <a:rPr lang="en-US" sz="2000" dirty="0" smtClean="0"/>
              <a:t>What does it mean?</a:t>
            </a:r>
            <a:endParaRPr lang="en-US" sz="2000" dirty="0" smtClean="0"/>
          </a:p>
          <a:p>
            <a:pPr marL="285750" indent="-285750">
              <a:lnSpc>
                <a:spcPct val="120000"/>
              </a:lnSpc>
              <a:buFont typeface="Arial"/>
              <a:buChar char="•"/>
            </a:pPr>
            <a:endParaRPr lang="en-US" sz="2000" dirty="0"/>
          </a:p>
        </p:txBody>
      </p:sp>
      <p:sp>
        <p:nvSpPr>
          <p:cNvPr id="34" name="Rectangle 33"/>
          <p:cNvSpPr/>
          <p:nvPr/>
        </p:nvSpPr>
        <p:spPr>
          <a:xfrm>
            <a:off x="7341116" y="655338"/>
            <a:ext cx="1709322" cy="584776"/>
          </a:xfrm>
          <a:prstGeom prst="rect">
            <a:avLst/>
          </a:prstGeom>
        </p:spPr>
        <p:txBody>
          <a:bodyPr wrap="none">
            <a:spAutoFit/>
          </a:bodyPr>
          <a:lstStyle/>
          <a:p>
            <a:r>
              <a:rPr lang="en-US" sz="3200" dirty="0" smtClean="0"/>
              <a:t>δ</a:t>
            </a:r>
            <a:r>
              <a:rPr lang="en-US" sz="3200" baseline="30000" dirty="0" smtClean="0"/>
              <a:t>15</a:t>
            </a:r>
            <a:r>
              <a:rPr lang="en-US" sz="3200" dirty="0"/>
              <a:t>N</a:t>
            </a:r>
            <a:r>
              <a:rPr lang="en-US" sz="3200" dirty="0" smtClean="0"/>
              <a:t> (‰)</a:t>
            </a:r>
            <a:endParaRPr lang="en-US" sz="3200" dirty="0"/>
          </a:p>
        </p:txBody>
      </p:sp>
    </p:spTree>
    <p:extLst>
      <p:ext uri="{BB962C8B-B14F-4D97-AF65-F5344CB8AC3E}">
        <p14:creationId xmlns:p14="http://schemas.microsoft.com/office/powerpoint/2010/main" val="17191156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3351</TotalTime>
  <Words>513</Words>
  <Application>Microsoft Macintosh PowerPoint</Application>
  <PresentationFormat>On-screen Show (4:3)</PresentationFormat>
  <Paragraphs>109</Paragraphs>
  <Slides>12</Slides>
  <Notes>4</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Isoscapes in the Arctic Ocean Carrie Harris Marine Science Department</vt:lpstr>
      <vt:lpstr>What is an isoscape?</vt:lpstr>
      <vt:lpstr>PowerPoint Presentation</vt:lpstr>
      <vt:lpstr>Goals</vt:lpstr>
      <vt:lpstr>Pacific Marine Arctic Regional Synthesis (pacMARS)</vt:lpstr>
      <vt:lpstr>PowerPoint Presentation</vt:lpstr>
      <vt:lpstr>PowerPoint Presentation</vt:lpstr>
      <vt:lpstr>PowerPoint Presentation</vt:lpstr>
      <vt:lpstr>PowerPoint Presentation</vt:lpstr>
      <vt:lpstr>What’s Next?</vt:lpstr>
      <vt:lpstr>PowerPoint Presentation</vt:lpstr>
      <vt:lpstr>Recent Change in Arctic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Harris</dc:creator>
  <cp:lastModifiedBy>Carrie Harris</cp:lastModifiedBy>
  <cp:revision>63</cp:revision>
  <dcterms:created xsi:type="dcterms:W3CDTF">2013-11-18T21:29:47Z</dcterms:created>
  <dcterms:modified xsi:type="dcterms:W3CDTF">2013-11-21T16:55:45Z</dcterms:modified>
</cp:coreProperties>
</file>