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75" r:id="rId9"/>
    <p:sldId id="267" r:id="rId10"/>
    <p:sldId id="268" r:id="rId11"/>
    <p:sldId id="274" r:id="rId12"/>
    <p:sldId id="269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5714" autoAdjust="0"/>
  </p:normalViewPr>
  <p:slideViewPr>
    <p:cSldViewPr snapToGrid="0">
      <p:cViewPr varScale="1">
        <p:scale>
          <a:sx n="64" d="100"/>
          <a:sy n="64" d="100"/>
        </p:scale>
        <p:origin x="4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ject\AmonPMF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6 Hour</c:v>
          </c:tx>
          <c:spPr>
            <a:ln w="31750">
              <a:solidFill>
                <a:schemeClr val="accent1">
                  <a:lumMod val="75000"/>
                </a:schemeClr>
              </a:solidFill>
            </a:ln>
          </c:spPr>
          <c:xVal>
            <c:numRef>
              <c:f>temp_dist!$B$20:$B$22</c:f>
              <c:numCache>
                <c:formatCode>0</c:formatCode>
                <c:ptCount val="3"/>
                <c:pt idx="0" formatCode="General">
                  <c:v>0</c:v>
                </c:pt>
                <c:pt idx="1">
                  <c:v>1.98</c:v>
                </c:pt>
                <c:pt idx="2" formatCode="General">
                  <c:v>6</c:v>
                </c:pt>
              </c:numCache>
            </c:numRef>
          </c:xVal>
          <c:yVal>
            <c:numRef>
              <c:f>temp_dist!$E$20:$E$22</c:f>
              <c:numCache>
                <c:formatCode>0.0</c:formatCode>
                <c:ptCount val="3"/>
                <c:pt idx="0" formatCode="General">
                  <c:v>0</c:v>
                </c:pt>
                <c:pt idx="1">
                  <c:v>13.2</c:v>
                </c:pt>
                <c:pt idx="2">
                  <c:v>22</c:v>
                </c:pt>
              </c:numCache>
            </c:numRef>
          </c:yVal>
          <c:smooth val="0"/>
        </c:ser>
        <c:ser>
          <c:idx val="1"/>
          <c:order val="1"/>
          <c:tx>
            <c:v>12 Hour</c:v>
          </c:tx>
          <c:spPr>
            <a:ln w="31750" cmpd="sng">
              <a:solidFill>
                <a:schemeClr val="accent2">
                  <a:lumMod val="50000"/>
                </a:schemeClr>
              </a:solidFill>
              <a:prstDash val="solid"/>
            </a:ln>
          </c:spPr>
          <c:xVal>
            <c:numRef>
              <c:f>temp_dist!$B$25:$B$27</c:f>
              <c:numCache>
                <c:formatCode>0</c:formatCode>
                <c:ptCount val="3"/>
                <c:pt idx="0" formatCode="General">
                  <c:v>0</c:v>
                </c:pt>
                <c:pt idx="1">
                  <c:v>3.96</c:v>
                </c:pt>
                <c:pt idx="2" formatCode="General">
                  <c:v>12</c:v>
                </c:pt>
              </c:numCache>
            </c:numRef>
          </c:xVal>
          <c:yVal>
            <c:numRef>
              <c:f>temp_dist!$E$25:$E$27</c:f>
              <c:numCache>
                <c:formatCode>0.0</c:formatCode>
                <c:ptCount val="3"/>
                <c:pt idx="0" formatCode="General">
                  <c:v>0</c:v>
                </c:pt>
                <c:pt idx="1">
                  <c:v>18.585000000000001</c:v>
                </c:pt>
                <c:pt idx="2">
                  <c:v>26.55</c:v>
                </c:pt>
              </c:numCache>
            </c:numRef>
          </c:yVal>
          <c:smooth val="0"/>
        </c:ser>
        <c:ser>
          <c:idx val="2"/>
          <c:order val="2"/>
          <c:tx>
            <c:v>24 Hour</c:v>
          </c:tx>
          <c:spPr>
            <a:ln w="31750">
              <a:solidFill>
                <a:schemeClr val="accent3"/>
              </a:solidFill>
              <a:prstDash val="solid"/>
            </a:ln>
          </c:spPr>
          <c:xVal>
            <c:numRef>
              <c:f>temp_dist!$B$30:$B$32</c:f>
              <c:numCache>
                <c:formatCode>0</c:formatCode>
                <c:ptCount val="3"/>
                <c:pt idx="0" formatCode="General">
                  <c:v>0</c:v>
                </c:pt>
                <c:pt idx="1">
                  <c:v>7.92</c:v>
                </c:pt>
                <c:pt idx="2" formatCode="General">
                  <c:v>24</c:v>
                </c:pt>
              </c:numCache>
            </c:numRef>
          </c:xVal>
          <c:yVal>
            <c:numRef>
              <c:f>temp_dist!$E$30:$E$32</c:f>
              <c:numCache>
                <c:formatCode>0.0</c:formatCode>
                <c:ptCount val="3"/>
                <c:pt idx="0" formatCode="General">
                  <c:v>0</c:v>
                </c:pt>
                <c:pt idx="1">
                  <c:v>24.96</c:v>
                </c:pt>
                <c:pt idx="2">
                  <c:v>31.2</c:v>
                </c:pt>
              </c:numCache>
            </c:numRef>
          </c:yVal>
          <c:smooth val="0"/>
        </c:ser>
        <c:ser>
          <c:idx val="3"/>
          <c:order val="3"/>
          <c:tx>
            <c:v>48 Hour</c:v>
          </c:tx>
          <c:spPr>
            <a:ln w="31750">
              <a:solidFill>
                <a:srgbClr val="7030A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temp_dist!$B$35:$B$37</c:f>
              <c:numCache>
                <c:formatCode>0</c:formatCode>
                <c:ptCount val="3"/>
                <c:pt idx="0" formatCode="General">
                  <c:v>0</c:v>
                </c:pt>
                <c:pt idx="1">
                  <c:v>15.84</c:v>
                </c:pt>
                <c:pt idx="2" formatCode="General">
                  <c:v>48</c:v>
                </c:pt>
              </c:numCache>
            </c:numRef>
          </c:xVal>
          <c:yVal>
            <c:numRef>
              <c:f>temp_dist!$E$35:$E$37</c:f>
              <c:numCache>
                <c:formatCode>0.0</c:formatCode>
                <c:ptCount val="3"/>
                <c:pt idx="0" formatCode="General">
                  <c:v>0</c:v>
                </c:pt>
                <c:pt idx="1">
                  <c:v>29.75</c:v>
                </c:pt>
                <c:pt idx="2">
                  <c:v>35</c:v>
                </c:pt>
              </c:numCache>
            </c:numRef>
          </c:yVal>
          <c:smooth val="0"/>
        </c:ser>
        <c:ser>
          <c:idx val="4"/>
          <c:order val="4"/>
          <c:tx>
            <c:v>72 Hour</c:v>
          </c:tx>
          <c:spPr>
            <a:ln w="31750" cmpd="sng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circle"/>
            <c:size val="7"/>
          </c:marker>
          <c:xVal>
            <c:numRef>
              <c:f>temp_dist!$B$40:$B$42</c:f>
              <c:numCache>
                <c:formatCode>0</c:formatCode>
                <c:ptCount val="3"/>
                <c:pt idx="0" formatCode="General">
                  <c:v>0</c:v>
                </c:pt>
                <c:pt idx="1">
                  <c:v>23.76</c:v>
                </c:pt>
                <c:pt idx="2" formatCode="General">
                  <c:v>72</c:v>
                </c:pt>
              </c:numCache>
            </c:numRef>
          </c:xVal>
          <c:yVal>
            <c:numRef>
              <c:f>temp_dist!$E$40:$E$42</c:f>
              <c:numCache>
                <c:formatCode>0.0</c:formatCode>
                <c:ptCount val="3"/>
                <c:pt idx="0" formatCode="General">
                  <c:v>0</c:v>
                </c:pt>
                <c:pt idx="1">
                  <c:v>32.725000000000001</c:v>
                </c:pt>
                <c:pt idx="2">
                  <c:v>38.5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35592"/>
        <c:axId val="174732848"/>
      </c:scatterChart>
      <c:valAx>
        <c:axId val="174735592"/>
        <c:scaling>
          <c:orientation val="minMax"/>
          <c:max val="7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(Hours)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4732848"/>
        <c:crosses val="autoZero"/>
        <c:crossBetween val="midCat"/>
        <c:majorUnit val="10"/>
      </c:valAx>
      <c:valAx>
        <c:axId val="174732848"/>
        <c:scaling>
          <c:orientation val="minMax"/>
          <c:max val="4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Rainfall</a:t>
                </a:r>
                <a:r>
                  <a:rPr lang="en-US" baseline="0"/>
                  <a:t> (Cumulative Inches)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74735592"/>
        <c:crosses val="autoZero"/>
        <c:crossBetween val="midCat"/>
      </c:valAx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09699227571655E-2"/>
          <c:y val="2.2299617485031967E-2"/>
          <c:w val="0.88994946096055838"/>
          <c:h val="0.818493923508874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Water Level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8100" cap="flat" cmpd="sng" algn="ctr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2.4100369716990502E-2"/>
                  <c:y val="-7.5804602155123815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258522560276926E-2"/>
                  <c:y val="0.13428823320088951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7513995208435115E-3"/>
                  <c:y val="4.979437550336231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2153692243502E-3"/>
                  <c:y val="2.924181552288283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7891040048541632E-2"/>
                  <c:y val="3.8376286625318203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48</c:v>
                </c:pt>
                <c:pt idx="7">
                  <c:v>72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930.3</c:v>
                </c:pt>
                <c:pt idx="1">
                  <c:v>934.8</c:v>
                </c:pt>
                <c:pt idx="2">
                  <c:v>934.8</c:v>
                </c:pt>
                <c:pt idx="3">
                  <c:v>934.9</c:v>
                </c:pt>
                <c:pt idx="4">
                  <c:v>935.8</c:v>
                </c:pt>
                <c:pt idx="5">
                  <c:v>938.7</c:v>
                </c:pt>
                <c:pt idx="6">
                  <c:v>939.4</c:v>
                </c:pt>
                <c:pt idx="7">
                  <c:v>940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Top of Dam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38100" cap="flat" cmpd="sng" algn="ctr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48</c:v>
                </c:pt>
                <c:pt idx="7">
                  <c:v>72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944.8</c:v>
                </c:pt>
                <c:pt idx="1">
                  <c:v>944.8</c:v>
                </c:pt>
                <c:pt idx="2">
                  <c:v>944.8</c:v>
                </c:pt>
                <c:pt idx="3">
                  <c:v>944.8</c:v>
                </c:pt>
                <c:pt idx="4">
                  <c:v>944.8</c:v>
                </c:pt>
                <c:pt idx="5">
                  <c:v>944.8</c:v>
                </c:pt>
                <c:pt idx="6">
                  <c:v>944.8</c:v>
                </c:pt>
                <c:pt idx="7">
                  <c:v>944.8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555832"/>
        <c:axId val="215557400"/>
      </c:scatterChart>
      <c:valAx>
        <c:axId val="215555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 smtClean="0">
                    <a:latin typeface="Calibri" panose="020F0502020204030204" pitchFamily="34" charset="0"/>
                  </a:rPr>
                  <a:t>Hours</a:t>
                </a:r>
                <a:endParaRPr lang="en-US" sz="1600" dirty="0"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15557400"/>
        <c:crosses val="autoZero"/>
        <c:crossBetween val="midCat"/>
      </c:valAx>
      <c:valAx>
        <c:axId val="21555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 smtClean="0">
                    <a:latin typeface="Calibri" panose="020F0502020204030204" pitchFamily="34" charset="0"/>
                  </a:rPr>
                  <a:t>Elevation (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ft-msl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)</a:t>
                </a:r>
                <a:endParaRPr lang="en-US" sz="1600" dirty="0"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15555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CC48-A7ED-4B07-B5E4-ADB3E02D9F19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4605A-EFF1-4381-8A34-7EE311FE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4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HYDROMETEOROLOGICAL REPORT NO. </a:t>
            </a:r>
            <a:r>
              <a:rPr lang="en-US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605A-EFF1-4381-8A34-7EE311FE57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Dam was built</a:t>
            </a:r>
            <a:r>
              <a:rPr lang="en-US" baseline="0" dirty="0" smtClean="0"/>
              <a:t> in 1955 – point to original principal and emergency spillways</a:t>
            </a:r>
          </a:p>
          <a:p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Lower Dam was built in 1980 – added boat pass, new emergency spillway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the Lower Dam is at the top of dam, the two reservoirs become one….causing problems for modeling!!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605A-EFF1-4381-8A34-7EE311FE57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6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MODEL RESULTS after fixing</a:t>
            </a:r>
            <a:r>
              <a:rPr lang="en-US" baseline="0" dirty="0" smtClean="0"/>
              <a:t> the model to run!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605A-EFF1-4381-8A34-7EE311FE57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TIN - Triangulated Irregular</a:t>
            </a:r>
            <a:r>
              <a:rPr lang="en-US" baseline="0" dirty="0" smtClean="0"/>
              <a:t> network…..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Problems encountered – converting to a TIN takes up a lot of memory, make the DEM as small as possible before converting! </a:t>
            </a:r>
          </a:p>
          <a:p>
            <a:r>
              <a:rPr lang="en-US" baseline="0" dirty="0" smtClean="0"/>
              <a:t> - use topography map or TIN to draw cross-sections, make sure cross sections aren’t too wide.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605A-EFF1-4381-8A34-7EE311FE57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8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5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139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724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065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609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098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5373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49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1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7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6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7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6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4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0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9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CF1133-3259-4C45-BABA-5B62D9C6F78D}" type="datetimeFigureOut">
              <a:rPr lang="en-US" smtClean="0"/>
              <a:t>11/21/2013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583" y="1380068"/>
            <a:ext cx="10395440" cy="2616199"/>
          </a:xfrm>
        </p:spPr>
        <p:txBody>
          <a:bodyPr>
            <a:noAutofit/>
          </a:bodyPr>
          <a:lstStyle/>
          <a:p>
            <a:r>
              <a:rPr lang="en-US" dirty="0" smtClean="0"/>
              <a:t>Hydraulic and Breach Analysis</a:t>
            </a:r>
            <a:br>
              <a:rPr lang="en-US" dirty="0" smtClean="0"/>
            </a:br>
            <a:r>
              <a:rPr lang="en-US" dirty="0" smtClean="0"/>
              <a:t>of a Dam in North Texas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1431" y="5145445"/>
            <a:ext cx="6987645" cy="13885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Trina Muenzer</a:t>
            </a:r>
          </a:p>
          <a:p>
            <a:r>
              <a:rPr lang="en-US" dirty="0" smtClean="0"/>
              <a:t>CE 394K.3 </a:t>
            </a:r>
          </a:p>
          <a:p>
            <a:r>
              <a:rPr lang="en-US" dirty="0" smtClean="0"/>
              <a:t>GIS in Water Resources</a:t>
            </a:r>
          </a:p>
          <a:p>
            <a:r>
              <a:rPr lang="en-US" dirty="0" smtClean="0"/>
              <a:t>November 21,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/>
          <a:stretch/>
        </p:blipFill>
        <p:spPr bwMode="auto">
          <a:xfrm>
            <a:off x="0" y="844061"/>
            <a:ext cx="4217506" cy="6013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80" y="-55010"/>
            <a:ext cx="10018713" cy="778910"/>
          </a:xfrm>
        </p:spPr>
        <p:txBody>
          <a:bodyPr/>
          <a:lstStyle/>
          <a:p>
            <a:r>
              <a:rPr lang="en-US" dirty="0" smtClean="0"/>
              <a:t>HEC-RAS Results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6" t="2349"/>
          <a:stretch/>
        </p:blipFill>
        <p:spPr bwMode="auto">
          <a:xfrm>
            <a:off x="7698261" y="550985"/>
            <a:ext cx="4107310" cy="604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4419600" cy="613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73" y="723900"/>
            <a:ext cx="4884088" cy="32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eac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03" y="263452"/>
            <a:ext cx="6922254" cy="61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03" y="316940"/>
            <a:ext cx="6851639" cy="602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2616" y="359681"/>
            <a:ext cx="4781550" cy="6096000"/>
            <a:chOff x="586886" y="359681"/>
            <a:chExt cx="4781550" cy="609600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86" y="359681"/>
              <a:ext cx="4781550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662030" y="2914006"/>
              <a:ext cx="180292" cy="13663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66507" y="4038573"/>
            <a:ext cx="3392438" cy="1840526"/>
            <a:chOff x="5721913" y="3991233"/>
            <a:chExt cx="5189943" cy="2421292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913" y="3991233"/>
              <a:ext cx="5189943" cy="24212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8934834" y="5584627"/>
              <a:ext cx="0" cy="29545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923837" y="5510744"/>
              <a:ext cx="1111412" cy="445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19.5 </a:t>
              </a:r>
              <a:r>
                <a:rPr lang="en-US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ft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10070757" y="3407680"/>
            <a:ext cx="259492" cy="274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697362" y="877330"/>
            <a:ext cx="1359243" cy="7100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970107" y="1047703"/>
            <a:ext cx="5709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53817" y="3484115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18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66521" y="694741"/>
            <a:ext cx="3392424" cy="1863107"/>
            <a:chOff x="3466521" y="694741"/>
            <a:chExt cx="3392424" cy="1863107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521" y="694741"/>
              <a:ext cx="3392424" cy="18631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525708" y="1858723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31 </a:t>
              </a:r>
              <a:r>
                <a:rPr lang="en-US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ft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5566653" y="1738994"/>
              <a:ext cx="0" cy="60879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344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Remaining Work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Modify HEC-HMS model</a:t>
            </a:r>
          </a:p>
          <a:p>
            <a:r>
              <a:rPr lang="en-US" sz="4400" dirty="0" smtClean="0"/>
              <a:t>Sunny Day Breach</a:t>
            </a:r>
          </a:p>
          <a:p>
            <a:r>
              <a:rPr lang="en-US" sz="4400" dirty="0" smtClean="0"/>
              <a:t>PMF Breach</a:t>
            </a:r>
          </a:p>
          <a:p>
            <a:r>
              <a:rPr lang="en-US" sz="4400" dirty="0"/>
              <a:t>E</a:t>
            </a:r>
            <a:r>
              <a:rPr lang="en-US" sz="4400" dirty="0" smtClean="0"/>
              <a:t>xtend river cross sections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82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903"/>
            <a:ext cx="12192000" cy="704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7" y="0"/>
            <a:ext cx="10018713" cy="1445741"/>
          </a:xfrm>
        </p:spPr>
        <p:txBody>
          <a:bodyPr/>
          <a:lstStyle/>
          <a:p>
            <a:r>
              <a:rPr lang="en-US" sz="6600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5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381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Why is this important?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215663"/>
            <a:ext cx="10018713" cy="3575538"/>
          </a:xfrm>
        </p:spPr>
        <p:txBody>
          <a:bodyPr>
            <a:noAutofit/>
          </a:bodyPr>
          <a:lstStyle/>
          <a:p>
            <a:r>
              <a:rPr lang="en-US" sz="3200" dirty="0" smtClean="0"/>
              <a:t>TCEQ regulates Dam Safety through Texas Administrative Code Ch. 299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3200" dirty="0" smtClean="0"/>
              <a:t>Hydrology – safe passage of the probable maximum flood (PMF)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3200" dirty="0" smtClean="0"/>
              <a:t>Hydraulics - Breach Analysis </a:t>
            </a:r>
            <a:endParaRPr lang="en-US" sz="3200" dirty="0"/>
          </a:p>
          <a:p>
            <a:pPr lvl="1"/>
            <a:r>
              <a:rPr lang="en-US" sz="2800" dirty="0" smtClean="0"/>
              <a:t>Safety of people and property downstream</a:t>
            </a:r>
          </a:p>
          <a:p>
            <a:pPr lvl="1"/>
            <a:r>
              <a:rPr lang="en-US" sz="2800" dirty="0" smtClean="0"/>
              <a:t>Emergency Action Planning</a:t>
            </a:r>
          </a:p>
        </p:txBody>
      </p:sp>
    </p:spTree>
    <p:extLst>
      <p:ext uri="{BB962C8B-B14F-4D97-AF65-F5344CB8AC3E}">
        <p14:creationId xmlns:p14="http://schemas.microsoft.com/office/powerpoint/2010/main" val="16907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480" y="111371"/>
            <a:ext cx="10018713" cy="1084383"/>
          </a:xfrm>
        </p:spPr>
        <p:txBody>
          <a:bodyPr/>
          <a:lstStyle/>
          <a:p>
            <a:r>
              <a:rPr lang="en-US" dirty="0" smtClean="0"/>
              <a:t>Hydrology</a:t>
            </a:r>
            <a:endParaRPr lang="en-US" dirty="0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1" y="1547446"/>
            <a:ext cx="5226925" cy="4659811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33079" y="5028787"/>
            <a:ext cx="2088091" cy="98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400" dirty="0" smtClean="0"/>
              <a:t>72-hr PMF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 Area ≤ 200 mi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26943961"/>
              </p:ext>
            </p:extLst>
          </p:nvPr>
        </p:nvGraphicFramePr>
        <p:xfrm>
          <a:off x="5530443" y="1547447"/>
          <a:ext cx="6661557" cy="465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43314" y="965198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HMR-51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76384" y="965198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Distribution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7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588" y="0"/>
            <a:ext cx="10018713" cy="1752599"/>
          </a:xfrm>
        </p:spPr>
        <p:txBody>
          <a:bodyPr/>
          <a:lstStyle/>
          <a:p>
            <a:r>
              <a:rPr lang="en-US" sz="5400" dirty="0" smtClean="0"/>
              <a:t>Hydraulics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484310" y="2051221"/>
            <a:ext cx="10018713" cy="3851189"/>
          </a:xfrm>
        </p:spPr>
        <p:txBody>
          <a:bodyPr>
            <a:normAutofit fontScale="62500" lnSpcReduction="20000"/>
          </a:bodyPr>
          <a:lstStyle/>
          <a:p>
            <a:r>
              <a:rPr lang="en-US" sz="5100" dirty="0" smtClean="0"/>
              <a:t>Dam Characteristics</a:t>
            </a:r>
          </a:p>
          <a:p>
            <a:pPr lvl="1"/>
            <a:r>
              <a:rPr lang="en-US" sz="4400" dirty="0" smtClean="0"/>
              <a:t>Height, Length</a:t>
            </a:r>
          </a:p>
          <a:p>
            <a:pPr lvl="1"/>
            <a:r>
              <a:rPr lang="en-US" sz="4400" dirty="0" smtClean="0"/>
              <a:t>Spillway Dimensions</a:t>
            </a:r>
          </a:p>
          <a:p>
            <a:pPr lvl="1"/>
            <a:r>
              <a:rPr lang="en-US" sz="4400" dirty="0" smtClean="0"/>
              <a:t>Elevation, Storage, &amp; Discharge Data</a:t>
            </a:r>
          </a:p>
          <a:p>
            <a:pPr marL="457200" lvl="1" indent="0">
              <a:buNone/>
            </a:pPr>
            <a:endParaRPr lang="en-US" sz="4400" dirty="0" smtClean="0"/>
          </a:p>
          <a:p>
            <a:r>
              <a:rPr lang="en-US" sz="5100" dirty="0" smtClean="0"/>
              <a:t>Stream Characteristics</a:t>
            </a:r>
          </a:p>
          <a:p>
            <a:pPr lvl="1"/>
            <a:r>
              <a:rPr lang="en-US" sz="4400" dirty="0" smtClean="0"/>
              <a:t>Cross-Sections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066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54" y="-46891"/>
            <a:ext cx="10018713" cy="808891"/>
          </a:xfrm>
        </p:spPr>
        <p:txBody>
          <a:bodyPr/>
          <a:lstStyle/>
          <a:p>
            <a:r>
              <a:rPr lang="en-US" dirty="0" smtClean="0"/>
              <a:t>A Dam in North Texas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4" y="2160344"/>
            <a:ext cx="2442063" cy="256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1" y="633046"/>
            <a:ext cx="4737722" cy="613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2051" r="8266" b="8547"/>
          <a:stretch/>
        </p:blipFill>
        <p:spPr>
          <a:xfrm>
            <a:off x="7514491" y="633046"/>
            <a:ext cx="4489939" cy="613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3668" y="762000"/>
            <a:ext cx="490576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Upper Dam:</a:t>
            </a:r>
          </a:p>
          <a:p>
            <a:pPr lvl="1"/>
            <a:r>
              <a:rPr lang="en-US" sz="2400" dirty="0" smtClean="0"/>
              <a:t>67 feet tall</a:t>
            </a:r>
          </a:p>
          <a:p>
            <a:pPr lvl="1"/>
            <a:r>
              <a:rPr lang="en-US" sz="2400" dirty="0" smtClean="0"/>
              <a:t>2,500  feet long</a:t>
            </a:r>
          </a:p>
          <a:p>
            <a:pPr lvl="1"/>
            <a:r>
              <a:rPr lang="en-US" sz="2400" dirty="0" smtClean="0"/>
              <a:t>Top of Dam = 934.7 </a:t>
            </a:r>
            <a:r>
              <a:rPr lang="en-US" sz="2400" dirty="0" err="1" smtClean="0"/>
              <a:t>ft-msl</a:t>
            </a:r>
            <a:endParaRPr lang="en-US" sz="2400" dirty="0" smtClean="0"/>
          </a:p>
          <a:p>
            <a:pPr lvl="1"/>
            <a:r>
              <a:rPr lang="en-US" sz="2400" dirty="0" smtClean="0"/>
              <a:t>Spillway = 96-inch concrete pipe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                   at 920 </a:t>
            </a:r>
            <a:r>
              <a:rPr lang="en-US" sz="2400" dirty="0" err="1" smtClean="0"/>
              <a:t>ft-msl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Lower Dam:</a:t>
            </a:r>
          </a:p>
          <a:p>
            <a:pPr lvl="1"/>
            <a:r>
              <a:rPr lang="en-US" sz="2400" dirty="0" smtClean="0"/>
              <a:t>80 feet tall</a:t>
            </a:r>
          </a:p>
          <a:p>
            <a:pPr lvl="1"/>
            <a:r>
              <a:rPr lang="en-US" sz="2400" dirty="0" smtClean="0"/>
              <a:t>1,750 feet long</a:t>
            </a:r>
          </a:p>
          <a:p>
            <a:pPr lvl="1"/>
            <a:r>
              <a:rPr lang="en-US" sz="2400" dirty="0" smtClean="0"/>
              <a:t>Top of Dam = 944.8 </a:t>
            </a:r>
            <a:r>
              <a:rPr lang="en-US" sz="2400" dirty="0" err="1" smtClean="0"/>
              <a:t>ft-msl</a:t>
            </a:r>
            <a:endParaRPr lang="en-US" sz="2400" dirty="0" smtClean="0"/>
          </a:p>
          <a:p>
            <a:pPr lvl="1"/>
            <a:r>
              <a:rPr lang="en-US" sz="2400" dirty="0" smtClean="0"/>
              <a:t>Spillway = 72-inch concrete pipe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                at 920 </a:t>
            </a:r>
            <a:r>
              <a:rPr lang="en-US" sz="2400" dirty="0" err="1" smtClean="0"/>
              <a:t>ft-msl</a:t>
            </a:r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Total Max. Storage = 102,250 ac-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ft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90500"/>
            <a:ext cx="83915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0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7" y="92676"/>
            <a:ext cx="10018713" cy="779584"/>
          </a:xfrm>
        </p:spPr>
        <p:txBody>
          <a:bodyPr/>
          <a:lstStyle/>
          <a:p>
            <a:r>
              <a:rPr lang="en-US" dirty="0" smtClean="0"/>
              <a:t>HEC-HMS Modeling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0" y="826742"/>
            <a:ext cx="5814236" cy="4326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66" y="1093656"/>
            <a:ext cx="5917342" cy="4848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9"/>
          <a:stretch/>
        </p:blipFill>
        <p:spPr bwMode="auto">
          <a:xfrm>
            <a:off x="199640" y="5251620"/>
            <a:ext cx="5813542" cy="1380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370" y="1"/>
            <a:ext cx="10018713" cy="869430"/>
          </a:xfrm>
        </p:spPr>
        <p:txBody>
          <a:bodyPr/>
          <a:lstStyle/>
          <a:p>
            <a:r>
              <a:rPr lang="en-US" dirty="0" smtClean="0"/>
              <a:t>HMS Results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800767"/>
              </p:ext>
            </p:extLst>
          </p:nvPr>
        </p:nvGraphicFramePr>
        <p:xfrm>
          <a:off x="1199213" y="1004341"/>
          <a:ext cx="10768507" cy="556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39660" y="1124262"/>
            <a:ext cx="260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of Dam (944.8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r>
              <a:rPr lang="en-US" dirty="0" err="1" smtClean="0"/>
              <a:t>msl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62080" y="2295993"/>
            <a:ext cx="13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29046" y="621320"/>
            <a:ext cx="504176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Elevation Data </a:t>
            </a:r>
          </a:p>
          <a:p>
            <a:pPr lvl="1"/>
            <a:r>
              <a:rPr lang="en-US" sz="3200" dirty="0" smtClean="0"/>
              <a:t>– converted to a TIN</a:t>
            </a:r>
          </a:p>
          <a:p>
            <a:pPr lvl="1"/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River traced from NHD</a:t>
            </a:r>
          </a:p>
          <a:p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Cross-sections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Data exported to HEC-RAS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" b="100000" l="9735" r="97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18" y="263770"/>
            <a:ext cx="64579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7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1159</TotalTime>
  <Words>313</Words>
  <Application>Microsoft Office PowerPoint</Application>
  <PresentationFormat>Widescreen</PresentationFormat>
  <Paragraphs>90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Corbel</vt:lpstr>
      <vt:lpstr>Parallax</vt:lpstr>
      <vt:lpstr>Hydraulic and Breach Analysis of a Dam in North Texas</vt:lpstr>
      <vt:lpstr>Why is this important?</vt:lpstr>
      <vt:lpstr>Hydrology</vt:lpstr>
      <vt:lpstr>Hydraulics</vt:lpstr>
      <vt:lpstr>A Dam in North Texas</vt:lpstr>
      <vt:lpstr>PowerPoint Presentation</vt:lpstr>
      <vt:lpstr>HEC-HMS Modeling</vt:lpstr>
      <vt:lpstr>HMS Results</vt:lpstr>
      <vt:lpstr>PowerPoint Presentation</vt:lpstr>
      <vt:lpstr>HEC-RAS Results</vt:lpstr>
      <vt:lpstr>PowerPoint Presentation</vt:lpstr>
      <vt:lpstr>PowerPoint Presentation</vt:lpstr>
      <vt:lpstr>Remaining Work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Hydraulic and Breach Analysis of a Dam in North Texas</dc:title>
  <dc:creator>Trina</dc:creator>
  <cp:lastModifiedBy>Trina</cp:lastModifiedBy>
  <cp:revision>49</cp:revision>
  <dcterms:created xsi:type="dcterms:W3CDTF">2013-11-13T01:16:39Z</dcterms:created>
  <dcterms:modified xsi:type="dcterms:W3CDTF">2013-11-21T13:55:22Z</dcterms:modified>
</cp:coreProperties>
</file>