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2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IFSAR and terrestrial LIDAR for vegetation study in Sonora, Texas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Created for GIS in Water Resources 2013 by Kendall Ernst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35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0420"/>
          </a:xfrm>
        </p:spPr>
        <p:txBody>
          <a:bodyPr/>
          <a:lstStyle/>
          <a:p>
            <a:r>
              <a:rPr lang="en-US" dirty="0" err="1" smtClean="0"/>
              <a:t>Ackowledgements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0021"/>
            <a:ext cx="8596668" cy="4491342"/>
          </a:xfrm>
        </p:spPr>
        <p:txBody>
          <a:bodyPr/>
          <a:lstStyle/>
          <a:p>
            <a:r>
              <a:rPr lang="en-US" dirty="0" smtClean="0"/>
              <a:t>Dr. Robert Washington-Allen</a:t>
            </a:r>
          </a:p>
          <a:p>
            <a:r>
              <a:rPr lang="en-US" dirty="0" smtClean="0"/>
              <a:t>Alfredo Delgado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Maidment</a:t>
            </a:r>
            <a:r>
              <a:rPr lang="en-US" dirty="0" smtClean="0"/>
              <a:t> and Dr. </a:t>
            </a:r>
            <a:r>
              <a:rPr lang="en-US" dirty="0" err="1" smtClean="0"/>
              <a:t>Tarboton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678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677334" y="1334278"/>
            <a:ext cx="4184035" cy="470708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Background</a:t>
            </a:r>
          </a:p>
          <a:p>
            <a:r>
              <a:rPr lang="en-US" sz="2400" dirty="0" smtClean="0"/>
              <a:t>Method and Results</a:t>
            </a:r>
          </a:p>
          <a:p>
            <a:r>
              <a:rPr lang="en-US" sz="2400" dirty="0" smtClean="0"/>
              <a:t>Future Work</a:t>
            </a:r>
          </a:p>
          <a:p>
            <a:r>
              <a:rPr lang="en-US" sz="2400" dirty="0" smtClean="0"/>
              <a:t>Acknowledgments</a:t>
            </a:r>
          </a:p>
          <a:p>
            <a:r>
              <a:rPr lang="en-US" sz="2400" dirty="0" smtClean="0"/>
              <a:t>Questions</a:t>
            </a:r>
            <a:endParaRPr lang="en-US" sz="24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8892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008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343608"/>
            <a:ext cx="4184035" cy="4697753"/>
          </a:xfrm>
        </p:spPr>
        <p:txBody>
          <a:bodyPr/>
          <a:lstStyle/>
          <a:p>
            <a:r>
              <a:rPr lang="en-US" dirty="0" smtClean="0"/>
              <a:t>Purpose: improve existing carbon biomass estimation techniques by applying higher resolution remote sensing data</a:t>
            </a:r>
          </a:p>
          <a:p>
            <a:pPr lvl="1"/>
            <a:r>
              <a:rPr lang="en-US" dirty="0" smtClean="0"/>
              <a:t>Furthering current methods</a:t>
            </a:r>
          </a:p>
          <a:p>
            <a:pPr lvl="1"/>
            <a:r>
              <a:rPr lang="en-US" dirty="0" smtClean="0"/>
              <a:t>Broader impacts for developing countries through </a:t>
            </a:r>
            <a:r>
              <a:rPr lang="en-US" dirty="0"/>
              <a:t>the UN </a:t>
            </a:r>
            <a:r>
              <a:rPr lang="en-US" dirty="0" err="1"/>
              <a:t>Collabrative</a:t>
            </a:r>
            <a:r>
              <a:rPr lang="en-US" dirty="0"/>
              <a:t> </a:t>
            </a:r>
            <a:r>
              <a:rPr lang="en-US" dirty="0" err="1"/>
              <a:t>Programme</a:t>
            </a:r>
            <a:r>
              <a:rPr lang="en-US" dirty="0"/>
              <a:t> on Reducing Emissions from Deforestation and </a:t>
            </a:r>
            <a:r>
              <a:rPr lang="en-US" dirty="0" smtClean="0"/>
              <a:t>Forest </a:t>
            </a:r>
            <a:r>
              <a:rPr lang="en-US" dirty="0" err="1"/>
              <a:t>Degredation</a:t>
            </a:r>
            <a:r>
              <a:rPr lang="en-US" dirty="0"/>
              <a:t> in Developing Countries (UN-REDD</a:t>
            </a:r>
            <a:r>
              <a:rPr lang="en-US" dirty="0" smtClean="0"/>
              <a:t>)</a:t>
            </a:r>
          </a:p>
          <a:p>
            <a:r>
              <a:rPr lang="en-US" dirty="0" smtClean="0"/>
              <a:t>Research team at Texas A&amp;M and UT Knoxville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369" y="1343608"/>
            <a:ext cx="3429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4861369" y="5205068"/>
            <a:ext cx="3429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Image source: http://</a:t>
            </a:r>
            <a:r>
              <a:rPr lang="en-US" sz="1050" dirty="0" smtClean="0"/>
              <a:t>storiesrhymesandsingalongtimes.blogspot.com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9516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341120"/>
            <a:ext cx="4184035" cy="4700241"/>
          </a:xfrm>
        </p:spPr>
        <p:txBody>
          <a:bodyPr/>
          <a:lstStyle/>
          <a:p>
            <a:r>
              <a:rPr lang="en-US" dirty="0" smtClean="0"/>
              <a:t>Study Site: Sonora, TX</a:t>
            </a:r>
          </a:p>
          <a:p>
            <a:pPr lvl="1"/>
            <a:r>
              <a:rPr lang="en-US" dirty="0"/>
              <a:t>Texas Sonora </a:t>
            </a:r>
            <a:r>
              <a:rPr lang="en-US" dirty="0" err="1"/>
              <a:t>AgriLife</a:t>
            </a:r>
            <a:r>
              <a:rPr lang="en-US" dirty="0"/>
              <a:t> Research Station (SARS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divided into 5 different prescribed fire </a:t>
            </a:r>
            <a:r>
              <a:rPr lang="en-US" dirty="0" smtClean="0"/>
              <a:t>frequencies</a:t>
            </a:r>
          </a:p>
          <a:p>
            <a:pPr lvl="1"/>
            <a:r>
              <a:rPr lang="en-US" dirty="0" smtClean="0"/>
              <a:t>Representative vegetation</a:t>
            </a:r>
          </a:p>
          <a:p>
            <a:pPr lvl="1"/>
            <a:endParaRPr lang="en-US" dirty="0"/>
          </a:p>
        </p:txBody>
      </p:sp>
      <p:pic>
        <p:nvPicPr>
          <p:cNvPr id="7" name="Picture 2" descr="E:\GIS Project\Presentation\Images\sonorasite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65" y="1160060"/>
            <a:ext cx="4113064" cy="486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164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1331"/>
          </a:xfrm>
        </p:spPr>
        <p:txBody>
          <a:bodyPr/>
          <a:lstStyle/>
          <a:p>
            <a:r>
              <a:rPr lang="en-US" dirty="0" smtClean="0"/>
              <a:t>Method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380931"/>
            <a:ext cx="4184035" cy="4660430"/>
          </a:xfrm>
        </p:spPr>
        <p:txBody>
          <a:bodyPr/>
          <a:lstStyle/>
          <a:p>
            <a:r>
              <a:rPr lang="en-US" dirty="0" smtClean="0"/>
              <a:t>Technology</a:t>
            </a:r>
          </a:p>
          <a:p>
            <a:pPr lvl="1"/>
            <a:r>
              <a:rPr lang="en-US" dirty="0" err="1" smtClean="0"/>
              <a:t>NEXTmap</a:t>
            </a:r>
            <a:r>
              <a:rPr lang="en-US" dirty="0"/>
              <a:t> </a:t>
            </a:r>
            <a:r>
              <a:rPr lang="en-US" dirty="0" err="1"/>
              <a:t>interferometric</a:t>
            </a:r>
            <a:r>
              <a:rPr lang="en-US" dirty="0"/>
              <a:t> synthetic aperture RADAR (IFSAR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± 30-cm to 3-m vertical </a:t>
            </a:r>
            <a:r>
              <a:rPr lang="en-US" dirty="0" smtClean="0"/>
              <a:t>accuracy </a:t>
            </a:r>
          </a:p>
          <a:p>
            <a:pPr lvl="2"/>
            <a:r>
              <a:rPr lang="en-US" dirty="0" smtClean="0"/>
              <a:t>0.9-m </a:t>
            </a:r>
            <a:r>
              <a:rPr lang="en-US" dirty="0"/>
              <a:t>baseline at 5-m X 5-m pixel </a:t>
            </a:r>
            <a:r>
              <a:rPr lang="en-US" dirty="0" smtClean="0"/>
              <a:t>resolution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errestrial </a:t>
            </a:r>
            <a:r>
              <a:rPr lang="en-US" dirty="0"/>
              <a:t>laser scanning (TLS</a:t>
            </a:r>
            <a:r>
              <a:rPr lang="en-US" dirty="0" smtClean="0"/>
              <a:t>)</a:t>
            </a:r>
          </a:p>
          <a:p>
            <a:pPr lvl="2"/>
            <a:r>
              <a:rPr lang="en-US" dirty="0"/>
              <a:t>360° horizontal and a 270° vertical field of </a:t>
            </a:r>
            <a:r>
              <a:rPr lang="en-US" dirty="0" smtClean="0"/>
              <a:t>view</a:t>
            </a:r>
          </a:p>
          <a:p>
            <a:pPr lvl="2"/>
            <a:r>
              <a:rPr lang="en-US" dirty="0" smtClean="0"/>
              <a:t>532 </a:t>
            </a:r>
            <a:r>
              <a:rPr lang="en-US" dirty="0"/>
              <a:t>nm green laser with a pulse of 55,000 points per </a:t>
            </a:r>
            <a:r>
              <a:rPr lang="en-US" dirty="0" smtClean="0"/>
              <a:t>second</a:t>
            </a:r>
          </a:p>
          <a:p>
            <a:pPr lvl="2"/>
            <a:r>
              <a:rPr lang="en-US" dirty="0" smtClean="0"/>
              <a:t>spot </a:t>
            </a:r>
            <a:r>
              <a:rPr lang="en-US" dirty="0"/>
              <a:t>diameter size up to a range of 50-m of 4.5mm with a ± 2mm ranging </a:t>
            </a:r>
            <a:r>
              <a:rPr lang="en-US" dirty="0" smtClean="0"/>
              <a:t>accuracy</a:t>
            </a:r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7334" y="5641251"/>
            <a:ext cx="2733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Specs provided by Washington-Allen and Delgado</a:t>
            </a:r>
            <a:endParaRPr lang="en-US" sz="1000" dirty="0"/>
          </a:p>
        </p:txBody>
      </p:sp>
      <p:sp>
        <p:nvSpPr>
          <p:cNvPr id="6" name="Rounded Rectangle 5"/>
          <p:cNvSpPr/>
          <p:nvPr/>
        </p:nvSpPr>
        <p:spPr>
          <a:xfrm>
            <a:off x="4906235" y="1678371"/>
            <a:ext cx="4846320" cy="4937760"/>
          </a:xfrm>
          <a:prstGeom prst="round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>
                          <a14:foregroundMark x1="89231" y1="11277" x2="89231" y2="11277"/>
                          <a14:foregroundMark x1="3654" y1="82753" x2="3654" y2="82753"/>
                          <a14:backgroundMark x1="16731" y1="26036" x2="16731" y2="26036"/>
                          <a14:backgroundMark x1="91154" y1="68325" x2="91154" y2="6832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/>
        </p:nvSpPr>
        <p:spPr>
          <a:xfrm>
            <a:off x="9983277" y="3505478"/>
            <a:ext cx="629028" cy="337211"/>
          </a:xfrm>
          <a:prstGeom prst="mathMin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692457" y="598774"/>
            <a:ext cx="4846320" cy="4937760"/>
          </a:xfrm>
          <a:prstGeom prst="round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99422">
                          <a14:foregroundMark x1="90751" y1="9121" x2="90751" y2="91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692457" y="-362681"/>
            <a:ext cx="4846320" cy="4937760"/>
          </a:xfrm>
          <a:prstGeom prst="round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752555" y="2451567"/>
            <a:ext cx="122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DSM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52555" y="4311825"/>
            <a:ext cx="1220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5"/>
                </a:solidFill>
              </a:rPr>
              <a:t>DTM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3" name="Equal 12"/>
          <p:cNvSpPr/>
          <p:nvPr/>
        </p:nvSpPr>
        <p:spPr>
          <a:xfrm>
            <a:off x="9885813" y="1498694"/>
            <a:ext cx="823957" cy="483737"/>
          </a:xfrm>
          <a:prstGeom prst="mathEqual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1520"/>
          </a:xfrm>
        </p:spPr>
        <p:txBody>
          <a:bodyPr/>
          <a:lstStyle/>
          <a:p>
            <a:r>
              <a:rPr lang="en-US" dirty="0" smtClean="0"/>
              <a:t>Method and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341120"/>
            <a:ext cx="4184035" cy="4700241"/>
          </a:xfrm>
        </p:spPr>
        <p:txBody>
          <a:bodyPr/>
          <a:lstStyle/>
          <a:p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TLS samples taken in 30 m x 30m plots</a:t>
            </a:r>
          </a:p>
          <a:p>
            <a:pPr lvl="1"/>
            <a:r>
              <a:rPr lang="en-US" dirty="0" smtClean="0"/>
              <a:t>Six 5 m x 5 m IFSAR cells in each sample area</a:t>
            </a:r>
          </a:p>
          <a:p>
            <a:r>
              <a:rPr lang="en-US" dirty="0" smtClean="0"/>
              <a:t>Error</a:t>
            </a:r>
          </a:p>
          <a:p>
            <a:pPr lvl="1"/>
            <a:r>
              <a:rPr lang="en-US" dirty="0" smtClean="0"/>
              <a:t>Radar penetrates tree cover, which necessitates calibration. TLS provides highly accurate height data and is used to calibrate height across the plot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50">
                        <a14:foregroundMark x1="31982" y1="38926" x2="31982" y2="389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760" y="1341120"/>
            <a:ext cx="4184463" cy="4680819"/>
          </a:xfrm>
        </p:spPr>
      </p:pic>
      <p:sp>
        <p:nvSpPr>
          <p:cNvPr id="6" name="TextBox 5"/>
          <p:cNvSpPr txBox="1"/>
          <p:nvPr/>
        </p:nvSpPr>
        <p:spPr>
          <a:xfrm>
            <a:off x="6130212" y="5355771"/>
            <a:ext cx="1399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Plot 5</a:t>
            </a:r>
            <a:endParaRPr 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79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and Results: DSM Heights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1930400"/>
            <a:ext cx="4845910" cy="3133698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14503" y="1930400"/>
            <a:ext cx="4847750" cy="313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98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16" y="196513"/>
            <a:ext cx="9371769" cy="646497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Data: Plot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73512"/>
          </a:xfrm>
        </p:spPr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83113"/>
            <a:ext cx="8596668" cy="4558250"/>
          </a:xfrm>
        </p:spPr>
        <p:txBody>
          <a:bodyPr/>
          <a:lstStyle/>
          <a:p>
            <a:r>
              <a:rPr lang="en-US" dirty="0" smtClean="0"/>
              <a:t>Extract height data for only 30 m x 30 m plots</a:t>
            </a:r>
          </a:p>
          <a:p>
            <a:r>
              <a:rPr lang="en-US" dirty="0" smtClean="0"/>
              <a:t>Perform statistical analysis to calibrate height data</a:t>
            </a:r>
          </a:p>
          <a:p>
            <a:r>
              <a:rPr lang="en-US" dirty="0" smtClean="0"/>
              <a:t>Potentially extract </a:t>
            </a:r>
            <a:r>
              <a:rPr lang="en-US" dirty="0" smtClean="0"/>
              <a:t>tree data using </a:t>
            </a:r>
            <a:r>
              <a:rPr lang="en-US" dirty="0" err="1" smtClean="0"/>
              <a:t>TreeVaw</a:t>
            </a:r>
            <a:r>
              <a:rPr lang="en-US" dirty="0" smtClean="0"/>
              <a:t> or ArcGIS</a:t>
            </a:r>
          </a:p>
          <a:p>
            <a:pPr lvl="1"/>
            <a:r>
              <a:rPr lang="en-US" dirty="0" smtClean="0"/>
              <a:t>Density</a:t>
            </a:r>
          </a:p>
          <a:p>
            <a:pPr lvl="1"/>
            <a:r>
              <a:rPr lang="en-US" dirty="0" smtClean="0"/>
              <a:t>Crown width</a:t>
            </a:r>
          </a:p>
          <a:p>
            <a:pPr lvl="1"/>
            <a:r>
              <a:rPr lang="en-US" dirty="0" smtClean="0"/>
              <a:t>Etc.</a:t>
            </a:r>
          </a:p>
          <a:p>
            <a:r>
              <a:rPr lang="en-US" dirty="0" smtClean="0"/>
              <a:t>Potentially a</a:t>
            </a:r>
            <a:r>
              <a:rPr lang="en-US" dirty="0" smtClean="0"/>
              <a:t>pply </a:t>
            </a:r>
            <a:r>
              <a:rPr lang="en-US" dirty="0" err="1" smtClean="0"/>
              <a:t>allometric</a:t>
            </a:r>
            <a:r>
              <a:rPr lang="en-US" dirty="0" smtClean="0"/>
              <a:t> equations to determine carbon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8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311</Words>
  <Application>Microsoft Office PowerPoint</Application>
  <PresentationFormat>Widescreen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IFSAR and terrestrial LIDAR for vegetation study in Sonora, Texas</vt:lpstr>
      <vt:lpstr>Agenda</vt:lpstr>
      <vt:lpstr>Background</vt:lpstr>
      <vt:lpstr>Background</vt:lpstr>
      <vt:lpstr>Method and Results</vt:lpstr>
      <vt:lpstr>Method and Results</vt:lpstr>
      <vt:lpstr>Method and Results: DSM Heights</vt:lpstr>
      <vt:lpstr>TLS Data: Plot 5</vt:lpstr>
      <vt:lpstr>Future Work</vt:lpstr>
      <vt:lpstr>Ackowledgements</vt:lpstr>
      <vt:lpstr>Questions?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IFSAR and terrestrial LIDAR for vegetation study in Sonora, Texas</dc:title>
  <dc:creator>Ernst, Kendall R</dc:creator>
  <cp:lastModifiedBy>Ernst, Kendall R</cp:lastModifiedBy>
  <cp:revision>17</cp:revision>
  <dcterms:created xsi:type="dcterms:W3CDTF">2013-11-25T21:33:59Z</dcterms:created>
  <dcterms:modified xsi:type="dcterms:W3CDTF">2013-11-26T16:43:08Z</dcterms:modified>
</cp:coreProperties>
</file>