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64"/>
  </p:notesMasterIdLst>
  <p:sldIdLst>
    <p:sldId id="320" r:id="rId4"/>
    <p:sldId id="327" r:id="rId5"/>
    <p:sldId id="328" r:id="rId6"/>
    <p:sldId id="322" r:id="rId7"/>
    <p:sldId id="323" r:id="rId8"/>
    <p:sldId id="324" r:id="rId9"/>
    <p:sldId id="325" r:id="rId10"/>
    <p:sldId id="329" r:id="rId11"/>
    <p:sldId id="330" r:id="rId12"/>
    <p:sldId id="331" r:id="rId13"/>
    <p:sldId id="332" r:id="rId14"/>
    <p:sldId id="333" r:id="rId15"/>
    <p:sldId id="334" r:id="rId16"/>
    <p:sldId id="338" r:id="rId17"/>
    <p:sldId id="337" r:id="rId18"/>
    <p:sldId id="336" r:id="rId19"/>
    <p:sldId id="348" r:id="rId20"/>
    <p:sldId id="335" r:id="rId21"/>
    <p:sldId id="259" r:id="rId22"/>
    <p:sldId id="260" r:id="rId23"/>
    <p:sldId id="261" r:id="rId24"/>
    <p:sldId id="339" r:id="rId25"/>
    <p:sldId id="340" r:id="rId26"/>
    <p:sldId id="34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342" r:id="rId35"/>
    <p:sldId id="343" r:id="rId36"/>
    <p:sldId id="344" r:id="rId37"/>
    <p:sldId id="350" r:id="rId38"/>
    <p:sldId id="349" r:id="rId39"/>
    <p:sldId id="274" r:id="rId40"/>
    <p:sldId id="275" r:id="rId41"/>
    <p:sldId id="276" r:id="rId42"/>
    <p:sldId id="345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303" r:id="rId55"/>
    <p:sldId id="304" r:id="rId56"/>
    <p:sldId id="305" r:id="rId57"/>
    <p:sldId id="306" r:id="rId58"/>
    <p:sldId id="309" r:id="rId59"/>
    <p:sldId id="346" r:id="rId60"/>
    <p:sldId id="347" r:id="rId61"/>
    <p:sldId id="312" r:id="rId62"/>
    <p:sldId id="321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93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3.wmf"/><Relationship Id="rId4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B28D1-55B1-42B8-8CE3-C3FF9C3753FF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B6286-BFD6-427D-A3D4-7EF57E710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4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2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01C44-02AB-4D9A-AE7A-23F3E37BAAEE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30" tIns="44865" rIns="89730" bIns="44865"/>
          <a:lstStyle/>
          <a:p>
            <a:r>
              <a:rPr lang="en-US"/>
              <a:t>Before we get into detail let’s quickly define a channel and a cross-section. A river of stream </a:t>
            </a:r>
            <a:r>
              <a:rPr lang="en-US" b="1"/>
              <a:t>Channel</a:t>
            </a:r>
            <a:r>
              <a:rPr lang="en-US"/>
              <a:t> is a conduit or water course carrying water flow under gravity.</a:t>
            </a:r>
          </a:p>
          <a:p>
            <a:pPr>
              <a:spcBef>
                <a:spcPct val="50000"/>
              </a:spcBef>
            </a:pPr>
            <a:r>
              <a:rPr lang="en-US"/>
              <a:t>A </a:t>
            </a:r>
            <a:r>
              <a:rPr lang="en-US" b="1"/>
              <a:t>Cross-Section</a:t>
            </a:r>
            <a:r>
              <a:rPr lang="en-US"/>
              <a:t> refers to the section of a channel taken normal to the direction of the flow.</a:t>
            </a:r>
            <a:endParaRPr lang="en-US" b="1"/>
          </a:p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6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3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76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37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16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0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3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3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4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7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5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25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12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18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19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3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38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0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77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5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2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3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9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9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3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5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4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FD80-C983-4F65-A282-CE5186CF3D56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F008-E73A-44B1-A30D-E1F240E87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4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D5A29D3-4EF2-408E-9DB6-83AFE84245B6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07F707-2EF6-44A2-84D7-E2DEEF12A31B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63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5CE6B6-26C8-495F-8621-292A6E7F8C80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11/19/2013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557D24-D9AE-476F-8B41-D4A07634F2AA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3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hd.usgs.go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ationalmap.gov/viewer.html" TargetMode="External"/><Relationship Id="rId4" Type="http://schemas.openxmlformats.org/officeDocument/2006/relationships/hyperlink" Target="http://ned.usgs.gov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hyperlink" Target="ftp://ftp.ftw.nrcs.usda.gov/wbd/WBD_Latest_Version_June2013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4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map.gov/ustopo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long.mp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HydroShare</a:t>
            </a:r>
            <a:r>
              <a:rPr lang="en-US" dirty="0" smtClean="0"/>
              <a:t> and River Channel Information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7829" y="3602038"/>
            <a:ext cx="7609114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David R. Maidment</a:t>
            </a:r>
            <a:br>
              <a:rPr lang="en-US" dirty="0" smtClean="0"/>
            </a:br>
            <a:r>
              <a:rPr lang="en-US" dirty="0" smtClean="0"/>
              <a:t>GIS in Water Resources, Fall 2013</a:t>
            </a:r>
          </a:p>
          <a:p>
            <a:endParaRPr lang="en-US" dirty="0"/>
          </a:p>
          <a:p>
            <a:r>
              <a:rPr lang="en-US" dirty="0" smtClean="0"/>
              <a:t>Contributions from Stephen Jackson, Ben Hodges and </a:t>
            </a:r>
            <a:r>
              <a:rPr lang="en-US" dirty="0" err="1" smtClean="0"/>
              <a:t>Venkatesh</a:t>
            </a:r>
            <a:r>
              <a:rPr lang="en-US" dirty="0" smtClean="0"/>
              <a:t> </a:t>
            </a:r>
            <a:r>
              <a:rPr lang="en-US" dirty="0" err="1" smtClean="0"/>
              <a:t>Merwade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3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big piles of electronically scanned images, called</a:t>
            </a:r>
            <a:r>
              <a:rPr lang="en-US" dirty="0" smtClean="0">
                <a:solidFill>
                  <a:srgbClr val="FF0000"/>
                </a:solidFill>
              </a:rPr>
              <a:t> Digital Raster Graphics</a:t>
            </a:r>
          </a:p>
          <a:p>
            <a:r>
              <a:rPr lang="en-US" dirty="0" smtClean="0"/>
              <a:t>They were automatically </a:t>
            </a:r>
            <a:r>
              <a:rPr lang="en-US" dirty="0" smtClean="0">
                <a:solidFill>
                  <a:srgbClr val="FF0000"/>
                </a:solidFill>
              </a:rPr>
              <a:t>converted into vector objects</a:t>
            </a:r>
            <a:r>
              <a:rPr lang="en-US" dirty="0" smtClean="0"/>
              <a:t> (points, lines, areas) and edited for correctness.</a:t>
            </a:r>
          </a:p>
          <a:p>
            <a:r>
              <a:rPr lang="en-US" dirty="0" smtClean="0"/>
              <a:t>Now we have </a:t>
            </a:r>
            <a:r>
              <a:rPr lang="en-US" dirty="0" smtClean="0">
                <a:solidFill>
                  <a:srgbClr val="FF0000"/>
                </a:solidFill>
              </a:rPr>
              <a:t>digital map features</a:t>
            </a:r>
          </a:p>
          <a:p>
            <a:r>
              <a:rPr lang="en-US" dirty="0" smtClean="0"/>
              <a:t>GIS can handle </a:t>
            </a:r>
            <a:r>
              <a:rPr lang="en-US" dirty="0" smtClean="0">
                <a:solidFill>
                  <a:srgbClr val="FF0000"/>
                </a:solidFill>
              </a:rPr>
              <a:t>attributes.  </a:t>
            </a:r>
            <a:r>
              <a:rPr lang="en-US" dirty="0" smtClean="0"/>
              <a:t>Ok, cool!  We’ll add names, identifying numbers, etc.</a:t>
            </a:r>
          </a:p>
          <a:p>
            <a:r>
              <a:rPr lang="en-US" dirty="0" smtClean="0"/>
              <a:t>Lots of work for GIS specialists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National Hydrography Dataset </a:t>
            </a:r>
            <a:r>
              <a:rPr lang="en-US" dirty="0" smtClean="0"/>
              <a:t>(mid-1990’s to mid-2000’s)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US Geological Survey </a:t>
            </a:r>
            <a:r>
              <a:rPr lang="en-US" dirty="0" smtClean="0"/>
              <a:t>has </a:t>
            </a:r>
            <a:r>
              <a:rPr lang="en-US" dirty="0" smtClean="0">
                <a:solidFill>
                  <a:srgbClr val="FF0000"/>
                </a:solidFill>
              </a:rPr>
              <a:t>digital raster graphics </a:t>
            </a:r>
            <a:r>
              <a:rPr lang="en-US" dirty="0" smtClean="0"/>
              <a:t>and vector map features with descriptive attributes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Two versions</a:t>
            </a:r>
          </a:p>
          <a:p>
            <a:pPr lvl="1"/>
            <a:r>
              <a:rPr lang="en-US" dirty="0" smtClean="0"/>
              <a:t>1:100,000 scale (medium resolution)</a:t>
            </a:r>
          </a:p>
          <a:p>
            <a:pPr lvl="1"/>
            <a:r>
              <a:rPr lang="en-US" dirty="0" smtClean="0"/>
              <a:t>1:24,000 scale (high resolution)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EPA</a:t>
            </a:r>
            <a:r>
              <a:rPr lang="en-US" dirty="0" smtClean="0"/>
              <a:t> has a “</a:t>
            </a:r>
            <a:r>
              <a:rPr lang="en-US" dirty="0" smtClean="0">
                <a:solidFill>
                  <a:srgbClr val="FF0000"/>
                </a:solidFill>
              </a:rPr>
              <a:t>Reach File</a:t>
            </a:r>
            <a:r>
              <a:rPr lang="en-US" dirty="0" smtClean="0"/>
              <a:t>” as a tabular system that knows which reach flows into what reach and where points of water discharge and withdrawal are located on them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34018" y="5853797"/>
            <a:ext cx="57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“</a:t>
            </a:r>
            <a:r>
              <a:rPr lang="en-US" dirty="0" smtClean="0">
                <a:solidFill>
                  <a:srgbClr val="FF0000"/>
                </a:solidFill>
              </a:rPr>
              <a:t>marriage</a:t>
            </a:r>
            <a:r>
              <a:rPr lang="en-US" dirty="0" smtClean="0"/>
              <a:t>” happens and the reach connectivity from EPA is coupled with the GIS features from USGS – </a:t>
            </a:r>
            <a:r>
              <a:rPr lang="en-US" dirty="0" err="1" smtClean="0"/>
              <a:t>Kumbaya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36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River networks</a:t>
            </a:r>
          </a:p>
          <a:p>
            <a:r>
              <a:rPr lang="en-US" dirty="0"/>
              <a:t>for 8-digit HUC </a:t>
            </a:r>
          </a:p>
          <a:p>
            <a:r>
              <a:rPr lang="en-US" dirty="0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http://nhd.usgs.gov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2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while all this was going 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similar thing was happening with </a:t>
            </a:r>
            <a:r>
              <a:rPr lang="en-US" dirty="0" smtClean="0">
                <a:solidFill>
                  <a:srgbClr val="FF0000"/>
                </a:solidFill>
              </a:rPr>
              <a:t>topography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Contours</a:t>
            </a:r>
            <a:r>
              <a:rPr lang="en-US" dirty="0" smtClean="0"/>
              <a:t> were scanned, converted to vector objects, and labelled with their elevation value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Interpolation methods </a:t>
            </a:r>
            <a:r>
              <a:rPr lang="en-US" dirty="0" smtClean="0"/>
              <a:t>were used to get a “</a:t>
            </a:r>
            <a:r>
              <a:rPr lang="en-US" dirty="0" smtClean="0">
                <a:solidFill>
                  <a:srgbClr val="FF0000"/>
                </a:solidFill>
              </a:rPr>
              <a:t>grid</a:t>
            </a:r>
            <a:r>
              <a:rPr lang="en-US" dirty="0" smtClean="0"/>
              <a:t>” of elevation points from the contours</a:t>
            </a:r>
          </a:p>
          <a:p>
            <a:pPr lvl="1"/>
            <a:r>
              <a:rPr lang="en-US" dirty="0" smtClean="0"/>
              <a:t>3” cells (or 90m) was the standard in 1990’s</a:t>
            </a:r>
          </a:p>
          <a:p>
            <a:pPr lvl="1"/>
            <a:r>
              <a:rPr lang="en-US" dirty="0" smtClean="0"/>
              <a:t>1” cells (or 30m) came in 2000’s from </a:t>
            </a:r>
            <a:r>
              <a:rPr lang="en-US" dirty="0" smtClean="0">
                <a:solidFill>
                  <a:srgbClr val="FF0000"/>
                </a:solidFill>
              </a:rPr>
              <a:t>1:24,000 scale </a:t>
            </a:r>
            <a:r>
              <a:rPr lang="en-US" dirty="0" smtClean="0"/>
              <a:t>maps</a:t>
            </a:r>
          </a:p>
          <a:p>
            <a:r>
              <a:rPr lang="en-US" dirty="0" smtClean="0"/>
              <a:t>Thus arose the </a:t>
            </a:r>
            <a:r>
              <a:rPr lang="en-US" dirty="0" smtClean="0">
                <a:solidFill>
                  <a:srgbClr val="FF0000"/>
                </a:solidFill>
              </a:rPr>
              <a:t>National Elevation Dataset </a:t>
            </a:r>
            <a:r>
              <a:rPr lang="en-US" dirty="0" smtClean="0"/>
              <a:t>– seamless DEM for the nation</a:t>
            </a:r>
          </a:p>
        </p:txBody>
      </p:sp>
    </p:spTree>
    <p:extLst>
      <p:ext uri="{BB962C8B-B14F-4D97-AF65-F5344CB8AC3E}">
        <p14:creationId xmlns:p14="http://schemas.microsoft.com/office/powerpoint/2010/main" val="624603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Digital Elevation Model</a:t>
            </a:r>
            <a:r>
              <a:rPr lang="en-US" dirty="0" smtClean="0"/>
              <a:t> with 1 arc-second (30m) cells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Seamless</a:t>
            </a:r>
            <a:r>
              <a:rPr lang="en-US" dirty="0" smtClean="0"/>
              <a:t> in 1</a:t>
            </a:r>
            <a:r>
              <a:rPr lang="en-US" dirty="0" smtClean="0">
                <a:cs typeface="Times New Roman" pitchFamily="18" charset="0"/>
              </a:rPr>
              <a:t>° blocks for the United States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Derived from USGS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dirty="0" smtClean="0">
                <a:cs typeface="Times New Roman" pitchFamily="18" charset="0"/>
              </a:rPr>
              <a:t> quadrangle sheets </a:t>
            </a:r>
            <a:endParaRPr lang="en-US" dirty="0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981200" y="59436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447800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http://ned.usgs.gov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1492" y="5915072"/>
            <a:ext cx="4518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http://nationalmap.gov/viewer.html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0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Watershed Boundary Dataset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r>
              <a:rPr lang="en-US" dirty="0" smtClean="0"/>
              <a:t>National Program by </a:t>
            </a:r>
            <a:r>
              <a:rPr lang="en-US" dirty="0" smtClean="0">
                <a:solidFill>
                  <a:srgbClr val="FF3300"/>
                </a:solidFill>
              </a:rPr>
              <a:t>USDA</a:t>
            </a:r>
            <a:r>
              <a:rPr lang="en-US" dirty="0" smtClean="0"/>
              <a:t> </a:t>
            </a:r>
            <a:r>
              <a:rPr lang="en-US" dirty="0" smtClean="0"/>
              <a:t>(NRCS</a:t>
            </a:r>
            <a:r>
              <a:rPr lang="en-US" dirty="0" smtClean="0"/>
              <a:t>) and </a:t>
            </a:r>
            <a:r>
              <a:rPr lang="en-US" dirty="0" smtClean="0">
                <a:solidFill>
                  <a:srgbClr val="FF3300"/>
                </a:solidFill>
              </a:rPr>
              <a:t>USGS</a:t>
            </a:r>
            <a:endParaRPr lang="en-US" dirty="0" smtClean="0"/>
          </a:p>
          <a:p>
            <a:pPr eaLnBrk="1" hangingPunct="1"/>
            <a:r>
              <a:rPr lang="en-US" dirty="0" smtClean="0"/>
              <a:t>Boundaries for </a:t>
            </a:r>
            <a:r>
              <a:rPr lang="en-US" dirty="0" smtClean="0">
                <a:solidFill>
                  <a:srgbClr val="FF3300"/>
                </a:solidFill>
              </a:rPr>
              <a:t>10- and 12- digit</a:t>
            </a:r>
            <a:r>
              <a:rPr lang="en-US" dirty="0" smtClean="0"/>
              <a:t> watersheds</a:t>
            </a:r>
          </a:p>
          <a:p>
            <a:pPr eaLnBrk="1" hangingPunct="1"/>
            <a:r>
              <a:rPr lang="en-US" dirty="0" smtClean="0"/>
              <a:t>First cut is by </a:t>
            </a:r>
            <a:r>
              <a:rPr lang="en-US" dirty="0" smtClean="0">
                <a:solidFill>
                  <a:srgbClr val="FF3300"/>
                </a:solidFill>
              </a:rPr>
              <a:t>automated delineation</a:t>
            </a:r>
            <a:r>
              <a:rPr lang="en-US" dirty="0" smtClean="0"/>
              <a:t> from NED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Hand checked</a:t>
            </a:r>
            <a:r>
              <a:rPr lang="en-US" dirty="0" smtClean="0"/>
              <a:t> and edited </a:t>
            </a:r>
          </a:p>
        </p:txBody>
      </p:sp>
      <p:pic>
        <p:nvPicPr>
          <p:cNvPr id="11268" name="Picture 1028" descr="wash_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2004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29" descr="wash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514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1030"/>
          <p:cNvSpPr>
            <a:spLocks noChangeShapeType="1"/>
          </p:cNvSpPr>
          <p:nvPr/>
        </p:nvSpPr>
        <p:spPr bwMode="auto">
          <a:xfrm flipH="1" flipV="1">
            <a:off x="5257800" y="2667000"/>
            <a:ext cx="1219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7086600" y="43434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9600" y="975152"/>
            <a:ext cx="836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ftp://ftp.ftw.nrcs.usda.gov/wbd/WBD_Latest_Version_June2013/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5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have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hydrography information </a:t>
            </a:r>
            <a:r>
              <a:rPr lang="en-US" dirty="0" smtClean="0"/>
              <a:t>about the water system</a:t>
            </a:r>
          </a:p>
          <a:p>
            <a:r>
              <a:rPr lang="en-US" dirty="0" smtClean="0"/>
              <a:t>We have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topographic information </a:t>
            </a:r>
            <a:r>
              <a:rPr lang="en-US" dirty="0" smtClean="0"/>
              <a:t>about the land </a:t>
            </a:r>
            <a:r>
              <a:rPr lang="en-US" dirty="0" smtClean="0"/>
              <a:t>system and watershed boundaries</a:t>
            </a:r>
            <a:endParaRPr lang="en-US" dirty="0" smtClean="0"/>
          </a:p>
          <a:p>
            <a:r>
              <a:rPr lang="en-US" dirty="0" smtClean="0"/>
              <a:t>How to put them together</a:t>
            </a:r>
            <a:r>
              <a:rPr lang="en-US" dirty="0" smtClean="0"/>
              <a:t>?????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long period of uncertainty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vector</a:t>
            </a:r>
            <a:r>
              <a:rPr lang="en-US" dirty="0" smtClean="0"/>
              <a:t>” side won – take mapped </a:t>
            </a:r>
            <a:r>
              <a:rPr lang="en-US" dirty="0" smtClean="0"/>
              <a:t>streams and watershed boundaries, </a:t>
            </a:r>
            <a:r>
              <a:rPr lang="en-US" dirty="0" smtClean="0"/>
              <a:t>and adapt the DEM to derive drainage areas for them</a:t>
            </a:r>
          </a:p>
          <a:p>
            <a:r>
              <a:rPr lang="en-US" dirty="0" smtClean="0"/>
              <a:t>This led to </a:t>
            </a:r>
            <a:r>
              <a:rPr lang="en-US" dirty="0" err="1" smtClean="0">
                <a:solidFill>
                  <a:srgbClr val="FF0000"/>
                </a:solidFill>
              </a:rPr>
              <a:t>NHDPlus</a:t>
            </a:r>
            <a:r>
              <a:rPr lang="en-US" dirty="0" smtClean="0"/>
              <a:t> Version 1 and now Version 2 (2004 to present)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948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Boundary Dataset </a:t>
            </a:r>
            <a:br>
              <a:rPr lang="en-US" dirty="0" smtClean="0"/>
            </a:br>
            <a:r>
              <a:rPr lang="en-US" sz="2400" dirty="0" smtClean="0"/>
              <a:t>(we used this in Exercise 2)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18" y="1766889"/>
            <a:ext cx="7672577" cy="49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5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Channels</a:t>
            </a:r>
            <a:endParaRPr lang="en-US" dirty="0"/>
          </a:p>
        </p:txBody>
      </p:sp>
      <p:pic>
        <p:nvPicPr>
          <p:cNvPr id="3" name="Picture 2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45139"/>
              </p:ext>
            </p:extLst>
          </p:nvPr>
        </p:nvGraphicFramePr>
        <p:xfrm>
          <a:off x="6454828" y="2135353"/>
          <a:ext cx="2081000" cy="1655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VISIO" r:id="rId4" imgW="2612136" imgH="2359152" progId="">
                  <p:embed/>
                </p:oleObj>
              </mc:Choice>
              <mc:Fallback>
                <p:oleObj name="VISIO" r:id="rId4" imgW="2612136" imgH="23591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4828" y="2135353"/>
                        <a:ext cx="2081000" cy="16553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river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512649"/>
              </p:ext>
            </p:extLst>
          </p:nvPr>
        </p:nvGraphicFramePr>
        <p:xfrm>
          <a:off x="425012" y="2146273"/>
          <a:ext cx="21145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VISIO" r:id="rId7" imgW="2983591" imgH="2388699" progId="">
                  <p:embed/>
                </p:oleObj>
              </mc:Choice>
              <mc:Fallback>
                <p:oleObj name="VISIO" r:id="rId7" imgW="2983591" imgH="23886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012" y="2146273"/>
                        <a:ext cx="2114550" cy="163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1" name="Picture 10" descr="flood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706415" y="2112579"/>
            <a:ext cx="3662854" cy="253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Geography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2685394" y="5638800"/>
            <a:ext cx="3662854" cy="253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Applications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0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HUC-8 </a:t>
            </a:r>
            <a:r>
              <a:rPr lang="en-US" dirty="0" err="1" smtClean="0"/>
              <a:t>Subbasins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4" y="1787394"/>
            <a:ext cx="4524375" cy="4951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1800" y="2867025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HUC-8 = 12090205</a:t>
            </a:r>
          </a:p>
          <a:p>
            <a:r>
              <a:rPr lang="en-US" dirty="0" smtClean="0"/>
              <a:t>Austin-Travis Lakes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4867275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HUC-8 = 12100203</a:t>
            </a:r>
          </a:p>
          <a:p>
            <a:r>
              <a:rPr lang="en-US" dirty="0" smtClean="0"/>
              <a:t>San Marcos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5276850" y="5190441"/>
            <a:ext cx="15049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57800" y="3367772"/>
            <a:ext cx="1504950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664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NHD </a:t>
            </a:r>
            <a:r>
              <a:rPr lang="en-US" dirty="0" err="1" smtClean="0"/>
              <a:t>Flowlines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06927"/>
            <a:ext cx="7838927" cy="42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4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 Catchments for each </a:t>
            </a:r>
            <a:r>
              <a:rPr lang="en-US" dirty="0" err="1" smtClean="0"/>
              <a:t>flowline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911168"/>
            <a:ext cx="8194427" cy="470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68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network of water flow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86" y="1997191"/>
            <a:ext cx="7733628" cy="42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06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But, there was a complication….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 was developed from</a:t>
            </a:r>
          </a:p>
          <a:p>
            <a:pPr lvl="1"/>
            <a:r>
              <a:rPr lang="en-US" dirty="0" smtClean="0"/>
              <a:t>1:100,000 scale Hydrography </a:t>
            </a:r>
          </a:p>
          <a:p>
            <a:pPr lvl="1"/>
            <a:r>
              <a:rPr lang="en-US" dirty="0" smtClean="0"/>
              <a:t>1:24,000 scale Topography</a:t>
            </a:r>
          </a:p>
          <a:p>
            <a:r>
              <a:rPr lang="en-US" dirty="0"/>
              <a:t>Not surprisingly, these don’t always agree</a:t>
            </a:r>
            <a:r>
              <a:rPr lang="en-US" dirty="0" smtClean="0"/>
              <a:t>!</a:t>
            </a:r>
          </a:p>
          <a:p>
            <a:r>
              <a:rPr lang="en-US" dirty="0" smtClean="0"/>
              <a:t>1:24,000 hydrography was not used because there were too many reaches to be accounted for</a:t>
            </a:r>
          </a:p>
          <a:p>
            <a:r>
              <a:rPr lang="en-US" dirty="0" smtClean="0"/>
              <a:t>And </a:t>
            </a:r>
            <a:r>
              <a:rPr lang="en-US" dirty="0" smtClean="0"/>
              <a:t>then there came </a:t>
            </a:r>
            <a:r>
              <a:rPr lang="en-US" dirty="0" smtClean="0"/>
              <a:t>the great era of LIDAR </a:t>
            </a:r>
            <a:r>
              <a:rPr lang="en-US" dirty="0" smtClean="0"/>
              <a:t>from </a:t>
            </a:r>
            <a:r>
              <a:rPr lang="en-US" dirty="0" smtClean="0"/>
              <a:t>about 2003, stimulated by </a:t>
            </a:r>
            <a:r>
              <a:rPr lang="en-US" dirty="0" smtClean="0">
                <a:solidFill>
                  <a:srgbClr val="FF0000"/>
                </a:solidFill>
              </a:rPr>
              <a:t>FEMA Flood Mapping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5402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Year Floodplain Map of Onion Creek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992773"/>
            <a:ext cx="8058045" cy="432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04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Water Online </a:t>
            </a:r>
            <a:r>
              <a:rPr lang="en-US" dirty="0" err="1" smtClean="0"/>
              <a:t>Streamgage</a:t>
            </a:r>
            <a:r>
              <a:rPr lang="en-US" dirty="0" smtClean="0"/>
              <a:t> points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8" y="1957319"/>
            <a:ext cx="7999662" cy="4338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5255" y="4216502"/>
            <a:ext cx="283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Onion Creek at Highway 183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H="1" flipV="1">
            <a:off x="6027174" y="3510116"/>
            <a:ext cx="817316" cy="7063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43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Flood Elevation – 16 </a:t>
            </a:r>
            <a:r>
              <a:rPr lang="en-US" dirty="0" err="1" smtClean="0"/>
              <a:t>ft</a:t>
            </a:r>
            <a:r>
              <a:rPr lang="en-US" dirty="0" smtClean="0"/>
              <a:t> above “Major Flood” </a:t>
            </a:r>
            <a:r>
              <a:rPr lang="en-US" dirty="0" smtClean="0"/>
              <a:t>stage for Oct 31, 2012 flood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32" y="1763480"/>
            <a:ext cx="6091997" cy="48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3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Cross-Sections and Base Flood Elevations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80" y="2025839"/>
            <a:ext cx="8141570" cy="42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9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Base Flood Elevations (100 </a:t>
            </a:r>
            <a:r>
              <a:rPr lang="en-US" sz="3600" dirty="0" err="1" smtClean="0"/>
              <a:t>yr</a:t>
            </a:r>
            <a:r>
              <a:rPr lang="en-US" sz="3600" dirty="0" smtClean="0"/>
              <a:t> flood)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16" y="1857656"/>
            <a:ext cx="8383843" cy="44999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47972" y="340190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489’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9536" y="414051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488’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0083" y="3584245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487’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89135" y="350309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485’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0975" y="443880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484’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4407" y="37712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483’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06799" y="2523383"/>
            <a:ext cx="138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Highway 183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8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beginning…. (1970’s)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had paper topographic maps</a:t>
            </a:r>
          </a:p>
          <a:p>
            <a:r>
              <a:rPr lang="en-US" dirty="0" smtClean="0"/>
              <a:t>Computers had been invented </a:t>
            </a:r>
          </a:p>
          <a:p>
            <a:r>
              <a:rPr lang="en-US" dirty="0"/>
              <a:t>There was no GIS</a:t>
            </a:r>
          </a:p>
          <a:p>
            <a:r>
              <a:rPr lang="en-US" dirty="0" smtClean="0"/>
              <a:t>But, there were various “map-related” things</a:t>
            </a:r>
          </a:p>
          <a:p>
            <a:pPr lvl="1"/>
            <a:r>
              <a:rPr lang="en-US" dirty="0" smtClean="0"/>
              <a:t>Digital drawing systems for map cartography</a:t>
            </a:r>
          </a:p>
          <a:p>
            <a:pPr lvl="1"/>
            <a:r>
              <a:rPr lang="en-US" dirty="0" smtClean="0"/>
              <a:t>Hydrologic simulation models</a:t>
            </a:r>
          </a:p>
          <a:p>
            <a:pPr lvl="1"/>
            <a:r>
              <a:rPr lang="en-US" dirty="0" smtClean="0"/>
              <a:t>Surveyed cross-sections of rivers for flood studies</a:t>
            </a:r>
          </a:p>
          <a:p>
            <a:pPr lvl="1"/>
            <a:r>
              <a:rPr lang="en-US" dirty="0" smtClean="0"/>
              <a:t>Databases in various binary file formats for water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24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HEC-RAS Longitudinal Profile of Base Flood Elevation on Onion </a:t>
            </a:r>
            <a:r>
              <a:rPr lang="en-US" dirty="0" err="1" smtClean="0"/>
              <a:t>Ck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95" y="1694108"/>
            <a:ext cx="5814675" cy="49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0895" y="5772514"/>
            <a:ext cx="353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Distance from lower end of channel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5015" y="3259925"/>
            <a:ext cx="1294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Elevation above 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744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Cross-Section 55670 in HEC-RAS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7" y="1997232"/>
            <a:ext cx="4143375" cy="40767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77" y="1874066"/>
            <a:ext cx="5546815" cy="419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2046083" y="2716040"/>
            <a:ext cx="3892990" cy="642796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46083" y="3856776"/>
            <a:ext cx="2580238" cy="117222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92998" y="1321805"/>
            <a:ext cx="502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Elevation of 100 year flood is 487 </a:t>
            </a:r>
            <a:r>
              <a:rPr lang="en-US" dirty="0" err="1" smtClean="0"/>
              <a:t>ft</a:t>
            </a:r>
            <a:r>
              <a:rPr lang="en-US" dirty="0" smtClean="0"/>
              <a:t> above datum </a:t>
            </a:r>
          </a:p>
          <a:p>
            <a:r>
              <a:rPr lang="en-US" dirty="0" smtClean="0"/>
              <a:t>at cross-section 55670 </a:t>
            </a:r>
            <a:r>
              <a:rPr lang="en-US" dirty="0" err="1" smtClean="0"/>
              <a:t>ft</a:t>
            </a:r>
            <a:r>
              <a:rPr lang="en-US" dirty="0" smtClean="0"/>
              <a:t> from lower end of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70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HEC-</a:t>
            </a:r>
            <a:r>
              <a:rPr lang="en-US" dirty="0" err="1" smtClean="0"/>
              <a:t>GeoRAS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05058"/>
            <a:ext cx="3502959" cy="47045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5058"/>
            <a:ext cx="3490500" cy="47045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87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791E3A-230F-4D3E-9730-40CA5E61A008}" type="slidenum">
              <a:rPr lang="en-US">
                <a:solidFill>
                  <a:srgbClr val="04617B">
                    <a:shade val="90000"/>
                  </a:srgbClr>
                </a:solidFill>
              </a:rPr>
              <a:pPr/>
              <a:t>33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413512"/>
          </a:xfrm>
        </p:spPr>
        <p:txBody>
          <a:bodyPr>
            <a:noAutofit/>
          </a:bodyPr>
          <a:lstStyle/>
          <a:p>
            <a:r>
              <a:rPr lang="en-US" sz="3200" dirty="0"/>
              <a:t>TINs based on </a:t>
            </a:r>
            <a:r>
              <a:rPr lang="en-US" sz="3200" dirty="0" smtClean="0"/>
              <a:t>Z-tolerance (Erin Atkinson)</a:t>
            </a:r>
            <a:endParaRPr lang="en-US" sz="3200" dirty="0"/>
          </a:p>
        </p:txBody>
      </p:sp>
      <p:grpSp>
        <p:nvGrpSpPr>
          <p:cNvPr id="161795" name="Group 3"/>
          <p:cNvGrpSpPr>
            <a:grpSpLocks/>
          </p:cNvGrpSpPr>
          <p:nvPr/>
        </p:nvGrpSpPr>
        <p:grpSpPr bwMode="auto">
          <a:xfrm>
            <a:off x="228600" y="1600200"/>
            <a:ext cx="1355725" cy="4648200"/>
            <a:chOff x="144" y="1008"/>
            <a:chExt cx="854" cy="2928"/>
          </a:xfrm>
        </p:grpSpPr>
        <p:pic>
          <p:nvPicPr>
            <p:cNvPr id="16179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1008"/>
              <a:ext cx="854" cy="29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1797" name="Text Box 5"/>
            <p:cNvSpPr txBox="1">
              <a:spLocks noChangeArrowheads="1"/>
            </p:cNvSpPr>
            <p:nvPr/>
          </p:nvSpPr>
          <p:spPr bwMode="auto">
            <a:xfrm>
              <a:off x="145" y="1008"/>
              <a:ext cx="811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</a:rPr>
                <a:t>Z-</a:t>
              </a:r>
              <a:r>
                <a:rPr lang="en-US" sz="1200" b="1" dirty="0" err="1">
                  <a:solidFill>
                    <a:prstClr val="black"/>
                  </a:solidFill>
                </a:rPr>
                <a:t>tol</a:t>
              </a:r>
              <a:r>
                <a:rPr lang="en-US" sz="1200" b="1" dirty="0">
                  <a:solidFill>
                    <a:prstClr val="black"/>
                  </a:solidFill>
                </a:rPr>
                <a:t> = 0.00’</a:t>
              </a:r>
            </a:p>
            <a:p>
              <a:pPr algn="ctr"/>
              <a:r>
                <a:rPr lang="en-US" sz="1200" b="1" dirty="0" err="1">
                  <a:solidFill>
                    <a:prstClr val="black"/>
                  </a:solidFill>
                </a:rPr>
                <a:t>Sta</a:t>
              </a:r>
              <a:r>
                <a:rPr lang="en-US" sz="1200" b="1" dirty="0">
                  <a:solidFill>
                    <a:prstClr val="black"/>
                  </a:solidFill>
                </a:rPr>
                <a:t>/</a:t>
              </a:r>
              <a:r>
                <a:rPr lang="en-US" sz="1200" b="1" dirty="0" err="1">
                  <a:solidFill>
                    <a:prstClr val="black"/>
                  </a:solidFill>
                </a:rPr>
                <a:t>Elev</a:t>
              </a:r>
              <a:r>
                <a:rPr lang="en-US" sz="1200" b="1" dirty="0">
                  <a:solidFill>
                    <a:prstClr val="black"/>
                  </a:solidFill>
                </a:rPr>
                <a:t> = 1792</a:t>
              </a:r>
            </a:p>
          </p:txBody>
        </p:sp>
      </p:grpSp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2133600" y="1600200"/>
            <a:ext cx="1355725" cy="4648200"/>
            <a:chOff x="1306" y="1008"/>
            <a:chExt cx="854" cy="2928"/>
          </a:xfrm>
        </p:grpSpPr>
        <p:pic>
          <p:nvPicPr>
            <p:cNvPr id="16179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6" y="1008"/>
              <a:ext cx="854" cy="29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1344" y="1008"/>
              <a:ext cx="75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Z-tol = 0.25’</a:t>
              </a:r>
            </a:p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Sta/Elev = 541</a:t>
              </a:r>
            </a:p>
          </p:txBody>
        </p:sp>
      </p:grpSp>
      <p:grpSp>
        <p:nvGrpSpPr>
          <p:cNvPr id="161801" name="Group 9"/>
          <p:cNvGrpSpPr>
            <a:grpSpLocks/>
          </p:cNvGrpSpPr>
          <p:nvPr/>
        </p:nvGrpSpPr>
        <p:grpSpPr bwMode="auto">
          <a:xfrm>
            <a:off x="3962400" y="1600200"/>
            <a:ext cx="1355725" cy="4648200"/>
            <a:chOff x="2458" y="1008"/>
            <a:chExt cx="854" cy="2928"/>
          </a:xfrm>
        </p:grpSpPr>
        <p:pic>
          <p:nvPicPr>
            <p:cNvPr id="16180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1" y="1008"/>
              <a:ext cx="851" cy="29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1803" name="Text Box 11"/>
            <p:cNvSpPr txBox="1">
              <a:spLocks noChangeArrowheads="1"/>
            </p:cNvSpPr>
            <p:nvPr/>
          </p:nvSpPr>
          <p:spPr bwMode="auto">
            <a:xfrm>
              <a:off x="2458" y="1008"/>
              <a:ext cx="75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Z-tol = 0.50’</a:t>
              </a:r>
            </a:p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Sta/Elev = 223</a:t>
              </a:r>
            </a:p>
          </p:txBody>
        </p:sp>
      </p:grpSp>
      <p:grpSp>
        <p:nvGrpSpPr>
          <p:cNvPr id="161804" name="Group 12"/>
          <p:cNvGrpSpPr>
            <a:grpSpLocks/>
          </p:cNvGrpSpPr>
          <p:nvPr/>
        </p:nvGrpSpPr>
        <p:grpSpPr bwMode="auto">
          <a:xfrm>
            <a:off x="5730875" y="1600200"/>
            <a:ext cx="1355725" cy="4648200"/>
            <a:chOff x="3610" y="1008"/>
            <a:chExt cx="854" cy="2928"/>
          </a:xfrm>
        </p:grpSpPr>
        <p:pic>
          <p:nvPicPr>
            <p:cNvPr id="161805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10" y="1008"/>
              <a:ext cx="854" cy="292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1806" name="Text Box 14"/>
            <p:cNvSpPr txBox="1">
              <a:spLocks noChangeArrowheads="1"/>
            </p:cNvSpPr>
            <p:nvPr/>
          </p:nvSpPr>
          <p:spPr bwMode="auto">
            <a:xfrm>
              <a:off x="3649" y="1008"/>
              <a:ext cx="75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Z-tol = 0.75’</a:t>
              </a:r>
            </a:p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Sta/Elev = 156</a:t>
              </a:r>
            </a:p>
          </p:txBody>
        </p:sp>
      </p:grpSp>
      <p:grpSp>
        <p:nvGrpSpPr>
          <p:cNvPr id="161807" name="Group 15"/>
          <p:cNvGrpSpPr>
            <a:grpSpLocks/>
          </p:cNvGrpSpPr>
          <p:nvPr/>
        </p:nvGrpSpPr>
        <p:grpSpPr bwMode="auto">
          <a:xfrm>
            <a:off x="7559675" y="1581150"/>
            <a:ext cx="1355725" cy="4667250"/>
            <a:chOff x="4762" y="996"/>
            <a:chExt cx="854" cy="2940"/>
          </a:xfrm>
        </p:grpSpPr>
        <p:pic>
          <p:nvPicPr>
            <p:cNvPr id="161808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62" y="996"/>
              <a:ext cx="854" cy="29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1809" name="Text Box 17"/>
            <p:cNvSpPr txBox="1">
              <a:spLocks noChangeArrowheads="1"/>
            </p:cNvSpPr>
            <p:nvPr/>
          </p:nvSpPr>
          <p:spPr bwMode="auto">
            <a:xfrm>
              <a:off x="4762" y="1008"/>
              <a:ext cx="758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Z-tol = 1.00’</a:t>
              </a:r>
            </a:p>
            <a:p>
              <a:pPr algn="ctr"/>
              <a:r>
                <a:rPr lang="en-US" sz="1200" b="1">
                  <a:solidFill>
                    <a:prstClr val="black"/>
                  </a:solidFill>
                </a:rPr>
                <a:t>Sta/Elev = 110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93291" y="1125629"/>
            <a:ext cx="5684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Sta</a:t>
            </a:r>
            <a:r>
              <a:rPr lang="en-US" b="1" dirty="0" smtClean="0">
                <a:solidFill>
                  <a:prstClr val="black"/>
                </a:solidFill>
              </a:rPr>
              <a:t>/</a:t>
            </a:r>
            <a:r>
              <a:rPr lang="en-US" b="1" dirty="0" err="1" smtClean="0">
                <a:solidFill>
                  <a:prstClr val="black"/>
                </a:solidFill>
              </a:rPr>
              <a:t>Elev</a:t>
            </a:r>
            <a:r>
              <a:rPr lang="en-US" b="1" dirty="0" smtClean="0">
                <a:solidFill>
                  <a:prstClr val="black"/>
                </a:solidFill>
              </a:rPr>
              <a:t>” = number of vertices in the cross-section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7B9943-AACC-4FD1-B2B3-747A82BD7C2A}" type="slidenum">
              <a:rPr lang="en-US">
                <a:solidFill>
                  <a:srgbClr val="04617B">
                    <a:shade val="90000"/>
                  </a:srgbClr>
                </a:solidFill>
              </a:rPr>
              <a:pPr/>
              <a:t>34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36662" y="555478"/>
            <a:ext cx="8229600" cy="1051132"/>
          </a:xfrm>
        </p:spPr>
        <p:txBody>
          <a:bodyPr>
            <a:noAutofit/>
          </a:bodyPr>
          <a:lstStyle/>
          <a:p>
            <a:r>
              <a:rPr lang="en-US" sz="3600" dirty="0"/>
              <a:t>Profile </a:t>
            </a:r>
            <a:r>
              <a:rPr lang="en-US" sz="3600" dirty="0" smtClean="0"/>
              <a:t>Comparisons </a:t>
            </a:r>
            <a:br>
              <a:rPr lang="en-US" sz="3600" dirty="0" smtClean="0"/>
            </a:br>
            <a:r>
              <a:rPr lang="en-US" sz="2400" dirty="0" smtClean="0"/>
              <a:t>– smoothed profiles give nearly the same result</a:t>
            </a:r>
            <a:endParaRPr lang="en-US" sz="2400" dirty="0"/>
          </a:p>
        </p:txBody>
      </p:sp>
      <p:graphicFrame>
        <p:nvGraphicFramePr>
          <p:cNvPr id="162819" name="Object 3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410198" y="1658850"/>
          <a:ext cx="8581402" cy="512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hart" r:id="rId3" imgW="11795649" imgH="7033478" progId="Excel.Chart.8">
                  <p:embed/>
                </p:oleObj>
              </mc:Choice>
              <mc:Fallback>
                <p:oleObj name="Chart" r:id="rId3" imgW="11795649" imgH="703347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198" y="1658850"/>
                        <a:ext cx="8581402" cy="51229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32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16" y="1054466"/>
            <a:ext cx="8229600" cy="58632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HydroShare</a:t>
            </a:r>
            <a:r>
              <a:rPr lang="en-US" dirty="0" smtClean="0"/>
              <a:t> – Channel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From the NSF project proposal: “As </a:t>
            </a:r>
            <a:r>
              <a:rPr lang="en-US" dirty="0"/>
              <a:t>an exemplar for advancing data access, we will establish a </a:t>
            </a:r>
            <a:r>
              <a:rPr lang="en-US" dirty="0">
                <a:solidFill>
                  <a:srgbClr val="FF0000"/>
                </a:solidFill>
              </a:rPr>
              <a:t>national repository </a:t>
            </a:r>
            <a:r>
              <a:rPr lang="en-US" dirty="0"/>
              <a:t>within </a:t>
            </a:r>
            <a:r>
              <a:rPr lang="en-US" dirty="0" err="1" smtClean="0"/>
              <a:t>HydroShare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>
                <a:solidFill>
                  <a:srgbClr val="FF0000"/>
                </a:solidFill>
              </a:rPr>
              <a:t>river channel cross section data: </a:t>
            </a:r>
            <a:r>
              <a:rPr lang="en-US" dirty="0"/>
              <a:t>a new data type not presently supported by CUAHSI </a:t>
            </a:r>
            <a:r>
              <a:rPr lang="en-US" dirty="0" smtClean="0"/>
              <a:t>HIS. Since </a:t>
            </a:r>
            <a:r>
              <a:rPr lang="en-US" dirty="0"/>
              <a:t>2003, the United States has spent more than $2 billion on digital flood map </a:t>
            </a:r>
            <a:r>
              <a:rPr lang="en-US" dirty="0" smtClean="0"/>
              <a:t>modernization.  A </a:t>
            </a:r>
            <a:r>
              <a:rPr lang="en-US" dirty="0"/>
              <a:t>great deal of river channel cross-section, morphology and hydraulic modeling data has been </a:t>
            </a:r>
            <a:r>
              <a:rPr lang="en-US" dirty="0" smtClean="0"/>
              <a:t>developed to </a:t>
            </a:r>
            <a:r>
              <a:rPr lang="en-US" dirty="0"/>
              <a:t>support this mapping and some of that could be repurposed to advance water science. This </a:t>
            </a:r>
            <a:r>
              <a:rPr lang="en-US" dirty="0" smtClean="0"/>
              <a:t>repository will </a:t>
            </a:r>
            <a:r>
              <a:rPr lang="en-US" dirty="0"/>
              <a:t>include </a:t>
            </a:r>
            <a:r>
              <a:rPr lang="en-US" dirty="0">
                <a:solidFill>
                  <a:srgbClr val="FF0000"/>
                </a:solidFill>
              </a:rPr>
              <a:t>a mechanism for voluntary submission of information </a:t>
            </a:r>
            <a:r>
              <a:rPr lang="en-US" dirty="0"/>
              <a:t>and it will provide </a:t>
            </a:r>
            <a:r>
              <a:rPr lang="en-US" dirty="0">
                <a:solidFill>
                  <a:srgbClr val="FF0000"/>
                </a:solidFill>
              </a:rPr>
              <a:t>access to this data </a:t>
            </a:r>
            <a:r>
              <a:rPr lang="en-US" dirty="0" smtClean="0">
                <a:solidFill>
                  <a:srgbClr val="FF0000"/>
                </a:solidFill>
              </a:rPr>
              <a:t>in a </a:t>
            </a:r>
            <a:r>
              <a:rPr lang="en-US" dirty="0">
                <a:solidFill>
                  <a:srgbClr val="FF0000"/>
                </a:solidFill>
              </a:rPr>
              <a:t>standard way </a:t>
            </a:r>
            <a:r>
              <a:rPr lang="en-US" dirty="0"/>
              <a:t>such that it is easy to run </a:t>
            </a:r>
            <a:r>
              <a:rPr lang="en-US" dirty="0">
                <a:solidFill>
                  <a:srgbClr val="FF0000"/>
                </a:solidFill>
              </a:rPr>
              <a:t>hydraulic models</a:t>
            </a:r>
            <a:r>
              <a:rPr lang="en-US" dirty="0"/>
              <a:t> that use this data on either local or </a:t>
            </a:r>
            <a:r>
              <a:rPr lang="en-US" dirty="0" smtClean="0"/>
              <a:t>HPC environments.”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</a:t>
            </a:r>
            <a:r>
              <a:rPr lang="en-US" dirty="0" err="1" smtClean="0"/>
              <a:t>HydroData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34" y="1903896"/>
            <a:ext cx="7780438" cy="4363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2025" y="4352925"/>
            <a:ext cx="1847850" cy="1524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3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6934200" y="3048000"/>
            <a:ext cx="2006600" cy="1966913"/>
            <a:chOff x="4368" y="1728"/>
            <a:chExt cx="1264" cy="1239"/>
          </a:xfrm>
        </p:grpSpPr>
        <p:graphicFrame>
          <p:nvGraphicFramePr>
            <p:cNvPr id="112643" name="Object 3"/>
            <p:cNvGraphicFramePr>
              <a:graphicFrameLocks noChangeAspect="1"/>
            </p:cNvGraphicFramePr>
            <p:nvPr/>
          </p:nvGraphicFramePr>
          <p:xfrm>
            <a:off x="4378" y="1872"/>
            <a:ext cx="1180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4" name="VISIO" r:id="rId3" imgW="1873800" imgH="1282680" progId="Visio.Drawing.6">
                    <p:embed/>
                  </p:oleObj>
                </mc:Choice>
                <mc:Fallback>
                  <p:oleObj name="VISIO" r:id="rId3" imgW="1873800" imgH="128268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8" y="1872"/>
                          <a:ext cx="1180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44" name="Line 4"/>
            <p:cNvSpPr>
              <a:spLocks noChangeShapeType="1"/>
            </p:cNvSpPr>
            <p:nvPr/>
          </p:nvSpPr>
          <p:spPr bwMode="auto">
            <a:xfrm>
              <a:off x="4378" y="2688"/>
              <a:ext cx="1248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645" name="Line 5"/>
            <p:cNvSpPr>
              <a:spLocks noChangeShapeType="1"/>
            </p:cNvSpPr>
            <p:nvPr/>
          </p:nvSpPr>
          <p:spPr bwMode="auto">
            <a:xfrm flipV="1">
              <a:off x="4378" y="1776"/>
              <a:ext cx="0" cy="91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646" name="Text Box 6"/>
            <p:cNvSpPr txBox="1">
              <a:spLocks noChangeArrowheads="1"/>
            </p:cNvSpPr>
            <p:nvPr/>
          </p:nvSpPr>
          <p:spPr bwMode="auto">
            <a:xfrm>
              <a:off x="4368" y="1728"/>
              <a:ext cx="34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Flow</a:t>
              </a:r>
            </a:p>
          </p:txBody>
        </p:sp>
        <p:sp>
          <p:nvSpPr>
            <p:cNvPr id="112647" name="Text Box 7"/>
            <p:cNvSpPr txBox="1">
              <a:spLocks noChangeArrowheads="1"/>
            </p:cNvSpPr>
            <p:nvPr/>
          </p:nvSpPr>
          <p:spPr bwMode="auto">
            <a:xfrm>
              <a:off x="5280" y="2448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prstClr val="black"/>
                  </a:solidFill>
                </a:rPr>
                <a:t>Time</a:t>
              </a:r>
            </a:p>
          </p:txBody>
        </p:sp>
        <p:sp>
          <p:nvSpPr>
            <p:cNvPr id="112648" name="Text Box 8"/>
            <p:cNvSpPr txBox="1">
              <a:spLocks noChangeArrowheads="1"/>
            </p:cNvSpPr>
            <p:nvPr/>
          </p:nvSpPr>
          <p:spPr bwMode="auto">
            <a:xfrm>
              <a:off x="4512" y="2736"/>
              <a:ext cx="8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DD9"/>
                  </a:solidFill>
                </a:rPr>
                <a:t>Time Series</a:t>
              </a:r>
            </a:p>
          </p:txBody>
        </p:sp>
      </p:grpSp>
      <p:grpSp>
        <p:nvGrpSpPr>
          <p:cNvPr id="112649" name="Group 9"/>
          <p:cNvGrpSpPr>
            <a:grpSpLocks/>
          </p:cNvGrpSpPr>
          <p:nvPr/>
        </p:nvGrpSpPr>
        <p:grpSpPr bwMode="auto">
          <a:xfrm>
            <a:off x="373063" y="4343400"/>
            <a:ext cx="2320925" cy="2009775"/>
            <a:chOff x="528" y="2448"/>
            <a:chExt cx="1558" cy="1409"/>
          </a:xfrm>
        </p:grpSpPr>
        <p:graphicFrame>
          <p:nvGraphicFramePr>
            <p:cNvPr id="112650" name="Object 10"/>
            <p:cNvGraphicFramePr>
              <a:graphicFrameLocks noChangeAspect="1"/>
            </p:cNvGraphicFramePr>
            <p:nvPr/>
          </p:nvGraphicFramePr>
          <p:xfrm>
            <a:off x="528" y="2448"/>
            <a:ext cx="1558" cy="1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5" name="VISIO" r:id="rId5" imgW="3235320" imgH="2844000" progId="Visio.Drawing.6">
                    <p:embed/>
                  </p:oleObj>
                </mc:Choice>
                <mc:Fallback>
                  <p:oleObj name="VISIO" r:id="rId5" imgW="3235320" imgH="284400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48"/>
                          <a:ext cx="1558" cy="1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51" name="Text Box 11"/>
            <p:cNvSpPr txBox="1">
              <a:spLocks noChangeArrowheads="1"/>
            </p:cNvSpPr>
            <p:nvPr/>
          </p:nvSpPr>
          <p:spPr bwMode="auto">
            <a:xfrm>
              <a:off x="720" y="3600"/>
              <a:ext cx="942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DD9"/>
                  </a:solidFill>
                </a:rPr>
                <a:t>Hydrography</a:t>
              </a:r>
            </a:p>
          </p:txBody>
        </p:sp>
      </p:grpSp>
      <p:grpSp>
        <p:nvGrpSpPr>
          <p:cNvPr id="112652" name="Group 12"/>
          <p:cNvGrpSpPr>
            <a:grpSpLocks/>
          </p:cNvGrpSpPr>
          <p:nvPr/>
        </p:nvGrpSpPr>
        <p:grpSpPr bwMode="auto">
          <a:xfrm>
            <a:off x="3576638" y="1371600"/>
            <a:ext cx="2373312" cy="2009775"/>
            <a:chOff x="2496" y="576"/>
            <a:chExt cx="1593" cy="1409"/>
          </a:xfrm>
        </p:grpSpPr>
        <p:graphicFrame>
          <p:nvGraphicFramePr>
            <p:cNvPr id="112653" name="Object 13"/>
            <p:cNvGraphicFramePr>
              <a:graphicFrameLocks noChangeAspect="1"/>
            </p:cNvGraphicFramePr>
            <p:nvPr/>
          </p:nvGraphicFramePr>
          <p:xfrm>
            <a:off x="2496" y="576"/>
            <a:ext cx="1593" cy="1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6" name="VISIO" r:id="rId7" imgW="2986200" imgH="2390040" progId="Visio.Drawing.6">
                    <p:embed/>
                  </p:oleObj>
                </mc:Choice>
                <mc:Fallback>
                  <p:oleObj name="VISIO" r:id="rId7" imgW="2986200" imgH="239004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576"/>
                          <a:ext cx="1593" cy="1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54" name="Text Box 14"/>
            <p:cNvSpPr txBox="1">
              <a:spLocks noChangeArrowheads="1"/>
            </p:cNvSpPr>
            <p:nvPr/>
          </p:nvSpPr>
          <p:spPr bwMode="auto">
            <a:xfrm>
              <a:off x="2832" y="1728"/>
              <a:ext cx="1091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DD9"/>
                  </a:solidFill>
                </a:rPr>
                <a:t>Hydro Network</a:t>
              </a:r>
            </a:p>
          </p:txBody>
        </p:sp>
      </p:grpSp>
      <p:grpSp>
        <p:nvGrpSpPr>
          <p:cNvPr id="112655" name="Group 15"/>
          <p:cNvGrpSpPr>
            <a:grpSpLocks/>
          </p:cNvGrpSpPr>
          <p:nvPr/>
        </p:nvGrpSpPr>
        <p:grpSpPr bwMode="auto">
          <a:xfrm>
            <a:off x="3854450" y="4275138"/>
            <a:ext cx="1947863" cy="2078037"/>
            <a:chOff x="2640" y="2496"/>
            <a:chExt cx="1308" cy="1457"/>
          </a:xfrm>
        </p:grpSpPr>
        <p:graphicFrame>
          <p:nvGraphicFramePr>
            <p:cNvPr id="112656" name="Object 16"/>
            <p:cNvGraphicFramePr>
              <a:graphicFrameLocks noChangeAspect="1"/>
            </p:cNvGraphicFramePr>
            <p:nvPr/>
          </p:nvGraphicFramePr>
          <p:xfrm>
            <a:off x="2640" y="2496"/>
            <a:ext cx="1308" cy="1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7" name="VISIO" r:id="rId9" imgW="2610000" imgH="2357640" progId="Visio.Drawing.6">
                    <p:embed/>
                  </p:oleObj>
                </mc:Choice>
                <mc:Fallback>
                  <p:oleObj name="VISIO" r:id="rId9" imgW="2610000" imgH="235764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0" y="2496"/>
                          <a:ext cx="1308" cy="1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57" name="Text Box 17"/>
            <p:cNvSpPr txBox="1">
              <a:spLocks noChangeArrowheads="1"/>
            </p:cNvSpPr>
            <p:nvPr/>
          </p:nvSpPr>
          <p:spPr bwMode="auto">
            <a:xfrm>
              <a:off x="2784" y="3696"/>
              <a:ext cx="112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DD9"/>
                  </a:solidFill>
                </a:rPr>
                <a:t>Channel System</a:t>
              </a:r>
            </a:p>
          </p:txBody>
        </p:sp>
      </p:grpSp>
      <p:grpSp>
        <p:nvGrpSpPr>
          <p:cNvPr id="112658" name="Group 18"/>
          <p:cNvGrpSpPr>
            <a:grpSpLocks/>
          </p:cNvGrpSpPr>
          <p:nvPr/>
        </p:nvGrpSpPr>
        <p:grpSpPr bwMode="auto">
          <a:xfrm>
            <a:off x="304800" y="1371600"/>
            <a:ext cx="2439988" cy="2009775"/>
            <a:chOff x="432" y="576"/>
            <a:chExt cx="1638" cy="1409"/>
          </a:xfrm>
        </p:grpSpPr>
        <p:graphicFrame>
          <p:nvGraphicFramePr>
            <p:cNvPr id="112659" name="Object 19"/>
            <p:cNvGraphicFramePr>
              <a:graphicFrameLocks noChangeAspect="1"/>
            </p:cNvGraphicFramePr>
            <p:nvPr/>
          </p:nvGraphicFramePr>
          <p:xfrm>
            <a:off x="432" y="576"/>
            <a:ext cx="1638" cy="1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8" name="VISIO" r:id="rId11" imgW="3361680" imgH="2688120" progId="Visio.Drawing.6">
                    <p:embed/>
                  </p:oleObj>
                </mc:Choice>
                <mc:Fallback>
                  <p:oleObj name="VISIO" r:id="rId11" imgW="3361680" imgH="268812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576"/>
                          <a:ext cx="1638" cy="1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660" name="Text Box 20"/>
            <p:cNvSpPr txBox="1">
              <a:spLocks noChangeArrowheads="1"/>
            </p:cNvSpPr>
            <p:nvPr/>
          </p:nvSpPr>
          <p:spPr bwMode="auto">
            <a:xfrm>
              <a:off x="624" y="1728"/>
              <a:ext cx="1176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9DD9"/>
                  </a:solidFill>
                </a:rPr>
                <a:t>Drainage System</a:t>
              </a:r>
            </a:p>
          </p:txBody>
        </p:sp>
      </p:grpSp>
      <p:sp>
        <p:nvSpPr>
          <p:cNvPr id="112661" name="AutoShape 21"/>
          <p:cNvSpPr>
            <a:spLocks noChangeArrowheads="1"/>
          </p:cNvSpPr>
          <p:nvPr/>
        </p:nvSpPr>
        <p:spPr bwMode="auto">
          <a:xfrm>
            <a:off x="3001963" y="20177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662" name="AutoShape 22"/>
          <p:cNvSpPr>
            <a:spLocks noChangeArrowheads="1"/>
          </p:cNvSpPr>
          <p:nvPr/>
        </p:nvSpPr>
        <p:spPr bwMode="auto">
          <a:xfrm>
            <a:off x="1539875" y="3565525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663" name="AutoShape 23"/>
          <p:cNvSpPr>
            <a:spLocks noChangeArrowheads="1"/>
          </p:cNvSpPr>
          <p:nvPr/>
        </p:nvSpPr>
        <p:spPr bwMode="auto">
          <a:xfrm>
            <a:off x="4664075" y="3489325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664" name="AutoShape 24"/>
          <p:cNvSpPr>
            <a:spLocks noChangeArrowheads="1"/>
          </p:cNvSpPr>
          <p:nvPr/>
        </p:nvSpPr>
        <p:spPr bwMode="auto">
          <a:xfrm>
            <a:off x="3001963" y="47609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665" name="Rectangle 25"/>
          <p:cNvSpPr>
            <a:spLocks noChangeArrowheads="1"/>
          </p:cNvSpPr>
          <p:nvPr/>
        </p:nvSpPr>
        <p:spPr bwMode="auto">
          <a:xfrm>
            <a:off x="228600" y="1371600"/>
            <a:ext cx="6019800" cy="4953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112666" name="AutoShape 26"/>
          <p:cNvSpPr>
            <a:spLocks noChangeArrowheads="1"/>
          </p:cNvSpPr>
          <p:nvPr/>
        </p:nvSpPr>
        <p:spPr bwMode="auto">
          <a:xfrm>
            <a:off x="6324600" y="3886200"/>
            <a:ext cx="457200" cy="304800"/>
          </a:xfrm>
          <a:prstGeom prst="leftRightArrow">
            <a:avLst>
              <a:gd name="adj1" fmla="val 50000"/>
              <a:gd name="adj2" fmla="val 3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2667" name="Text Box 27"/>
          <p:cNvSpPr txBox="1">
            <a:spLocks noChangeArrowheads="1"/>
          </p:cNvSpPr>
          <p:nvPr/>
        </p:nvSpPr>
        <p:spPr bwMode="auto">
          <a:xfrm>
            <a:off x="1809750" y="669925"/>
            <a:ext cx="5124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009DD9"/>
                </a:solidFill>
              </a:rPr>
              <a:t>Arc  Hydro Data Model</a:t>
            </a:r>
          </a:p>
        </p:txBody>
      </p:sp>
      <p:sp>
        <p:nvSpPr>
          <p:cNvPr id="112668" name="Rectangle 28"/>
          <p:cNvSpPr>
            <a:spLocks noChangeArrowheads="1"/>
          </p:cNvSpPr>
          <p:nvPr/>
        </p:nvSpPr>
        <p:spPr bwMode="auto">
          <a:xfrm>
            <a:off x="6858000" y="2895600"/>
            <a:ext cx="2133600" cy="2057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ChangeArrowheads="1"/>
          </p:cNvSpPr>
          <p:nvPr/>
        </p:nvSpPr>
        <p:spPr bwMode="auto">
          <a:xfrm>
            <a:off x="685800" y="342900"/>
            <a:ext cx="84582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title"/>
          </p:nvPr>
        </p:nvSpPr>
        <p:spPr>
          <a:xfrm>
            <a:off x="814387" y="495300"/>
            <a:ext cx="8077200" cy="736600"/>
          </a:xfrm>
        </p:spPr>
        <p:txBody>
          <a:bodyPr/>
          <a:lstStyle/>
          <a:p>
            <a:r>
              <a:rPr lang="en-US" sz="3600" dirty="0"/>
              <a:t>Channel Cross-Section</a:t>
            </a:r>
          </a:p>
        </p:txBody>
      </p:sp>
      <p:grpSp>
        <p:nvGrpSpPr>
          <p:cNvPr id="484356" name="Group 4"/>
          <p:cNvGrpSpPr>
            <a:grpSpLocks/>
          </p:cNvGrpSpPr>
          <p:nvPr/>
        </p:nvGrpSpPr>
        <p:grpSpPr bwMode="auto">
          <a:xfrm>
            <a:off x="2695575" y="1371600"/>
            <a:ext cx="4314825" cy="4648200"/>
            <a:chOff x="2880" y="864"/>
            <a:chExt cx="2718" cy="2928"/>
          </a:xfrm>
          <a:noFill/>
        </p:grpSpPr>
        <p:pic>
          <p:nvPicPr>
            <p:cNvPr id="484357" name="Picture 5" descr="C:\geosnsn\NSNWRCons\Ch05\Images\wcchan3d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64"/>
              <a:ext cx="2718" cy="2928"/>
            </a:xfrm>
            <a:prstGeom prst="rect">
              <a:avLst/>
            </a:prstGeom>
            <a:grpFill/>
            <a:extLst/>
          </p:spPr>
        </p:pic>
        <p:sp>
          <p:nvSpPr>
            <p:cNvPr id="484358" name="Line 6"/>
            <p:cNvSpPr>
              <a:spLocks noChangeShapeType="1"/>
            </p:cNvSpPr>
            <p:nvPr/>
          </p:nvSpPr>
          <p:spPr bwMode="auto">
            <a:xfrm>
              <a:off x="3984" y="1104"/>
              <a:ext cx="240" cy="192"/>
            </a:xfrm>
            <a:prstGeom prst="line">
              <a:avLst/>
            </a:prstGeom>
            <a:grp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59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240" cy="192"/>
            </a:xfrm>
            <a:prstGeom prst="line">
              <a:avLst/>
            </a:prstGeom>
            <a:grp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0" name="Line 8"/>
            <p:cNvSpPr>
              <a:spLocks noChangeShapeType="1"/>
            </p:cNvSpPr>
            <p:nvPr/>
          </p:nvSpPr>
          <p:spPr bwMode="auto">
            <a:xfrm>
              <a:off x="4224" y="1344"/>
              <a:ext cx="0" cy="192"/>
            </a:xfrm>
            <a:prstGeom prst="line">
              <a:avLst/>
            </a:prstGeom>
            <a:grp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1" name="Text Box 9"/>
            <p:cNvSpPr txBox="1">
              <a:spLocks noChangeArrowheads="1"/>
            </p:cNvSpPr>
            <p:nvPr/>
          </p:nvSpPr>
          <p:spPr bwMode="auto">
            <a:xfrm>
              <a:off x="3792" y="912"/>
              <a:ext cx="1008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prstClr val="black"/>
                  </a:solidFill>
                  <a:latin typeface="Times" panose="02020603050405020304" pitchFamily="18" charset="0"/>
                </a:rPr>
                <a:t>Direction of Flow</a:t>
              </a:r>
            </a:p>
          </p:txBody>
        </p:sp>
        <p:sp>
          <p:nvSpPr>
            <p:cNvPr id="484362" name="Line 10"/>
            <p:cNvSpPr>
              <a:spLocks noChangeShapeType="1"/>
            </p:cNvSpPr>
            <p:nvPr/>
          </p:nvSpPr>
          <p:spPr bwMode="auto">
            <a:xfrm flipH="1">
              <a:off x="4800" y="2496"/>
              <a:ext cx="96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3" name="Line 11"/>
            <p:cNvSpPr>
              <a:spLocks noChangeShapeType="1"/>
            </p:cNvSpPr>
            <p:nvPr/>
          </p:nvSpPr>
          <p:spPr bwMode="auto">
            <a:xfrm>
              <a:off x="4896" y="2496"/>
              <a:ext cx="48" cy="2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4" name="Text Box 12"/>
            <p:cNvSpPr txBox="1">
              <a:spLocks noChangeArrowheads="1"/>
            </p:cNvSpPr>
            <p:nvPr/>
          </p:nvSpPr>
          <p:spPr bwMode="auto">
            <a:xfrm>
              <a:off x="4656" y="2352"/>
              <a:ext cx="816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prstClr val="black"/>
                  </a:solidFill>
                  <a:latin typeface="Times" panose="02020603050405020304" pitchFamily="18" charset="0"/>
                </a:rPr>
                <a:t>Cross-Section</a:t>
              </a:r>
            </a:p>
          </p:txBody>
        </p:sp>
        <p:sp>
          <p:nvSpPr>
            <p:cNvPr id="484365" name="Line 13"/>
            <p:cNvSpPr>
              <a:spLocks noChangeShapeType="1"/>
            </p:cNvSpPr>
            <p:nvPr/>
          </p:nvSpPr>
          <p:spPr bwMode="auto">
            <a:xfrm>
              <a:off x="3792" y="2160"/>
              <a:ext cx="192" cy="19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3360" y="2016"/>
              <a:ext cx="576" cy="19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>
                  <a:solidFill>
                    <a:prstClr val="black"/>
                  </a:solidFill>
                  <a:latin typeface="Times" panose="02020603050405020304" pitchFamily="18" charset="0"/>
                </a:rPr>
                <a:t>Channel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2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River Channel Morphology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3686"/>
            <a:ext cx="8331376" cy="29803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4" descr="C:\Temp\bi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77" y="3624128"/>
            <a:ext cx="3976259" cy="30927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USGS Topographic Maps for Austin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864" y="2016805"/>
            <a:ext cx="6134100" cy="46386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0343" y="1321357"/>
            <a:ext cx="3224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http://nationalmap.gov/ustopo/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49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E:\Mark\Presentations\Banff\Workshop\Graphics\Rainwate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172200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8771" name="Text Box 3"/>
          <p:cNvSpPr txBox="1">
            <a:spLocks noChangeArrowheads="1"/>
          </p:cNvSpPr>
          <p:nvPr/>
        </p:nvSpPr>
        <p:spPr bwMode="auto">
          <a:xfrm>
            <a:off x="1828800" y="6248400"/>
            <a:ext cx="506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panose="020B0604020202020204" pitchFamily="34" charset="0"/>
              </a:rPr>
              <a:t>1/2 meter Digital Ortho Photography</a:t>
            </a:r>
          </a:p>
        </p:txBody>
      </p:sp>
      <p:sp>
        <p:nvSpPr>
          <p:cNvPr id="28877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Study Area </a:t>
            </a:r>
            <a:r>
              <a:rPr lang="en-US" sz="2400"/>
              <a:t>(Guadalupe river near Seguin, TX)</a:t>
            </a:r>
          </a:p>
        </p:txBody>
      </p:sp>
    </p:spTree>
    <p:extLst>
      <p:ext uri="{BB962C8B-B14F-4D97-AF65-F5344CB8AC3E}">
        <p14:creationId xmlns:p14="http://schemas.microsoft.com/office/powerpoint/2010/main" val="23399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5" name="Picture 3" descr="C:\temp\Guadalupe\gpsandsou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22" y="1109133"/>
            <a:ext cx="6029325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979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Boat setup for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6977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990600"/>
          </a:xfrm>
          <a:noFill/>
          <a:ln/>
        </p:spPr>
        <p:txBody>
          <a:bodyPr/>
          <a:lstStyle/>
          <a:p>
            <a:r>
              <a:rPr lang="en-US" sz="4000"/>
              <a:t>Accoustic Doppler Current Profiler</a:t>
            </a:r>
          </a:p>
        </p:txBody>
      </p:sp>
      <p:pic>
        <p:nvPicPr>
          <p:cNvPr id="290819" name="Picture 3" descr="E:\Mark\Presentations\Banff\Workshop\Graphics\Rio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937125" cy="396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457200" y="5257800"/>
            <a:ext cx="8305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  <a:latin typeface="Verdana" panose="020B0604030504040204" pitchFamily="34" charset="0"/>
              </a:rPr>
              <a:t>Provides full profiles of </a:t>
            </a:r>
            <a:r>
              <a:rPr lang="en-US">
                <a:solidFill>
                  <a:srgbClr val="FF3300"/>
                </a:solidFill>
                <a:latin typeface="Verdana" panose="020B0604030504040204" pitchFamily="34" charset="0"/>
              </a:rPr>
              <a:t>water velocity</a:t>
            </a:r>
            <a:r>
              <a:rPr lang="en-US">
                <a:solidFill>
                  <a:prstClr val="black"/>
                </a:solidFill>
                <a:latin typeface="Verdana" panose="020B0604030504040204" pitchFamily="34" charset="0"/>
              </a:rPr>
              <a:t> and direction in the ocean, rivers, and lakes. Also used for discharge, scour and </a:t>
            </a:r>
            <a:r>
              <a:rPr lang="en-US">
                <a:solidFill>
                  <a:srgbClr val="FF3300"/>
                </a:solidFill>
                <a:latin typeface="Verdana" panose="020B0604030504040204" pitchFamily="34" charset="0"/>
              </a:rPr>
              <a:t>river bed topography</a:t>
            </a:r>
            <a:r>
              <a:rPr lang="en-US">
                <a:solidFill>
                  <a:prstClr val="black"/>
                </a:solidFill>
                <a:latin typeface="Verdana" panose="020B0604030504040204" pitchFamily="34" charset="0"/>
              </a:rPr>
              <a:t>. 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analysis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33400" y="4724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Start with points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276600" y="4740275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Create surface from points</a:t>
            </a:r>
          </a:p>
        </p:txBody>
      </p:sp>
      <p:grpSp>
        <p:nvGrpSpPr>
          <p:cNvPr id="31765" name="Group 21"/>
          <p:cNvGrpSpPr>
            <a:grpSpLocks/>
          </p:cNvGrpSpPr>
          <p:nvPr/>
        </p:nvGrpSpPr>
        <p:grpSpPr bwMode="auto">
          <a:xfrm>
            <a:off x="914400" y="2319338"/>
            <a:ext cx="7772400" cy="2328862"/>
            <a:chOff x="576" y="1461"/>
            <a:chExt cx="4896" cy="1467"/>
          </a:xfrm>
        </p:grpSpPr>
        <p:pic>
          <p:nvPicPr>
            <p:cNvPr id="31748" name="Picture 4" descr="C:\Documents and Settings\vmmerwade.CRWR.001\My Documents\My Pictures\point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550"/>
              <a:ext cx="782" cy="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0" name="Picture 6" descr="C:\Documents and Settings\vmmerwade.CRWR.001\My Documents\My Pictures\surfac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461"/>
              <a:ext cx="811" cy="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53" name="Line 9"/>
            <p:cNvSpPr>
              <a:spLocks noChangeShapeType="1"/>
            </p:cNvSpPr>
            <p:nvPr/>
          </p:nvSpPr>
          <p:spPr bwMode="auto">
            <a:xfrm>
              <a:off x="1200" y="2208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755" name="Text Box 11"/>
            <p:cNvSpPr txBox="1">
              <a:spLocks noChangeArrowheads="1"/>
            </p:cNvSpPr>
            <p:nvPr/>
          </p:nvSpPr>
          <p:spPr bwMode="auto">
            <a:xfrm>
              <a:off x="3696" y="1584"/>
              <a:ext cx="17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FF"/>
                  </a:solidFill>
                </a:rPr>
                <a:t>Centerline/Thalweg</a:t>
              </a:r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3696" y="2016"/>
              <a:ext cx="14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9900"/>
                  </a:solidFill>
                </a:rPr>
                <a:t>Cross-sections</a:t>
              </a:r>
            </a:p>
          </p:txBody>
        </p:sp>
        <p:sp>
          <p:nvSpPr>
            <p:cNvPr id="31758" name="Text Box 14"/>
            <p:cNvSpPr txBox="1">
              <a:spLocks noChangeArrowheads="1"/>
            </p:cNvSpPr>
            <p:nvPr/>
          </p:nvSpPr>
          <p:spPr bwMode="auto">
            <a:xfrm>
              <a:off x="3696" y="2400"/>
              <a:ext cx="14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800080"/>
                  </a:solidFill>
                </a:rPr>
                <a:t>ProfileLines</a:t>
              </a:r>
            </a:p>
          </p:txBody>
        </p:sp>
        <p:sp>
          <p:nvSpPr>
            <p:cNvPr id="31760" name="Line 16"/>
            <p:cNvSpPr>
              <a:spLocks noChangeShapeType="1"/>
            </p:cNvSpPr>
            <p:nvPr/>
          </p:nvSpPr>
          <p:spPr bwMode="auto">
            <a:xfrm>
              <a:off x="3120" y="216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761" name="Line 17"/>
            <p:cNvSpPr>
              <a:spLocks noChangeShapeType="1"/>
            </p:cNvSpPr>
            <p:nvPr/>
          </p:nvSpPr>
          <p:spPr bwMode="auto">
            <a:xfrm flipV="1">
              <a:off x="3120" y="1728"/>
              <a:ext cx="576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762" name="Line 18"/>
            <p:cNvSpPr>
              <a:spLocks noChangeShapeType="1"/>
            </p:cNvSpPr>
            <p:nvPr/>
          </p:nvSpPr>
          <p:spPr bwMode="auto">
            <a:xfrm>
              <a:off x="3120" y="2160"/>
              <a:ext cx="576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5486400" y="4724400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Extract all the necessary information</a:t>
            </a: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3429000" y="59436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DD9"/>
                </a:solidFill>
              </a:rPr>
              <a:t>How do we do this…….</a:t>
            </a:r>
          </a:p>
        </p:txBody>
      </p:sp>
    </p:spTree>
    <p:extLst>
      <p:ext uri="{BB962C8B-B14F-4D97-AF65-F5344CB8AC3E}">
        <p14:creationId xmlns:p14="http://schemas.microsoft.com/office/powerpoint/2010/main" val="12354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C:\temp\Guadalupe\depthg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92467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/>
              <a:t>Interpolation</a:t>
            </a:r>
          </a:p>
        </p:txBody>
      </p:sp>
      <p:sp>
        <p:nvSpPr>
          <p:cNvPr id="474116" name="Text Box 4"/>
          <p:cNvSpPr txBox="1">
            <a:spLocks noChangeArrowheads="1"/>
          </p:cNvSpPr>
          <p:nvPr/>
        </p:nvSpPr>
        <p:spPr bwMode="auto">
          <a:xfrm>
            <a:off x="5486400" y="2057400"/>
            <a:ext cx="3124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Points are interpolated in ArcMap to produce a continuous surface.</a:t>
            </a:r>
          </a:p>
        </p:txBody>
      </p:sp>
    </p:spTree>
    <p:extLst>
      <p:ext uri="{BB962C8B-B14F-4D97-AF65-F5344CB8AC3E}">
        <p14:creationId xmlns:p14="http://schemas.microsoft.com/office/powerpoint/2010/main" val="3077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 descr="C:\temp\Guadalupe\center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47675"/>
            <a:ext cx="890587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71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4724400" cy="533400"/>
          </a:xfrm>
        </p:spPr>
        <p:txBody>
          <a:bodyPr>
            <a:normAutofit fontScale="90000"/>
          </a:bodyPr>
          <a:lstStyle/>
          <a:p>
            <a:r>
              <a:rPr lang="en-US"/>
              <a:t>Centerline </a:t>
            </a:r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304800" y="1676400"/>
            <a:ext cx="35052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Define the centerline along the thalweg of the channel</a:t>
            </a:r>
          </a:p>
        </p:txBody>
      </p:sp>
    </p:spTree>
    <p:extLst>
      <p:ext uri="{BB962C8B-B14F-4D97-AF65-F5344CB8AC3E}">
        <p14:creationId xmlns:p14="http://schemas.microsoft.com/office/powerpoint/2010/main" val="32163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 in ArcGIS</a:t>
            </a:r>
          </a:p>
        </p:txBody>
      </p:sp>
      <p:pic>
        <p:nvPicPr>
          <p:cNvPr id="478211" name="Picture 3" descr="C:\Documents and Settings\vmmerwade\My Documents\My Pictures\IMsegmentation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3429000" cy="11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12" name="Picture 4" descr="C:\Documents and Settings\vmmerwade\My Documents\My Pictures\IMsegmentation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406876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2590800" y="25908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78214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54.37</a:t>
            </a:r>
          </a:p>
        </p:txBody>
      </p:sp>
      <p:sp>
        <p:nvSpPr>
          <p:cNvPr id="478215" name="Text Box 7"/>
          <p:cNvSpPr txBox="1">
            <a:spLocks noChangeArrowheads="1"/>
          </p:cNvSpPr>
          <p:nvPr/>
        </p:nvSpPr>
        <p:spPr bwMode="auto">
          <a:xfrm>
            <a:off x="4267200" y="23622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154.41</a:t>
            </a:r>
          </a:p>
        </p:txBody>
      </p:sp>
      <p:sp>
        <p:nvSpPr>
          <p:cNvPr id="478216" name="Text Box 8"/>
          <p:cNvSpPr txBox="1">
            <a:spLocks noChangeArrowheads="1"/>
          </p:cNvSpPr>
          <p:nvPr/>
        </p:nvSpPr>
        <p:spPr bwMode="auto">
          <a:xfrm>
            <a:off x="6172200" y="27432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prstClr val="black"/>
                </a:solidFill>
              </a:rPr>
              <a:t>281.36</a:t>
            </a:r>
          </a:p>
        </p:txBody>
      </p:sp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304800" y="4114800"/>
            <a:ext cx="3124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A PolylineM can store m-values at each vertex along with x and y coordinates.</a:t>
            </a:r>
          </a:p>
        </p:txBody>
      </p:sp>
      <p:sp>
        <p:nvSpPr>
          <p:cNvPr id="478218" name="Text Box 10"/>
          <p:cNvSpPr txBox="1">
            <a:spLocks noChangeArrowheads="1"/>
          </p:cNvSpPr>
          <p:nvPr/>
        </p:nvSpPr>
        <p:spPr bwMode="auto">
          <a:xfrm>
            <a:off x="381000" y="57150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8219" name="Text Box 11"/>
          <p:cNvSpPr txBox="1">
            <a:spLocks noChangeArrowheads="1"/>
          </p:cNvSpPr>
          <p:nvPr/>
        </p:nvSpPr>
        <p:spPr bwMode="auto">
          <a:xfrm>
            <a:off x="5867400" y="175260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9DD9"/>
                </a:solidFill>
              </a:rPr>
              <a:t>Measures are assigned in meters</a:t>
            </a:r>
          </a:p>
        </p:txBody>
      </p:sp>
    </p:spTree>
    <p:extLst>
      <p:ext uri="{BB962C8B-B14F-4D97-AF65-F5344CB8AC3E}">
        <p14:creationId xmlns:p14="http://schemas.microsoft.com/office/powerpoint/2010/main" val="14875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Coordinate Transformation</a:t>
            </a:r>
          </a:p>
        </p:txBody>
      </p:sp>
      <p:pic>
        <p:nvPicPr>
          <p:cNvPr id="479235" name="Picture 3" descr="Z:\LitReview\Pics\point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441960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9236" name="Picture 4" descr="Z:\LitReview\Pics\points9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91000"/>
            <a:ext cx="48387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5715000" y="1905000"/>
            <a:ext cx="29718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m is measure along the centerline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r is distance across the river from the centerline</a:t>
            </a:r>
          </a:p>
        </p:txBody>
      </p:sp>
      <p:sp>
        <p:nvSpPr>
          <p:cNvPr id="479238" name="Text Box 6"/>
          <p:cNvSpPr txBox="1">
            <a:spLocks noChangeArrowheads="1"/>
          </p:cNvSpPr>
          <p:nvPr/>
        </p:nvSpPr>
        <p:spPr bwMode="auto">
          <a:xfrm>
            <a:off x="5715000" y="4572000"/>
            <a:ext cx="3048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Sinuous river becomes straight when transformed into (m,r) co-ordinates.</a:t>
            </a:r>
          </a:p>
        </p:txBody>
      </p:sp>
    </p:spTree>
    <p:extLst>
      <p:ext uri="{BB962C8B-B14F-4D97-AF65-F5344CB8AC3E}">
        <p14:creationId xmlns:p14="http://schemas.microsoft.com/office/powerpoint/2010/main" val="15174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/>
              <a:t>Coordinate Transformation</a:t>
            </a:r>
          </a:p>
        </p:txBody>
      </p:sp>
      <p:sp>
        <p:nvSpPr>
          <p:cNvPr id="480259" name="Text Box 3"/>
          <p:cNvSpPr txBox="1">
            <a:spLocks noChangeArrowheads="1"/>
          </p:cNvSpPr>
          <p:nvPr/>
        </p:nvSpPr>
        <p:spPr bwMode="auto">
          <a:xfrm>
            <a:off x="762000" y="62484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Sinuous river</a:t>
            </a:r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3810000" y="5638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Profile line and cross-sections</a:t>
            </a:r>
          </a:p>
        </p:txBody>
      </p:sp>
      <p:pic>
        <p:nvPicPr>
          <p:cNvPr id="480261" name="Picture 5" descr="C:\Documents and Settings\vmmerwade\My Documents\My Pictures\cur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308768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262" name="Picture 6" descr="C:\Documents and Settings\vmmerwade\My Documents\My Pictures\straigh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3600"/>
            <a:ext cx="66865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0263" name="Text Box 7"/>
          <p:cNvSpPr txBox="1">
            <a:spLocks noChangeArrowheads="1"/>
          </p:cNvSpPr>
          <p:nvPr/>
        </p:nvSpPr>
        <p:spPr bwMode="auto">
          <a:xfrm>
            <a:off x="4267200" y="3352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9DD9"/>
                </a:solidFill>
              </a:rPr>
              <a:t>Straightened river</a:t>
            </a:r>
          </a:p>
        </p:txBody>
      </p:sp>
    </p:spTree>
    <p:extLst>
      <p:ext uri="{BB962C8B-B14F-4D97-AF65-F5344CB8AC3E}">
        <p14:creationId xmlns:p14="http://schemas.microsoft.com/office/powerpoint/2010/main" val="13284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82" name="Picture 1026" descr="C:\Documents and Settings\vmmerwade\My Documents\My Pictures\straight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0676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283" name="Picture 1027" descr="C:\Documents and Settings\vmmerwade\My Documents\My Pictures\stfish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81975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284" name="Rectangle 1028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Straightened River in 3D</a:t>
            </a:r>
          </a:p>
        </p:txBody>
      </p:sp>
    </p:spTree>
    <p:extLst>
      <p:ext uri="{BB962C8B-B14F-4D97-AF65-F5344CB8AC3E}">
        <p14:creationId xmlns:p14="http://schemas.microsoft.com/office/powerpoint/2010/main" val="5201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2" y="812800"/>
            <a:ext cx="8769686" cy="5842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47372" y="188686"/>
            <a:ext cx="6412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1:250,000 scale topographic map -- 1° x</a:t>
            </a:r>
            <a:r>
              <a:rPr lang="en-US" sz="2800" dirty="0"/>
              <a:t> </a:t>
            </a:r>
            <a:r>
              <a:rPr lang="en-US" sz="2800" dirty="0" smtClean="0"/>
              <a:t>2°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0480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808800"/>
          </a:xfrm>
        </p:spPr>
        <p:txBody>
          <a:bodyPr/>
          <a:lstStyle/>
          <a:p>
            <a:r>
              <a:rPr lang="en-US" dirty="0"/>
              <a:t>Data back to </a:t>
            </a:r>
            <a:r>
              <a:rPr lang="en-US" dirty="0" err="1"/>
              <a:t>x,y</a:t>
            </a:r>
            <a:r>
              <a:rPr lang="en-US" dirty="0"/>
              <a:t> coordinates</a:t>
            </a:r>
          </a:p>
        </p:txBody>
      </p:sp>
      <p:pic>
        <p:nvPicPr>
          <p:cNvPr id="482307" name="Picture 3" descr="C:\Temp\Surf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095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2308" name="Picture 4" descr="C:\Temp\fish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2147888" cy="41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2309" name="Picture 5" descr="C:\Temp\surface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2101850" cy="40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10" name="Text Box 6"/>
          <p:cNvSpPr txBox="1">
            <a:spLocks noChangeArrowheads="1"/>
          </p:cNvSpPr>
          <p:nvPr/>
        </p:nvSpPr>
        <p:spPr bwMode="auto">
          <a:xfrm>
            <a:off x="152400" y="594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Original river in X,Y</a:t>
            </a:r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3429000" y="5867400"/>
            <a:ext cx="518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Profile lines and cross-sections in (x,y) created using FishNet in (m,r).</a:t>
            </a:r>
          </a:p>
        </p:txBody>
      </p:sp>
    </p:spTree>
    <p:extLst>
      <p:ext uri="{BB962C8B-B14F-4D97-AF65-F5344CB8AC3E}">
        <p14:creationId xmlns:p14="http://schemas.microsoft.com/office/powerpoint/2010/main" val="101355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990600"/>
          </a:xfrm>
        </p:spPr>
        <p:txBody>
          <a:bodyPr/>
          <a:lstStyle/>
          <a:p>
            <a:r>
              <a:rPr lang="en-US" sz="4000" dirty="0"/>
              <a:t>Profile Lines and Cross Sections in 3D</a:t>
            </a:r>
            <a:endParaRPr lang="en-US" dirty="0"/>
          </a:p>
        </p:txBody>
      </p:sp>
      <p:pic>
        <p:nvPicPr>
          <p:cNvPr id="483331" name="Picture 3" descr="C:\Temp\thre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5532438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2" name="Picture 4" descr="C:\Temp\bi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065838" cy="47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3333" name="Text Box 5"/>
          <p:cNvSpPr txBox="1">
            <a:spLocks noChangeArrowheads="1"/>
          </p:cNvSpPr>
          <p:nvPr/>
        </p:nvSpPr>
        <p:spPr bwMode="auto">
          <a:xfrm>
            <a:off x="1447800" y="2819400"/>
            <a:ext cx="2667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prstClr val="black"/>
                </a:solidFill>
              </a:rPr>
              <a:t>Each point has five dimensions: x, y, z, r, m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prstClr val="black"/>
                </a:solidFill>
              </a:rPr>
              <a:t>Geographic (x, y, z)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prstClr val="black"/>
                </a:solidFill>
              </a:rPr>
              <a:t>Hydraulic (r, m, z)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3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3889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8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6019800"/>
            <a:ext cx="1276350" cy="493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8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76368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6019800"/>
            <a:ext cx="6637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VLSI simulation models for electric circuit design…..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   ….. adapted to apply to river networks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691609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SPRINT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172" y="1721393"/>
            <a:ext cx="777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prstClr val="black"/>
                </a:solidFill>
              </a:rPr>
              <a:t>SPRINT (Simulation Program for </a:t>
            </a:r>
            <a:r>
              <a:rPr lang="en-US" dirty="0" err="1">
                <a:solidFill>
                  <a:prstClr val="black"/>
                </a:solidFill>
              </a:rPr>
              <a:t>RIver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NeTworks</a:t>
            </a:r>
            <a:r>
              <a:rPr lang="en-US" dirty="0">
                <a:solidFill>
                  <a:prstClr val="black"/>
                </a:solidFill>
              </a:rPr>
              <a:t>) is an high performance river network simulator </a:t>
            </a:r>
            <a:r>
              <a:rPr lang="en-US" dirty="0" smtClean="0">
                <a:solidFill>
                  <a:prstClr val="black"/>
                </a:solidFill>
              </a:rPr>
              <a:t>developed at </a:t>
            </a:r>
            <a:r>
              <a:rPr lang="en-US" dirty="0">
                <a:solidFill>
                  <a:prstClr val="black"/>
                </a:solidFill>
              </a:rPr>
              <a:t>IBM Research </a:t>
            </a:r>
            <a:r>
              <a:rPr lang="en-US" dirty="0" smtClean="0">
                <a:solidFill>
                  <a:prstClr val="black"/>
                </a:solidFill>
              </a:rPr>
              <a:t>Austin. It </a:t>
            </a:r>
            <a:r>
              <a:rPr lang="en-US" dirty="0">
                <a:solidFill>
                  <a:prstClr val="black"/>
                </a:solidFill>
              </a:rPr>
              <a:t>provides fully dynamic solutions to large scale St </a:t>
            </a:r>
            <a:r>
              <a:rPr lang="en-US" dirty="0" err="1">
                <a:solidFill>
                  <a:prstClr val="black"/>
                </a:solidFill>
              </a:rPr>
              <a:t>Venant</a:t>
            </a:r>
            <a:r>
              <a:rPr lang="en-US" dirty="0">
                <a:solidFill>
                  <a:prstClr val="black"/>
                </a:solidFill>
              </a:rPr>
              <a:t> equations, from </a:t>
            </a:r>
            <a:r>
              <a:rPr lang="en-US" dirty="0" smtClean="0">
                <a:solidFill>
                  <a:prstClr val="black"/>
                </a:solidFill>
              </a:rPr>
              <a:t>large networks </a:t>
            </a:r>
            <a:r>
              <a:rPr lang="en-US" dirty="0">
                <a:solidFill>
                  <a:prstClr val="black"/>
                </a:solidFill>
              </a:rPr>
              <a:t>of river branches.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2" y="3048663"/>
            <a:ext cx="3933867" cy="26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82" y="3048663"/>
            <a:ext cx="3709113" cy="26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10134" y="5654380"/>
            <a:ext cx="1983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Network of Nodes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0704" y="5662872"/>
            <a:ext cx="1765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SPRINT Output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4191" y="5975128"/>
            <a:ext cx="3678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(Water Depth at each node at each time step)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586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chemeClr val="accent1"/>
                </a:solidFill>
              </a:rPr>
              <a:t>Merging HEC-</a:t>
            </a:r>
            <a:r>
              <a:rPr lang="en-US" sz="4000" dirty="0" err="1" smtClean="0">
                <a:solidFill>
                  <a:schemeClr val="accent1"/>
                </a:solidFill>
              </a:rPr>
              <a:t>GeoRAS</a:t>
            </a:r>
            <a:r>
              <a:rPr lang="en-US" sz="4000" dirty="0" smtClean="0">
                <a:solidFill>
                  <a:schemeClr val="accent1"/>
                </a:solidFill>
              </a:rPr>
              <a:t> and SPRINT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2" y="1297172"/>
            <a:ext cx="4929622" cy="52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90555" y="6473385"/>
            <a:ext cx="6330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Regional HEC-</a:t>
            </a:r>
            <a:r>
              <a:rPr lang="en-US" dirty="0" err="1" smtClean="0">
                <a:solidFill>
                  <a:prstClr val="black"/>
                </a:solidFill>
              </a:rPr>
              <a:t>GeoRAS</a:t>
            </a:r>
            <a:r>
              <a:rPr lang="en-US" dirty="0" smtClean="0">
                <a:solidFill>
                  <a:prstClr val="black"/>
                </a:solidFill>
              </a:rPr>
              <a:t> Model with Automated Cross Sections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20624" y="2165357"/>
            <a:ext cx="3423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Combine Strengths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HEC-</a:t>
            </a:r>
            <a:r>
              <a:rPr lang="en-US" dirty="0" err="1" smtClean="0">
                <a:solidFill>
                  <a:prstClr val="black"/>
                </a:solidFill>
              </a:rPr>
              <a:t>GeoRAS</a:t>
            </a: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Network Creation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Cross Section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Elevation and Attribute 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Georeferencing</a:t>
            </a:r>
            <a:endParaRPr lang="en-US" dirty="0" smtClean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Visual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SPRINT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Dynamic WSEL Modeling of very large networks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01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Tentative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835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Take </a:t>
            </a:r>
            <a:r>
              <a:rPr lang="en-US" dirty="0" smtClean="0">
                <a:solidFill>
                  <a:srgbClr val="FF0000"/>
                </a:solidFill>
              </a:rPr>
              <a:t>small, simple steps </a:t>
            </a:r>
            <a:r>
              <a:rPr lang="en-US" dirty="0" smtClean="0"/>
              <a:t>to achieve progress</a:t>
            </a:r>
          </a:p>
          <a:p>
            <a:r>
              <a:rPr lang="en-US" dirty="0" smtClean="0"/>
              <a:t>Really two separate problems</a:t>
            </a:r>
          </a:p>
          <a:p>
            <a:pPr lvl="1"/>
            <a:r>
              <a:rPr lang="en-US" dirty="0" smtClean="0"/>
              <a:t>Storing a </a:t>
            </a:r>
            <a:r>
              <a:rPr lang="en-US" dirty="0" smtClean="0">
                <a:solidFill>
                  <a:srgbClr val="FF0000"/>
                </a:solidFill>
              </a:rPr>
              <a:t>project scale database </a:t>
            </a:r>
            <a:r>
              <a:rPr lang="en-US" dirty="0" smtClean="0"/>
              <a:t>about river channels in a small area in </a:t>
            </a:r>
            <a:r>
              <a:rPr lang="en-US" dirty="0" err="1" smtClean="0"/>
              <a:t>HydroShare</a:t>
            </a:r>
            <a:endParaRPr lang="en-US" dirty="0" smtClean="0"/>
          </a:p>
          <a:p>
            <a:pPr lvl="1"/>
            <a:r>
              <a:rPr lang="en-US" dirty="0" smtClean="0"/>
              <a:t>Developing a </a:t>
            </a:r>
            <a:r>
              <a:rPr lang="en-US" dirty="0" smtClean="0">
                <a:solidFill>
                  <a:srgbClr val="FF0000"/>
                </a:solidFill>
              </a:rPr>
              <a:t>landscape-scale representation </a:t>
            </a:r>
            <a:r>
              <a:rPr lang="en-US" dirty="0" smtClean="0"/>
              <a:t>for river channels</a:t>
            </a:r>
          </a:p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XML interchange </a:t>
            </a:r>
            <a:r>
              <a:rPr lang="en-US" dirty="0" smtClean="0"/>
              <a:t>between HEC-RAS and HEC-</a:t>
            </a:r>
            <a:r>
              <a:rPr lang="en-US" dirty="0" err="1" smtClean="0"/>
              <a:t>GeoRAS</a:t>
            </a:r>
            <a:r>
              <a:rPr lang="en-US" dirty="0" smtClean="0"/>
              <a:t> is a channel description similar in concept to WaterML1.0 for time series data</a:t>
            </a:r>
          </a:p>
          <a:p>
            <a:r>
              <a:rPr lang="en-US" dirty="0" smtClean="0"/>
              <a:t>This could be developed into an OGC-compliant language called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RiverML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facilitate exchange of river channel 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1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385647" y="396299"/>
            <a:ext cx="637270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700" dirty="0" smtClean="0">
                <a:solidFill>
                  <a:srgbClr val="009DD9"/>
                </a:solidFill>
              </a:rPr>
              <a:t>Representing River Geometry in HydroShare</a:t>
            </a:r>
            <a:endParaRPr lang="en-US" sz="2700" dirty="0">
              <a:solidFill>
                <a:srgbClr val="009DD9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681370" y="6361127"/>
            <a:ext cx="3695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9DD9"/>
                </a:solidFill>
              </a:rPr>
              <a:t>Hydraulic </a:t>
            </a:r>
            <a:r>
              <a:rPr lang="en-US" sz="2000" dirty="0" smtClean="0">
                <a:solidFill>
                  <a:srgbClr val="009DD9"/>
                </a:solidFill>
              </a:rPr>
              <a:t>Calculations</a:t>
            </a:r>
            <a:endParaRPr lang="en-US" sz="2000" dirty="0">
              <a:solidFill>
                <a:srgbClr val="009DD9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412" y="4635254"/>
            <a:ext cx="3213770" cy="14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26097" b="5768"/>
          <a:stretch/>
        </p:blipFill>
        <p:spPr bwMode="auto">
          <a:xfrm>
            <a:off x="533019" y="3709820"/>
            <a:ext cx="3762632" cy="14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5" t="31456" r="15526" b="31376"/>
          <a:stretch/>
        </p:blipFill>
        <p:spPr bwMode="auto">
          <a:xfrm>
            <a:off x="4449168" y="1251837"/>
            <a:ext cx="3845484" cy="254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" t="22462"/>
          <a:stretch/>
        </p:blipFill>
        <p:spPr bwMode="auto">
          <a:xfrm>
            <a:off x="278678" y="1325523"/>
            <a:ext cx="3679130" cy="164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721629" y="1292558"/>
            <a:ext cx="79323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9DD9"/>
                </a:solidFill>
              </a:rPr>
              <a:t>LiDAR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459527" y="5358201"/>
            <a:ext cx="16729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295651" y="3943425"/>
            <a:ext cx="44914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9DD9"/>
                </a:solidFill>
              </a:rPr>
              <a:t>Cross Sections Attached to River Network</a:t>
            </a:r>
            <a:endParaRPr lang="en-US" sz="2000" dirty="0">
              <a:solidFill>
                <a:srgbClr val="009DD9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13913427">
            <a:off x="3937840" y="3185064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2118243" y="3090882"/>
            <a:ext cx="387233" cy="92060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Left Arrow 3"/>
          <p:cNvSpPr/>
          <p:nvPr/>
        </p:nvSpPr>
        <p:spPr>
          <a:xfrm>
            <a:off x="8375763" y="3302831"/>
            <a:ext cx="541061" cy="2183569"/>
          </a:xfrm>
          <a:prstGeom prst="curvedLeftArrow">
            <a:avLst>
              <a:gd name="adj1" fmla="val 35253"/>
              <a:gd name="adj2" fmla="val 93382"/>
              <a:gd name="adj3" fmla="val 3004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/>
        </p:nvSpPr>
        <p:spPr bwMode="auto">
          <a:xfrm>
            <a:off x="0" y="192785"/>
            <a:ext cx="9144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009DD9"/>
                </a:solidFill>
              </a:rPr>
              <a:t>Modular design, linking river geometry, catchment geometry, network topology, and time series observations</a:t>
            </a: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037350" y="1126244"/>
            <a:ext cx="5983700" cy="5805496"/>
            <a:chOff x="485900" y="1248513"/>
            <a:chExt cx="5781675" cy="5609487"/>
          </a:xfrm>
        </p:grpSpPr>
        <p:pic>
          <p:nvPicPr>
            <p:cNvPr id="5" name="Picture 2" descr="E:\Dropbox\OGC\RiverML\RiverML-UML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00" y="1248513"/>
              <a:ext cx="5781675" cy="5609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897108" y="1248513"/>
              <a:ext cx="1955800" cy="2205888"/>
            </a:xfrm>
            <a:prstGeom prst="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05175" y="2836335"/>
              <a:ext cx="5266266" cy="6858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755975" y="2768601"/>
              <a:ext cx="5494667" cy="3953935"/>
              <a:chOff x="3522134" y="2768600"/>
              <a:chExt cx="5494667" cy="395393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4563534" y="4614333"/>
                <a:ext cx="0" cy="208018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9016801" y="2777066"/>
                <a:ext cx="0" cy="394546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522134" y="3843867"/>
                <a:ext cx="0" cy="78590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70133" y="2768600"/>
                <a:ext cx="0" cy="1058333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4563534" y="6694514"/>
                <a:ext cx="445326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522134" y="4629770"/>
                <a:ext cx="10414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6570133" y="2768600"/>
                <a:ext cx="2446668" cy="84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22134" y="3826933"/>
                <a:ext cx="304799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10579" y="2709334"/>
              <a:ext cx="5168246" cy="3716869"/>
              <a:chOff x="3376738" y="2709333"/>
              <a:chExt cx="5168246" cy="371686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376738" y="3683000"/>
                <a:ext cx="4234" cy="27432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3380972" y="3683000"/>
                <a:ext cx="335849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463648" y="4944534"/>
                <a:ext cx="244515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463648" y="4944534"/>
                <a:ext cx="0" cy="14816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3380972" y="6426200"/>
                <a:ext cx="1082676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8540750" y="2709333"/>
                <a:ext cx="2117" cy="9736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743701" y="2709333"/>
                <a:ext cx="0" cy="97366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743701" y="2709333"/>
                <a:ext cx="180128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908800" y="3683000"/>
                <a:ext cx="0" cy="126772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6908800" y="3683000"/>
                <a:ext cx="16319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ctangle 30"/>
          <p:cNvSpPr/>
          <p:nvPr/>
        </p:nvSpPr>
        <p:spPr>
          <a:xfrm>
            <a:off x="747742" y="1344225"/>
            <a:ext cx="4649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Data is linked by common reference points along the river, which can </a:t>
            </a:r>
            <a:r>
              <a:rPr lang="en-US" sz="2000" dirty="0" smtClean="0">
                <a:solidFill>
                  <a:prstClr val="black"/>
                </a:solidFill>
              </a:rPr>
              <a:t>be </a:t>
            </a:r>
            <a:r>
              <a:rPr lang="en-US" sz="2000" dirty="0">
                <a:solidFill>
                  <a:prstClr val="black"/>
                </a:solidFill>
              </a:rPr>
              <a:t>represented as point or cross section </a:t>
            </a:r>
            <a:r>
              <a:rPr lang="en-US" sz="2000" dirty="0" err="1">
                <a:solidFill>
                  <a:prstClr val="black"/>
                </a:solidFill>
              </a:rPr>
              <a:t>shapefiles</a:t>
            </a:r>
            <a:r>
              <a:rPr lang="en-US" sz="2000" dirty="0">
                <a:solidFill>
                  <a:prstClr val="black"/>
                </a:solidFill>
              </a:rPr>
              <a:t> and shown on a map.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2015" y="6514349"/>
            <a:ext cx="4172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dirty="0" smtClean="0">
                <a:solidFill>
                  <a:prstClr val="black"/>
                </a:solidFill>
              </a:rPr>
              <a:t>Based on OGC </a:t>
            </a:r>
            <a:r>
              <a:rPr lang="en-US" sz="1600" dirty="0" err="1" smtClean="0">
                <a:solidFill>
                  <a:prstClr val="black"/>
                </a:solidFill>
              </a:rPr>
              <a:t>HY_Features</a:t>
            </a:r>
            <a:r>
              <a:rPr lang="en-US" sz="1600" dirty="0" smtClean="0">
                <a:solidFill>
                  <a:prstClr val="black"/>
                </a:solidFill>
              </a:rPr>
              <a:t> Model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1400175"/>
            <a:ext cx="44410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RiverML</a:t>
            </a:r>
            <a:r>
              <a:rPr lang="en-US" dirty="0" smtClean="0">
                <a:solidFill>
                  <a:prstClr val="black"/>
                </a:solidFill>
              </a:rPr>
              <a:t> is multi-directional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Data Users create, share, modify, and reuse information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RiverML</a:t>
            </a:r>
            <a:r>
              <a:rPr lang="en-US" dirty="0" smtClean="0">
                <a:solidFill>
                  <a:prstClr val="black"/>
                </a:solidFill>
              </a:rPr>
              <a:t> is like the cabinets in a shared kitchen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Each user needs to be able to find and accurately identify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New data must be added in a way that everyone can find and understand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Some users are only interested in the contents of a single cabinet, others need contents of all cabinets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76" y="1270786"/>
            <a:ext cx="4717774" cy="2971800"/>
          </a:xfrm>
          <a:prstGeom prst="rect">
            <a:avLst/>
          </a:prstGeom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590800" y="586355"/>
            <a:ext cx="45057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rgbClr val="009DD9"/>
                </a:solidFill>
              </a:rPr>
              <a:t>RiverML</a:t>
            </a:r>
            <a:r>
              <a:rPr lang="en-US" sz="3600" dirty="0" smtClean="0">
                <a:solidFill>
                  <a:srgbClr val="009DD9"/>
                </a:solidFill>
              </a:rPr>
              <a:t> vs. </a:t>
            </a:r>
            <a:r>
              <a:rPr lang="en-US" sz="3600" dirty="0" err="1" smtClean="0">
                <a:solidFill>
                  <a:srgbClr val="009DD9"/>
                </a:solidFill>
              </a:rPr>
              <a:t>WaterML</a:t>
            </a:r>
            <a:endParaRPr lang="en-US" sz="3600" dirty="0">
              <a:solidFill>
                <a:srgbClr val="009DD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8306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This means that </a:t>
            </a:r>
            <a:r>
              <a:rPr lang="en-US" b="1" dirty="0" err="1" smtClean="0">
                <a:solidFill>
                  <a:prstClr val="black"/>
                </a:solidFill>
              </a:rPr>
              <a:t>RiverML</a:t>
            </a:r>
            <a:r>
              <a:rPr lang="en-US" b="1" dirty="0" smtClean="0">
                <a:solidFill>
                  <a:prstClr val="black"/>
                </a:solidFill>
              </a:rPr>
              <a:t> must be significantly more robust than </a:t>
            </a:r>
            <a:r>
              <a:rPr lang="en-US" b="1" dirty="0" err="1" smtClean="0">
                <a:solidFill>
                  <a:prstClr val="black"/>
                </a:solidFill>
              </a:rPr>
              <a:t>WaterML</a:t>
            </a:r>
            <a:r>
              <a:rPr lang="en-US" b="1" dirty="0" smtClean="0">
                <a:solidFill>
                  <a:prstClr val="black"/>
                </a:solidFill>
              </a:rPr>
              <a:t> in its ability to merge related files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5830669"/>
            <a:ext cx="72390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4609661"/>
            <a:ext cx="838200" cy="8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6553200" y="4851257"/>
            <a:ext cx="772114" cy="160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2904" y="4410542"/>
            <a:ext cx="109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RiverML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0800000">
            <a:off x="6553200" y="5101802"/>
            <a:ext cx="772114" cy="160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Program Files (x86)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9684"/>
            <a:ext cx="838200" cy="8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05399" y="5428848"/>
            <a:ext cx="129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User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05699" y="5435671"/>
            <a:ext cx="1295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Data User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34274" y="3146702"/>
            <a:ext cx="1295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prstClr val="black"/>
                </a:solidFill>
              </a:rPr>
              <a:t>Sample Workflow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1:100,000 Scale Topographic map – 30’ x 60’ (0.5° x 1°)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3" y="1690689"/>
            <a:ext cx="8624053" cy="47155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00631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 have now in </a:t>
            </a:r>
            <a:r>
              <a:rPr lang="en-US" dirty="0" err="1" smtClean="0"/>
              <a:t>NHDPlus</a:t>
            </a:r>
            <a:r>
              <a:rPr lang="en-US" dirty="0" smtClean="0"/>
              <a:t> Version 2 are 2D networks developed from </a:t>
            </a:r>
            <a:r>
              <a:rPr lang="en-US" dirty="0" smtClean="0">
                <a:solidFill>
                  <a:srgbClr val="FF0000"/>
                </a:solidFill>
              </a:rPr>
              <a:t>1:100K Hydrography </a:t>
            </a:r>
            <a:r>
              <a:rPr lang="en-US" dirty="0" smtClean="0"/>
              <a:t>and 1:24K DEM’s – they </a:t>
            </a:r>
            <a:r>
              <a:rPr lang="en-US" dirty="0" smtClean="0">
                <a:solidFill>
                  <a:srgbClr val="FF0000"/>
                </a:solidFill>
              </a:rPr>
              <a:t>don’t fit well together</a:t>
            </a:r>
          </a:p>
          <a:p>
            <a:r>
              <a:rPr lang="en-US" dirty="0" smtClean="0"/>
              <a:t>We would like to have a 3D river network model with definition of the river channel as a </a:t>
            </a:r>
            <a:r>
              <a:rPr lang="en-US" dirty="0" smtClean="0">
                <a:solidFill>
                  <a:srgbClr val="FF0000"/>
                </a:solidFill>
              </a:rPr>
              <a:t>3D surface </a:t>
            </a:r>
            <a:r>
              <a:rPr lang="en-US" dirty="0" smtClean="0"/>
              <a:t>not just a stream centerline  -- use </a:t>
            </a:r>
            <a:r>
              <a:rPr lang="en-US" dirty="0" smtClean="0">
                <a:solidFill>
                  <a:srgbClr val="FF0000"/>
                </a:solidFill>
              </a:rPr>
              <a:t>LIDAR</a:t>
            </a:r>
            <a:r>
              <a:rPr lang="en-US" dirty="0" smtClean="0"/>
              <a:t> to define this</a:t>
            </a:r>
          </a:p>
          <a:p>
            <a:r>
              <a:rPr lang="en-US" dirty="0" smtClean="0"/>
              <a:t>The information for this may come from many sources</a:t>
            </a:r>
          </a:p>
          <a:p>
            <a:pPr lvl="1"/>
            <a:r>
              <a:rPr lang="en-US" dirty="0" smtClean="0"/>
              <a:t>Need a common exchange language – </a:t>
            </a:r>
            <a:r>
              <a:rPr lang="en-US" dirty="0" err="1" smtClean="0">
                <a:solidFill>
                  <a:srgbClr val="FF0000"/>
                </a:solidFill>
              </a:rPr>
              <a:t>RiverML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We’ll need a national repository to store all this river channel information – </a:t>
            </a:r>
            <a:r>
              <a:rPr lang="en-US" dirty="0" err="1" smtClean="0">
                <a:solidFill>
                  <a:srgbClr val="FF0000"/>
                </a:solidFill>
              </a:rPr>
              <a:t>HydroShare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2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716893" cy="505596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1:24,000 scale topographic map</a:t>
            </a:r>
            <a:br>
              <a:rPr lang="en-US" sz="3200" dirty="0" smtClean="0"/>
            </a:br>
            <a:r>
              <a:rPr lang="en-US" sz="3200" dirty="0" smtClean="0"/>
              <a:t>7.5’ x 7.5’</a:t>
            </a:r>
            <a:br>
              <a:rPr lang="en-US" sz="3200" dirty="0" smtClean="0"/>
            </a:br>
            <a:r>
              <a:rPr lang="en-US" sz="3200" dirty="0" smtClean="0"/>
              <a:t>(1/8°x 1/8°)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615" y="46492"/>
            <a:ext cx="5493614" cy="6811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8114" y="5921829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(30°15’N, 97°45’W) 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2930279" y="6106495"/>
            <a:ext cx="415264" cy="25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87142" y="718458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(30°22’30”N, 97°37’30”W) 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V="1">
            <a:off x="7341840" y="365128"/>
            <a:ext cx="989360" cy="353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99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came GIS (1980’s, 1990’s)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started doing lots of digitization of maps to produce GIS </a:t>
            </a:r>
            <a:r>
              <a:rPr lang="en-US" dirty="0" err="1" smtClean="0"/>
              <a:t>coverages</a:t>
            </a:r>
            <a:r>
              <a:rPr lang="en-US" dirty="0" smtClean="0"/>
              <a:t> for their projects</a:t>
            </a:r>
          </a:p>
          <a:p>
            <a:r>
              <a:rPr lang="en-US" dirty="0" smtClean="0"/>
              <a:t>Lots of duplicated effort</a:t>
            </a:r>
          </a:p>
          <a:p>
            <a:r>
              <a:rPr lang="en-US" dirty="0" smtClean="0"/>
              <a:t>Emergence of a plan for a “National Spatial Data Infrastructure”</a:t>
            </a:r>
          </a:p>
          <a:p>
            <a:r>
              <a:rPr lang="en-US" dirty="0" smtClean="0"/>
              <a:t>Build standardized layers of base geographic information for the country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1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Thematic maps have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One of these is </a:t>
            </a:r>
            <a:r>
              <a:rPr lang="en-US" dirty="0" smtClean="0">
                <a:solidFill>
                  <a:srgbClr val="FF0000"/>
                </a:solidFill>
              </a:rPr>
              <a:t>hydrography – all the blue line stuff </a:t>
            </a:r>
            <a:r>
              <a:rPr lang="en-US" dirty="0" smtClean="0"/>
              <a:t>on maps</a:t>
            </a:r>
          </a:p>
          <a:p>
            <a:r>
              <a:rPr lang="en-US" dirty="0" smtClean="0"/>
              <a:t>Another is </a:t>
            </a:r>
            <a:r>
              <a:rPr lang="en-US" dirty="0" smtClean="0">
                <a:solidFill>
                  <a:srgbClr val="FF0000"/>
                </a:solidFill>
              </a:rPr>
              <a:t>topography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elevation contours</a:t>
            </a:r>
          </a:p>
          <a:p>
            <a:r>
              <a:rPr lang="en-US" dirty="0" smtClean="0"/>
              <a:t>These were traditionally stored on “</a:t>
            </a:r>
            <a:r>
              <a:rPr lang="en-US" dirty="0" smtClean="0">
                <a:solidFill>
                  <a:srgbClr val="FF0000"/>
                </a:solidFill>
              </a:rPr>
              <a:t>map separates</a:t>
            </a:r>
            <a:r>
              <a:rPr lang="en-US" dirty="0" smtClean="0"/>
              <a:t>” or individual sheets, one for each theme</a:t>
            </a:r>
          </a:p>
          <a:p>
            <a:r>
              <a:rPr lang="en-US" dirty="0" smtClean="0"/>
              <a:t>These were </a:t>
            </a:r>
            <a:r>
              <a:rPr lang="en-US" dirty="0" smtClean="0">
                <a:solidFill>
                  <a:srgbClr val="FF0000"/>
                </a:solidFill>
              </a:rPr>
              <a:t>electronically scanned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037" y="1995488"/>
            <a:ext cx="41243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7673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1753</Words>
  <Application>Microsoft Office PowerPoint</Application>
  <PresentationFormat>On-screen Show (4:3)</PresentationFormat>
  <Paragraphs>259</Paragraphs>
  <Slides>60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ＭＳ Ｐゴシック</vt:lpstr>
      <vt:lpstr>Arial</vt:lpstr>
      <vt:lpstr>Calibri</vt:lpstr>
      <vt:lpstr>Calibri Light</vt:lpstr>
      <vt:lpstr>Constantia</vt:lpstr>
      <vt:lpstr>Times</vt:lpstr>
      <vt:lpstr>Times New Roman</vt:lpstr>
      <vt:lpstr>Verdana</vt:lpstr>
      <vt:lpstr>Wingdings 2</vt:lpstr>
      <vt:lpstr>Office Theme</vt:lpstr>
      <vt:lpstr>Flow</vt:lpstr>
      <vt:lpstr>1_Flow</vt:lpstr>
      <vt:lpstr>VISIO</vt:lpstr>
      <vt:lpstr>Chart</vt:lpstr>
      <vt:lpstr>HydroShare and River Channel Information</vt:lpstr>
      <vt:lpstr>River Channels</vt:lpstr>
      <vt:lpstr>In the beginning…. (1970’s)</vt:lpstr>
      <vt:lpstr>USGS Topographic Maps for Austin</vt:lpstr>
      <vt:lpstr>PowerPoint Presentation</vt:lpstr>
      <vt:lpstr>1:100,000 Scale Topographic map – 30’ x 60’ (0.5° x 1°)</vt:lpstr>
      <vt:lpstr>1:24,000 scale topographic map 7.5’ x 7.5’ (1/8°x 1/8°)</vt:lpstr>
      <vt:lpstr>Then came GIS (1980’s, 1990’s)</vt:lpstr>
      <vt:lpstr>Thematic maps have layers</vt:lpstr>
      <vt:lpstr>What next?</vt:lpstr>
      <vt:lpstr>National Hydrography Dataset (mid-1990’s to mid-2000’s)</vt:lpstr>
      <vt:lpstr>PowerPoint Presentation</vt:lpstr>
      <vt:lpstr>PowerPoint Presentation</vt:lpstr>
      <vt:lpstr>And while all this was going on…</vt:lpstr>
      <vt:lpstr>Digital Elevation Model (DEM)</vt:lpstr>
      <vt:lpstr>National Elevation Dataset</vt:lpstr>
      <vt:lpstr>Watershed Boundary Dataset</vt:lpstr>
      <vt:lpstr>Now what?</vt:lpstr>
      <vt:lpstr>Watershed Boundary Dataset  (we used this in Exercise 2)</vt:lpstr>
      <vt:lpstr>HUC-8 Subbasins</vt:lpstr>
      <vt:lpstr>NHD Flowlines</vt:lpstr>
      <vt:lpstr>NHDPlus Catchments for each flowline</vt:lpstr>
      <vt:lpstr>Geometric network of water flow</vt:lpstr>
      <vt:lpstr>But, there was a complication….</vt:lpstr>
      <vt:lpstr>100 Year Floodplain Map of Onion Creek</vt:lpstr>
      <vt:lpstr>World Water Online Streamgage points</vt:lpstr>
      <vt:lpstr>Flood Elevation – 16 ft above “Major Flood” stage for Oct 31, 2012 flood</vt:lpstr>
      <vt:lpstr>Cross-Sections and Base Flood Elevations</vt:lpstr>
      <vt:lpstr>Base Flood Elevations (100 yr flood)</vt:lpstr>
      <vt:lpstr>HEC-RAS Longitudinal Profile of Base Flood Elevation on Onion Ck</vt:lpstr>
      <vt:lpstr>Cross-Section 55670 in HEC-RAS</vt:lpstr>
      <vt:lpstr>HEC-GeoRAS</vt:lpstr>
      <vt:lpstr>TINs based on Z-tolerance (Erin Atkinson)</vt:lpstr>
      <vt:lpstr>Profile Comparisons  – smoothed profiles give nearly the same result</vt:lpstr>
      <vt:lpstr>HydroShare – Channel </vt:lpstr>
      <vt:lpstr>Regional HydroData</vt:lpstr>
      <vt:lpstr>PowerPoint Presentation</vt:lpstr>
      <vt:lpstr>Channel Cross-Section</vt:lpstr>
      <vt:lpstr>River Channel Morphology Model</vt:lpstr>
      <vt:lpstr>Study Area (Guadalupe river near Seguin, TX)</vt:lpstr>
      <vt:lpstr>Boat setup for data collection</vt:lpstr>
      <vt:lpstr>Accoustic Doppler Current Profiler</vt:lpstr>
      <vt:lpstr>Data analysis</vt:lpstr>
      <vt:lpstr>Interpolation</vt:lpstr>
      <vt:lpstr>Centerline </vt:lpstr>
      <vt:lpstr>Measure in ArcGIS</vt:lpstr>
      <vt:lpstr>Coordinate Transformation</vt:lpstr>
      <vt:lpstr>Coordinate Transformation</vt:lpstr>
      <vt:lpstr>Straightened River in 3D</vt:lpstr>
      <vt:lpstr>Data back to x,y coordinates</vt:lpstr>
      <vt:lpstr>Profile Lines and Cross Sections in 3D</vt:lpstr>
      <vt:lpstr>PowerPoint Presentation</vt:lpstr>
      <vt:lpstr>PowerPoint Presentation</vt:lpstr>
      <vt:lpstr>SPRINT</vt:lpstr>
      <vt:lpstr>Merging HEC-GeoRAS and SPRINT</vt:lpstr>
      <vt:lpstr>Tentative Conclusions</vt:lpstr>
      <vt:lpstr>PowerPoint Presentation</vt:lpstr>
      <vt:lpstr>PowerPoint Presentation</vt:lpstr>
      <vt:lpstr>PowerPoint Presentation</vt:lpstr>
      <vt:lpstr>Conclusions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26</cp:revision>
  <dcterms:created xsi:type="dcterms:W3CDTF">2013-11-13T20:58:12Z</dcterms:created>
  <dcterms:modified xsi:type="dcterms:W3CDTF">2013-11-19T16:41:12Z</dcterms:modified>
</cp:coreProperties>
</file>