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3" r:id="rId4"/>
    <p:sldId id="258" r:id="rId5"/>
    <p:sldId id="259" r:id="rId6"/>
    <p:sldId id="260" r:id="rId7"/>
    <p:sldId id="269" r:id="rId8"/>
    <p:sldId id="276" r:id="rId9"/>
    <p:sldId id="277" r:id="rId10"/>
    <p:sldId id="274" r:id="rId11"/>
    <p:sldId id="261" r:id="rId12"/>
    <p:sldId id="262" r:id="rId13"/>
    <p:sldId id="263" r:id="rId14"/>
    <p:sldId id="264" r:id="rId15"/>
    <p:sldId id="268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Rainfall</a:t>
            </a:r>
            <a:r>
              <a:rPr lang="en-US" baseline="0" dirty="0"/>
              <a:t> </a:t>
            </a:r>
            <a:r>
              <a:rPr lang="en-US" baseline="0" dirty="0" smtClean="0"/>
              <a:t>– Sealant PAH Mass </a:t>
            </a:r>
            <a:r>
              <a:rPr lang="en-US" baseline="0" dirty="0"/>
              <a:t>Contribution</a:t>
            </a:r>
            <a:endParaRPr lang="en-US" dirty="0"/>
          </a:p>
        </c:rich>
      </c:tx>
      <c:layout>
        <c:manualLayout>
          <c:xMode val="edge"/>
          <c:yMode val="edge"/>
          <c:x val="0.32866415135608051"/>
          <c:y val="2.4691358024691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540869158777647E-2"/>
          <c:y val="9.6026952596834483E-2"/>
          <c:w val="0.85941163604549431"/>
          <c:h val="0.7484774472635364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WatershedData!$I$3:$I$22</c:f>
              <c:numCache>
                <c:formatCode>General</c:formatCode>
                <c:ptCount val="20"/>
                <c:pt idx="0">
                  <c:v>39.9884003859299</c:v>
                </c:pt>
                <c:pt idx="1">
                  <c:v>54.5066935221354</c:v>
                </c:pt>
                <c:pt idx="2">
                  <c:v>47.920763049853697</c:v>
                </c:pt>
                <c:pt idx="3">
                  <c:v>35.611942291259702</c:v>
                </c:pt>
                <c:pt idx="4">
                  <c:v>31.2884997317665</c:v>
                </c:pt>
                <c:pt idx="5">
                  <c:v>51.226692199707003</c:v>
                </c:pt>
                <c:pt idx="6">
                  <c:v>34.970273971557603</c:v>
                </c:pt>
                <c:pt idx="7">
                  <c:v>36.201967239379798</c:v>
                </c:pt>
                <c:pt idx="8">
                  <c:v>36.4932530143044</c:v>
                </c:pt>
                <c:pt idx="9">
                  <c:v>47.656147046522598</c:v>
                </c:pt>
                <c:pt idx="10">
                  <c:v>49.1559842427571</c:v>
                </c:pt>
                <c:pt idx="11">
                  <c:v>53.1612860361735</c:v>
                </c:pt>
                <c:pt idx="12">
                  <c:v>33.2103678385416</c:v>
                </c:pt>
                <c:pt idx="13">
                  <c:v>51.113219712909903</c:v>
                </c:pt>
                <c:pt idx="14">
                  <c:v>31.7627909287162</c:v>
                </c:pt>
                <c:pt idx="15">
                  <c:v>17.286685596812799</c:v>
                </c:pt>
                <c:pt idx="16">
                  <c:v>46.039011521772899</c:v>
                </c:pt>
                <c:pt idx="17">
                  <c:v>39.359545155959999</c:v>
                </c:pt>
                <c:pt idx="18">
                  <c:v>34.283505406872898</c:v>
                </c:pt>
                <c:pt idx="19">
                  <c:v>51.460917811239902</c:v>
                </c:pt>
              </c:numCache>
            </c:numRef>
          </c:xVal>
          <c:yVal>
            <c:numRef>
              <c:f>WatershedData!$AA$3:$AA$22</c:f>
              <c:numCache>
                <c:formatCode>General</c:formatCode>
                <c:ptCount val="20"/>
                <c:pt idx="0">
                  <c:v>11.830166666666667</c:v>
                </c:pt>
                <c:pt idx="1">
                  <c:v>1.4474166666666668</c:v>
                </c:pt>
                <c:pt idx="2">
                  <c:v>48.931416666666671</c:v>
                </c:pt>
                <c:pt idx="3">
                  <c:v>2.8558333333333334</c:v>
                </c:pt>
                <c:pt idx="4">
                  <c:v>20.711916666666667</c:v>
                </c:pt>
                <c:pt idx="5">
                  <c:v>46.490083333333331</c:v>
                </c:pt>
                <c:pt idx="6">
                  <c:v>4.9316666666666675</c:v>
                </c:pt>
                <c:pt idx="7">
                  <c:v>9.3442499999999988</c:v>
                </c:pt>
                <c:pt idx="8">
                  <c:v>7.0996666666666668</c:v>
                </c:pt>
                <c:pt idx="9">
                  <c:v>55.977916666666665</c:v>
                </c:pt>
                <c:pt idx="10">
                  <c:v>56.96125</c:v>
                </c:pt>
                <c:pt idx="11">
                  <c:v>1.1170833333333334</c:v>
                </c:pt>
                <c:pt idx="12">
                  <c:v>27.007416666666668</c:v>
                </c:pt>
                <c:pt idx="13">
                  <c:v>26.8645</c:v>
                </c:pt>
                <c:pt idx="14">
                  <c:v>24.021416666666667</c:v>
                </c:pt>
                <c:pt idx="15">
                  <c:v>9.1765000000000008</c:v>
                </c:pt>
                <c:pt idx="16">
                  <c:v>0.8041666666666667</c:v>
                </c:pt>
                <c:pt idx="17">
                  <c:v>1.2684166666666665</c:v>
                </c:pt>
                <c:pt idx="18">
                  <c:v>1.38225</c:v>
                </c:pt>
                <c:pt idx="19">
                  <c:v>28.757333333333332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5714976"/>
        <c:axId val="-1435717696"/>
      </c:scatterChart>
      <c:valAx>
        <c:axId val="-143571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Annual Rainfall (Inches)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5717696"/>
        <c:crosses val="autoZero"/>
        <c:crossBetween val="midCat"/>
      </c:valAx>
      <c:valAx>
        <c:axId val="-143571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Sealant</a:t>
                </a:r>
                <a:r>
                  <a:rPr lang="en-US" baseline="0"/>
                  <a:t> PAH Mass Loading (mg/kg)</a:t>
                </a: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5714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Slope - </a:t>
            </a:r>
            <a:r>
              <a:rPr lang="en-US" dirty="0" smtClean="0"/>
              <a:t>Sealant</a:t>
            </a:r>
            <a:r>
              <a:rPr lang="en-US" baseline="0" dirty="0" smtClean="0"/>
              <a:t> PAH Mass Contribution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WatershedData!$N$3:$N$22</c:f>
              <c:numCache>
                <c:formatCode>General</c:formatCode>
                <c:ptCount val="20"/>
                <c:pt idx="0">
                  <c:v>2.9975432569237901</c:v>
                </c:pt>
                <c:pt idx="1">
                  <c:v>4.5874646744913798</c:v>
                </c:pt>
                <c:pt idx="2">
                  <c:v>2.8759185734317301</c:v>
                </c:pt>
                <c:pt idx="3">
                  <c:v>1.40087856597507</c:v>
                </c:pt>
                <c:pt idx="4">
                  <c:v>1.45266044061765</c:v>
                </c:pt>
                <c:pt idx="5">
                  <c:v>0.355699438384037</c:v>
                </c:pt>
                <c:pt idx="6">
                  <c:v>1.57371054881975</c:v>
                </c:pt>
                <c:pt idx="7">
                  <c:v>1.89506919590485</c:v>
                </c:pt>
                <c:pt idx="8">
                  <c:v>1.4935378527072301</c:v>
                </c:pt>
                <c:pt idx="9">
                  <c:v>3.0726064389355701</c:v>
                </c:pt>
                <c:pt idx="10">
                  <c:v>0.486211972682635</c:v>
                </c:pt>
                <c:pt idx="11">
                  <c:v>6.3387304580927202</c:v>
                </c:pt>
                <c:pt idx="12">
                  <c:v>1.7631603072877999</c:v>
                </c:pt>
                <c:pt idx="13">
                  <c:v>0.273661795745967</c:v>
                </c:pt>
                <c:pt idx="14">
                  <c:v>1.3074945415194299</c:v>
                </c:pt>
                <c:pt idx="15">
                  <c:v>1.63275052448447</c:v>
                </c:pt>
                <c:pt idx="16">
                  <c:v>6.3241638724770697</c:v>
                </c:pt>
                <c:pt idx="17">
                  <c:v>1.41763940500178</c:v>
                </c:pt>
                <c:pt idx="18">
                  <c:v>1.63080719069878</c:v>
                </c:pt>
                <c:pt idx="19">
                  <c:v>4.7337051134493198</c:v>
                </c:pt>
              </c:numCache>
            </c:numRef>
          </c:xVal>
          <c:yVal>
            <c:numRef>
              <c:f>WatershedData!$AA$3:$AA$22</c:f>
              <c:numCache>
                <c:formatCode>General</c:formatCode>
                <c:ptCount val="20"/>
                <c:pt idx="0">
                  <c:v>11.830166666666667</c:v>
                </c:pt>
                <c:pt idx="1">
                  <c:v>1.4474166666666668</c:v>
                </c:pt>
                <c:pt idx="2">
                  <c:v>48.931416666666671</c:v>
                </c:pt>
                <c:pt idx="3">
                  <c:v>2.8558333333333334</c:v>
                </c:pt>
                <c:pt idx="4">
                  <c:v>20.711916666666667</c:v>
                </c:pt>
                <c:pt idx="5">
                  <c:v>46.490083333333331</c:v>
                </c:pt>
                <c:pt idx="6">
                  <c:v>4.9316666666666675</c:v>
                </c:pt>
                <c:pt idx="7">
                  <c:v>9.3442499999999988</c:v>
                </c:pt>
                <c:pt idx="8">
                  <c:v>7.0996666666666668</c:v>
                </c:pt>
                <c:pt idx="9">
                  <c:v>55.977916666666665</c:v>
                </c:pt>
                <c:pt idx="10">
                  <c:v>56.96125</c:v>
                </c:pt>
                <c:pt idx="11">
                  <c:v>1.1170833333333334</c:v>
                </c:pt>
                <c:pt idx="12">
                  <c:v>27.007416666666668</c:v>
                </c:pt>
                <c:pt idx="13">
                  <c:v>26.8645</c:v>
                </c:pt>
                <c:pt idx="14">
                  <c:v>24.021416666666667</c:v>
                </c:pt>
                <c:pt idx="15">
                  <c:v>9.1765000000000008</c:v>
                </c:pt>
                <c:pt idx="16">
                  <c:v>0.8041666666666667</c:v>
                </c:pt>
                <c:pt idx="17">
                  <c:v>1.2684166666666665</c:v>
                </c:pt>
                <c:pt idx="18">
                  <c:v>1.38225</c:v>
                </c:pt>
                <c:pt idx="19">
                  <c:v>28.757333333333332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5717152"/>
        <c:axId val="-1435716608"/>
      </c:scatterChart>
      <c:valAx>
        <c:axId val="-143571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Hydrologic</a:t>
                </a:r>
                <a:r>
                  <a:rPr lang="en-US" baseline="0"/>
                  <a:t> Slope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5716608"/>
        <c:crosses val="autoZero"/>
        <c:crossBetween val="midCat"/>
      </c:valAx>
      <c:valAx>
        <c:axId val="-143571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Sealant PAH</a:t>
                </a:r>
                <a:r>
                  <a:rPr lang="en-US" baseline="0" dirty="0"/>
                  <a:t> Mass </a:t>
                </a:r>
                <a:r>
                  <a:rPr lang="en-US" baseline="0" dirty="0" smtClean="0"/>
                  <a:t>Loading (mg/kg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571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Impervious Fraction </a:t>
            </a:r>
            <a:r>
              <a:rPr lang="en-US" dirty="0" smtClean="0"/>
              <a:t>– Sealant PAH Mass </a:t>
            </a:r>
            <a:r>
              <a:rPr lang="en-US" dirty="0"/>
              <a:t>Contribution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WatershedData!$Q$3:$Q$22</c:f>
              <c:numCache>
                <c:formatCode>General</c:formatCode>
                <c:ptCount val="20"/>
                <c:pt idx="0" formatCode="0.00000000000">
                  <c:v>0.48968730456535331</c:v>
                </c:pt>
                <c:pt idx="1">
                  <c:v>0.2842277140335393</c:v>
                </c:pt>
                <c:pt idx="2">
                  <c:v>0.38276419783755361</c:v>
                </c:pt>
                <c:pt idx="3">
                  <c:v>0.50790545203588677</c:v>
                </c:pt>
                <c:pt idx="4">
                  <c:v>0.31424474375015332</c:v>
                </c:pt>
                <c:pt idx="5">
                  <c:v>0.32669813256720709</c:v>
                </c:pt>
                <c:pt idx="6">
                  <c:v>0.45121316614420065</c:v>
                </c:pt>
                <c:pt idx="7">
                  <c:v>0.18771148036253776</c:v>
                </c:pt>
                <c:pt idx="8">
                  <c:v>0.34205764771727831</c:v>
                </c:pt>
                <c:pt idx="9">
                  <c:v>0.42042482544608217</c:v>
                </c:pt>
                <c:pt idx="10">
                  <c:v>0.52052611917066183</c:v>
                </c:pt>
                <c:pt idx="11">
                  <c:v>1.8149949681314993E-2</c:v>
                </c:pt>
                <c:pt idx="12">
                  <c:v>0.48237571821134145</c:v>
                </c:pt>
                <c:pt idx="13">
                  <c:v>0.31264383829496012</c:v>
                </c:pt>
                <c:pt idx="14">
                  <c:v>0.37571267364488892</c:v>
                </c:pt>
                <c:pt idx="15">
                  <c:v>0.33261865366193499</c:v>
                </c:pt>
                <c:pt idx="16">
                  <c:v>0.28435501109923533</c:v>
                </c:pt>
                <c:pt idx="17">
                  <c:v>0.46796285512032332</c:v>
                </c:pt>
                <c:pt idx="18">
                  <c:v>0.15539678275178828</c:v>
                </c:pt>
                <c:pt idx="19">
                  <c:v>0.14352464415614169</c:v>
                </c:pt>
              </c:numCache>
            </c:numRef>
          </c:xVal>
          <c:yVal>
            <c:numRef>
              <c:f>WatershedData!$AA$3:$AA$22</c:f>
              <c:numCache>
                <c:formatCode>General</c:formatCode>
                <c:ptCount val="20"/>
                <c:pt idx="0">
                  <c:v>11.830166666666667</c:v>
                </c:pt>
                <c:pt idx="1">
                  <c:v>1.4474166666666668</c:v>
                </c:pt>
                <c:pt idx="2">
                  <c:v>48.931416666666671</c:v>
                </c:pt>
                <c:pt idx="3">
                  <c:v>2.8558333333333334</c:v>
                </c:pt>
                <c:pt idx="4">
                  <c:v>20.711916666666667</c:v>
                </c:pt>
                <c:pt idx="5">
                  <c:v>46.490083333333331</c:v>
                </c:pt>
                <c:pt idx="6">
                  <c:v>4.9316666666666675</c:v>
                </c:pt>
                <c:pt idx="7">
                  <c:v>9.3442499999999988</c:v>
                </c:pt>
                <c:pt idx="8">
                  <c:v>7.0996666666666668</c:v>
                </c:pt>
                <c:pt idx="9">
                  <c:v>55.977916666666665</c:v>
                </c:pt>
                <c:pt idx="10">
                  <c:v>56.96125</c:v>
                </c:pt>
                <c:pt idx="11">
                  <c:v>1.1170833333333334</c:v>
                </c:pt>
                <c:pt idx="12">
                  <c:v>27.007416666666668</c:v>
                </c:pt>
                <c:pt idx="13">
                  <c:v>26.8645</c:v>
                </c:pt>
                <c:pt idx="14">
                  <c:v>24.021416666666667</c:v>
                </c:pt>
                <c:pt idx="15">
                  <c:v>9.1765000000000008</c:v>
                </c:pt>
                <c:pt idx="16">
                  <c:v>0.8041666666666667</c:v>
                </c:pt>
                <c:pt idx="17">
                  <c:v>1.2684166666666665</c:v>
                </c:pt>
                <c:pt idx="18">
                  <c:v>1.38225</c:v>
                </c:pt>
                <c:pt idx="19">
                  <c:v>28.757333333333332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5720416"/>
        <c:axId val="-1432583264"/>
      </c:scatterChart>
      <c:valAx>
        <c:axId val="-143572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Impervious</a:t>
                </a:r>
                <a:r>
                  <a:rPr lang="en-US" baseline="0"/>
                  <a:t> Area Fraction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2583264"/>
        <c:crosses val="autoZero"/>
        <c:crossBetween val="midCat"/>
      </c:valAx>
      <c:valAx>
        <c:axId val="-143258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Sealant PAH Mass </a:t>
                </a:r>
                <a:r>
                  <a:rPr lang="en-US" dirty="0" smtClean="0"/>
                  <a:t>Loading</a:t>
                </a:r>
                <a:r>
                  <a:rPr lang="en-US" baseline="0" dirty="0" smtClean="0"/>
                  <a:t> (mg/kg)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572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Stream Network Slope </a:t>
            </a:r>
            <a:r>
              <a:rPr lang="en-US" dirty="0" smtClean="0"/>
              <a:t>– Sealant PAH Mass </a:t>
            </a:r>
            <a:r>
              <a:rPr lang="en-US" dirty="0"/>
              <a:t>Contribution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Stream Network Slope - Sealcoat Contribution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WatershedData!$AH$3:$AH$22</c:f>
              <c:numCache>
                <c:formatCode>General</c:formatCode>
                <c:ptCount val="20"/>
                <c:pt idx="0">
                  <c:v>1.2687707419494401</c:v>
                </c:pt>
                <c:pt idx="1">
                  <c:v>3.93511240986677</c:v>
                </c:pt>
                <c:pt idx="2">
                  <c:v>1.0756420296611899</c:v>
                </c:pt>
                <c:pt idx="3">
                  <c:v>1.74348656731109</c:v>
                </c:pt>
                <c:pt idx="4">
                  <c:v>0.54299060332594196</c:v>
                </c:pt>
                <c:pt idx="5">
                  <c:v>0.197244433990754</c:v>
                </c:pt>
                <c:pt idx="6">
                  <c:v>1.7354910099944201</c:v>
                </c:pt>
                <c:pt idx="7">
                  <c:v>1.41690405872716</c:v>
                </c:pt>
                <c:pt idx="8">
                  <c:v>1.1789118720676499</c:v>
                </c:pt>
                <c:pt idx="9">
                  <c:v>1.18443526861409</c:v>
                </c:pt>
                <c:pt idx="10">
                  <c:v>0.50307882379083402</c:v>
                </c:pt>
                <c:pt idx="11">
                  <c:v>3.6642481801559899</c:v>
                </c:pt>
                <c:pt idx="12">
                  <c:v>1.0386626921453499</c:v>
                </c:pt>
                <c:pt idx="13">
                  <c:v>5.90446629317843E-2</c:v>
                </c:pt>
                <c:pt idx="14">
                  <c:v>0.81767349283923696</c:v>
                </c:pt>
                <c:pt idx="15">
                  <c:v>0.94793514633933795</c:v>
                </c:pt>
                <c:pt idx="16">
                  <c:v>4.5675684908249696</c:v>
                </c:pt>
                <c:pt idx="17">
                  <c:v>1.4483592840677399</c:v>
                </c:pt>
                <c:pt idx="18">
                  <c:v>0.91081696019751801</c:v>
                </c:pt>
                <c:pt idx="19">
                  <c:v>1.95572556761089</c:v>
                </c:pt>
              </c:numCache>
            </c:numRef>
          </c:xVal>
          <c:yVal>
            <c:numRef>
              <c:f>WatershedData!$AA$3:$AA$22</c:f>
              <c:numCache>
                <c:formatCode>General</c:formatCode>
                <c:ptCount val="20"/>
                <c:pt idx="0">
                  <c:v>11.830166666666667</c:v>
                </c:pt>
                <c:pt idx="1">
                  <c:v>1.4474166666666668</c:v>
                </c:pt>
                <c:pt idx="2">
                  <c:v>48.931416666666671</c:v>
                </c:pt>
                <c:pt idx="3">
                  <c:v>2.8558333333333334</c:v>
                </c:pt>
                <c:pt idx="4">
                  <c:v>20.711916666666667</c:v>
                </c:pt>
                <c:pt idx="5">
                  <c:v>46.490083333333331</c:v>
                </c:pt>
                <c:pt idx="6">
                  <c:v>4.9316666666666675</c:v>
                </c:pt>
                <c:pt idx="7">
                  <c:v>9.3442499999999988</c:v>
                </c:pt>
                <c:pt idx="8">
                  <c:v>7.0996666666666668</c:v>
                </c:pt>
                <c:pt idx="9">
                  <c:v>55.977916666666665</c:v>
                </c:pt>
                <c:pt idx="10">
                  <c:v>56.96125</c:v>
                </c:pt>
                <c:pt idx="11">
                  <c:v>1.1170833333333334</c:v>
                </c:pt>
                <c:pt idx="12">
                  <c:v>27.007416666666668</c:v>
                </c:pt>
                <c:pt idx="13">
                  <c:v>26.8645</c:v>
                </c:pt>
                <c:pt idx="14">
                  <c:v>24.021416666666667</c:v>
                </c:pt>
                <c:pt idx="15">
                  <c:v>9.1765000000000008</c:v>
                </c:pt>
                <c:pt idx="16">
                  <c:v>0.8041666666666667</c:v>
                </c:pt>
                <c:pt idx="17">
                  <c:v>1.2684166666666665</c:v>
                </c:pt>
                <c:pt idx="18">
                  <c:v>1.38225</c:v>
                </c:pt>
                <c:pt idx="19">
                  <c:v>28.757333333333332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3899872"/>
        <c:axId val="-1433896608"/>
      </c:scatterChart>
      <c:valAx>
        <c:axId val="-143389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Stream Network Slope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3896608"/>
        <c:crosses val="autoZero"/>
        <c:crossBetween val="midCat"/>
      </c:valAx>
      <c:valAx>
        <c:axId val="-14338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Sealant</a:t>
                </a:r>
                <a:r>
                  <a:rPr lang="en-US" baseline="0" dirty="0"/>
                  <a:t> PAH </a:t>
                </a:r>
                <a:r>
                  <a:rPr lang="en-US" baseline="0" dirty="0" smtClean="0"/>
                  <a:t>Mass Loading (mg/kg)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3899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5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D31225-C3CA-44FC-9524-37686C2EDE0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B7584A-91D7-4E1D-9CD4-6AACD01421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Watershed Characteristics and Polycyclic Aromatic Hydrocarbons in </a:t>
            </a:r>
            <a:r>
              <a:rPr lang="en-US" sz="5400" dirty="0"/>
              <a:t>U</a:t>
            </a:r>
            <a:r>
              <a:rPr lang="en-US" sz="5400" dirty="0" smtClean="0"/>
              <a:t>rban Lake Sediments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Evan Dart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7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Spearman’s Rank Correlation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Measures the association between two variables</a:t>
                </a:r>
              </a:p>
              <a:p>
                <a:r>
                  <a:rPr lang="en-US" sz="2400" dirty="0" smtClean="0"/>
                  <a:t>Does not assume a linear relationship</a:t>
                </a:r>
              </a:p>
              <a:p>
                <a:r>
                  <a:rPr lang="en-US" sz="2400" dirty="0" smtClean="0"/>
                  <a:t>Spearman’s Rank Correlation Coefficient, </a:t>
                </a:r>
                <a:r>
                  <a:rPr lang="el-GR" sz="2400" dirty="0" smtClean="0"/>
                  <a:t>ρ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Strong Negative Correlation = -1</a:t>
                </a:r>
              </a:p>
              <a:p>
                <a:pPr lvl="1"/>
                <a:r>
                  <a:rPr lang="en-US" sz="2000" b="0" dirty="0" smtClean="0"/>
                  <a:t>Strong Positive Correlation = 1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4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Annual Precipitation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709990"/>
              </p:ext>
            </p:extLst>
          </p:nvPr>
        </p:nvGraphicFramePr>
        <p:xfrm>
          <a:off x="2615633" y="1844879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90775" y="5819985"/>
            <a:ext cx="52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Spearman’s Rank Correlation Coefficient, </a:t>
            </a:r>
            <a:r>
              <a:rPr lang="el-GR" dirty="0" smtClean="0"/>
              <a:t>ρ</a:t>
            </a:r>
            <a:r>
              <a:rPr lang="en-US" dirty="0" smtClean="0"/>
              <a:t> = 0.041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7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Slope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865088"/>
              </p:ext>
            </p:extLst>
          </p:nvPr>
        </p:nvGraphicFramePr>
        <p:xfrm>
          <a:off x="2602176" y="191793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9637" y="5886700"/>
            <a:ext cx="52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Spearman’s Rank Correlation Coefficient, </a:t>
            </a:r>
            <a:r>
              <a:rPr lang="el-GR" dirty="0" smtClean="0"/>
              <a:t>ρ</a:t>
            </a:r>
            <a:r>
              <a:rPr lang="en-US" dirty="0" smtClean="0"/>
              <a:t> = -0.418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8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Impervious Fraction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9681"/>
              </p:ext>
            </p:extLst>
          </p:nvPr>
        </p:nvGraphicFramePr>
        <p:xfrm>
          <a:off x="2711921" y="1886049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2775" y="5876143"/>
            <a:ext cx="52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Spearman’s Rank Correlation Coefficient, </a:t>
            </a:r>
            <a:r>
              <a:rPr lang="el-GR" dirty="0" smtClean="0"/>
              <a:t>ρ</a:t>
            </a:r>
            <a:r>
              <a:rPr lang="en-US" dirty="0" smtClean="0"/>
              <a:t> = 0.277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7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3724"/>
            <a:ext cx="10058400" cy="1450757"/>
          </a:xfrm>
        </p:spPr>
        <p:txBody>
          <a:bodyPr/>
          <a:lstStyle/>
          <a:p>
            <a:r>
              <a:rPr lang="en-US" dirty="0" smtClean="0"/>
              <a:t>Average Stream Network Slope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46063"/>
              </p:ext>
            </p:extLst>
          </p:nvPr>
        </p:nvGraphicFramePr>
        <p:xfrm>
          <a:off x="2662242" y="1899011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2910" y="5904096"/>
            <a:ext cx="52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Spearman’s Rank Correlation Coefficient, </a:t>
            </a:r>
            <a:r>
              <a:rPr lang="el-GR" dirty="0" smtClean="0"/>
              <a:t>ρ</a:t>
            </a:r>
            <a:r>
              <a:rPr lang="en-US" dirty="0" smtClean="0"/>
              <a:t> = -0.599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3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strong correlations between geospatial data categories and sediment PAH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Unexpected trends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Possible Improvements</a:t>
            </a:r>
          </a:p>
          <a:p>
            <a:pPr lvl="1"/>
            <a:r>
              <a:rPr lang="en-US" sz="2000" dirty="0" smtClean="0"/>
              <a:t>Larger sample size</a:t>
            </a:r>
          </a:p>
          <a:p>
            <a:pPr lvl="1"/>
            <a:r>
              <a:rPr lang="en-US" sz="2000" dirty="0" smtClean="0"/>
              <a:t>Other geospatial data categories to consider</a:t>
            </a:r>
          </a:p>
          <a:p>
            <a:pPr lvl="1"/>
            <a:r>
              <a:rPr lang="en-US" sz="2000" dirty="0" smtClean="0"/>
              <a:t>Coal-Tar Sealant Geospatial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19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Metre</a:t>
            </a:r>
            <a:r>
              <a:rPr lang="en-US" dirty="0"/>
              <a:t> P, and Mahler B. Contribution of PAHs from coal-tar pavement sealcoat and other sources to 40 U.S. Lakes. </a:t>
            </a:r>
            <a:r>
              <a:rPr lang="en-US" i="1" dirty="0"/>
              <a:t>Science of the Total Environment</a:t>
            </a:r>
            <a:r>
              <a:rPr lang="en-US" dirty="0"/>
              <a:t> 2010; 409: 334-344.</a:t>
            </a:r>
          </a:p>
          <a:p>
            <a:r>
              <a:rPr lang="en-US" dirty="0"/>
              <a:t>Van </a:t>
            </a:r>
            <a:r>
              <a:rPr lang="en-US" dirty="0" err="1"/>
              <a:t>Metre</a:t>
            </a:r>
            <a:r>
              <a:rPr lang="en-US" dirty="0"/>
              <a:t> P, Mahler B, Furlong, E. Urban Sprawl Leaves Its PAH Signature. </a:t>
            </a:r>
            <a:r>
              <a:rPr lang="en-US" i="1" dirty="0"/>
              <a:t>Environmental Science and Technology</a:t>
            </a:r>
            <a:r>
              <a:rPr lang="en-US" dirty="0"/>
              <a:t> 2000; 34: 4064-4070.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Polycyclic Aromatic Hydrocarbons (PAHs)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5" y="3152882"/>
            <a:ext cx="9051469" cy="3050724"/>
          </a:xfrm>
        </p:spPr>
      </p:pic>
      <p:sp>
        <p:nvSpPr>
          <p:cNvPr id="5" name="TextBox 4"/>
          <p:cNvSpPr txBox="1"/>
          <p:nvPr/>
        </p:nvSpPr>
        <p:spPr>
          <a:xfrm>
            <a:off x="1334735" y="1860025"/>
            <a:ext cx="10430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Compounds produced during carbon combustion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Several classified as suspected or probable human carcinogens by the U.S. 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41266" y="6018745"/>
            <a:ext cx="2224578" cy="36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Metre</a:t>
            </a:r>
            <a:r>
              <a:rPr lang="en-US" dirty="0" smtClean="0"/>
              <a:t> et al.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Coal-tar Sealant PAH Contribution to Urban Lake Sediment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0592" y="2305111"/>
            <a:ext cx="10851776" cy="3561638"/>
            <a:chOff x="700592" y="2305111"/>
            <a:chExt cx="10851776" cy="3561638"/>
          </a:xfrm>
        </p:grpSpPr>
        <p:sp>
          <p:nvSpPr>
            <p:cNvPr id="6" name="TextBox 5"/>
            <p:cNvSpPr txBox="1"/>
            <p:nvPr/>
          </p:nvSpPr>
          <p:spPr>
            <a:xfrm>
              <a:off x="1264024" y="5497417"/>
              <a:ext cx="3025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Van </a:t>
              </a:r>
              <a:r>
                <a:rPr lang="en-US" dirty="0" err="1" smtClean="0"/>
                <a:t>Metre</a:t>
              </a:r>
              <a:r>
                <a:rPr lang="en-US" dirty="0" smtClean="0"/>
                <a:t> and Mahler, 2010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00592" y="2305111"/>
              <a:ext cx="10851776" cy="3012142"/>
              <a:chOff x="700592" y="2305111"/>
              <a:chExt cx="10851776" cy="30121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9866" t="29228" r="6730" b="29595"/>
              <a:stretch/>
            </p:blipFill>
            <p:spPr>
              <a:xfrm>
                <a:off x="700592" y="2305111"/>
                <a:ext cx="10851776" cy="301214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288306" y="3980329"/>
                <a:ext cx="430306" cy="18825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7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Coal-Tar Based Sealant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sealant used to protect and beautify pavement</a:t>
            </a:r>
          </a:p>
          <a:p>
            <a:r>
              <a:rPr lang="en-US" dirty="0" smtClean="0"/>
              <a:t>Highly concentrated in PAHs (10% by weight)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67583"/>
            <a:ext cx="3758055" cy="3185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92" y="2767583"/>
            <a:ext cx="5164545" cy="3185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634" y="5977468"/>
            <a:ext cx="23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USGS; Van </a:t>
            </a:r>
            <a:r>
              <a:rPr lang="en-US" dirty="0" err="1" smtClean="0"/>
              <a:t>Metre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certain watershed characteristics affect coal-tar sealant contribution of PAHs in urban lake sediments</a:t>
            </a:r>
          </a:p>
          <a:p>
            <a:pPr lvl="1"/>
            <a:r>
              <a:rPr lang="en-US" dirty="0" smtClean="0"/>
              <a:t>Twenty lakes selected from study by Mahler and Van </a:t>
            </a:r>
            <a:r>
              <a:rPr lang="en-US" dirty="0" err="1" smtClean="0"/>
              <a:t>Metre</a:t>
            </a:r>
            <a:r>
              <a:rPr lang="en-US" dirty="0" smtClean="0"/>
              <a:t>, 2010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25352" r="6224" b="26197"/>
          <a:stretch/>
        </p:blipFill>
        <p:spPr>
          <a:xfrm>
            <a:off x="1634683" y="2743759"/>
            <a:ext cx="8569491" cy="35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Geospatial Data</a:t>
            </a:r>
          </a:p>
          <a:p>
            <a:pPr lvl="1"/>
            <a:r>
              <a:rPr lang="en-US" sz="2000" dirty="0" smtClean="0"/>
              <a:t>Average Annual Precipitation</a:t>
            </a:r>
          </a:p>
          <a:p>
            <a:pPr lvl="1"/>
            <a:r>
              <a:rPr lang="en-US" sz="2000" dirty="0" smtClean="0"/>
              <a:t>Average Slope</a:t>
            </a:r>
          </a:p>
          <a:p>
            <a:pPr lvl="1"/>
            <a:r>
              <a:rPr lang="en-US" sz="2000" dirty="0" smtClean="0"/>
              <a:t>Impervious Fraction</a:t>
            </a:r>
          </a:p>
          <a:p>
            <a:pPr lvl="1"/>
            <a:r>
              <a:rPr lang="en-US" sz="2000" dirty="0" smtClean="0"/>
              <a:t>Average Slope of Stream Network</a:t>
            </a:r>
          </a:p>
          <a:p>
            <a:r>
              <a:rPr lang="en-US" sz="2400" dirty="0" smtClean="0"/>
              <a:t>Statistical </a:t>
            </a:r>
            <a:r>
              <a:rPr lang="en-US" sz="2400" dirty="0"/>
              <a:t>Analysis: Spearman’s Rank </a:t>
            </a:r>
            <a:r>
              <a:rPr lang="en-US" sz="2400" dirty="0" smtClean="0"/>
              <a:t>Correlation</a:t>
            </a:r>
          </a:p>
          <a:p>
            <a:pPr lvl="1"/>
            <a:r>
              <a:rPr lang="en-US" sz="2000" dirty="0" smtClean="0"/>
              <a:t>Between </a:t>
            </a:r>
            <a:r>
              <a:rPr lang="en-US" sz="2000" dirty="0"/>
              <a:t>PAH concentration data from the study and the watershed </a:t>
            </a:r>
            <a:r>
              <a:rPr lang="en-US" sz="2000" dirty="0" smtClean="0"/>
              <a:t>geospatial data</a:t>
            </a:r>
          </a:p>
          <a:p>
            <a:pPr lvl="2"/>
            <a:r>
              <a:rPr lang="en-US" sz="1800" dirty="0" smtClean="0"/>
              <a:t>Coal-Tar Sealant PAH Mass Contribution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National Elevation Dataset (NED30m)</a:t>
            </a:r>
            <a:endParaRPr lang="en-US" sz="2400" dirty="0"/>
          </a:p>
          <a:p>
            <a:pPr lvl="1"/>
            <a:r>
              <a:rPr lang="en-US" sz="2000" dirty="0" smtClean="0"/>
              <a:t>Watershed Delineation</a:t>
            </a:r>
          </a:p>
          <a:p>
            <a:pPr lvl="1"/>
            <a:r>
              <a:rPr lang="en-US" sz="2000" dirty="0" smtClean="0"/>
              <a:t>Average Hydrologic Slope</a:t>
            </a:r>
          </a:p>
          <a:p>
            <a:pPr lvl="1"/>
            <a:r>
              <a:rPr lang="en-US" sz="2000" dirty="0" smtClean="0"/>
              <a:t>Stream Network Average Slope</a:t>
            </a:r>
          </a:p>
          <a:p>
            <a:r>
              <a:rPr lang="en-US" sz="2400" dirty="0" smtClean="0"/>
              <a:t>USA Mean Rainfall</a:t>
            </a:r>
          </a:p>
          <a:p>
            <a:pPr lvl="1"/>
            <a:r>
              <a:rPr lang="en-US" sz="2000" dirty="0" smtClean="0"/>
              <a:t>Average Annual Rainfall</a:t>
            </a:r>
            <a:endParaRPr lang="en-US" sz="2000" dirty="0"/>
          </a:p>
          <a:p>
            <a:r>
              <a:rPr lang="en-US" sz="2400" dirty="0" smtClean="0"/>
              <a:t>National Land Cover Dataset (NLCD Impervious)</a:t>
            </a:r>
          </a:p>
          <a:p>
            <a:pPr lvl="1"/>
            <a:r>
              <a:rPr lang="en-US" sz="2000" dirty="0" smtClean="0"/>
              <a:t>Impervious Fraction</a:t>
            </a:r>
          </a:p>
          <a:p>
            <a:r>
              <a:rPr lang="en-US" sz="2400" dirty="0" smtClean="0"/>
              <a:t>Sediment PAH Data (Van </a:t>
            </a:r>
            <a:r>
              <a:rPr lang="en-US" sz="2400" dirty="0" err="1" smtClean="0"/>
              <a:t>Metre</a:t>
            </a:r>
            <a:r>
              <a:rPr lang="en-US" sz="2400" dirty="0" smtClean="0"/>
              <a:t> and Mahler, 2010)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64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8578"/>
          </a:xfrm>
        </p:spPr>
        <p:txBody>
          <a:bodyPr/>
          <a:lstStyle/>
          <a:p>
            <a:r>
              <a:rPr lang="en-US" dirty="0" smtClean="0"/>
              <a:t>Geospatial Data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2" b="8789"/>
          <a:stretch/>
        </p:blipFill>
        <p:spPr>
          <a:xfrm>
            <a:off x="1097280" y="1806277"/>
            <a:ext cx="3811470" cy="44631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3"/>
          <a:stretch/>
        </p:blipFill>
        <p:spPr>
          <a:xfrm>
            <a:off x="3729849" y="3371114"/>
            <a:ext cx="3031633" cy="13335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1"/>
          <a:stretch/>
        </p:blipFill>
        <p:spPr>
          <a:xfrm>
            <a:off x="6864513" y="1806276"/>
            <a:ext cx="3709042" cy="43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>
          <a:xfrm>
            <a:off x="6663799" y="1909492"/>
            <a:ext cx="3653407" cy="4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40" y="3399264"/>
            <a:ext cx="305366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8732"/>
          <a:stretch/>
        </p:blipFill>
        <p:spPr>
          <a:xfrm>
            <a:off x="1097280" y="1909492"/>
            <a:ext cx="3524907" cy="4246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74" y="3477620"/>
            <a:ext cx="29813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62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447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Retrospect</vt:lpstr>
      <vt:lpstr>Watershed Characteristics and Polycyclic Aromatic Hydrocarbons in Urban Lake Sediments</vt:lpstr>
      <vt:lpstr>Polycyclic Aromatic Hydrocarbons (PAHs)</vt:lpstr>
      <vt:lpstr>Coal-tar Sealant PAH Contribution to Urban Lake Sediment</vt:lpstr>
      <vt:lpstr>Coal-Tar Based Sealant</vt:lpstr>
      <vt:lpstr>Study</vt:lpstr>
      <vt:lpstr>Analysis</vt:lpstr>
      <vt:lpstr>Data Sources</vt:lpstr>
      <vt:lpstr>Geospatial Data Example</vt:lpstr>
      <vt:lpstr>Geospatial Data Example</vt:lpstr>
      <vt:lpstr>Spearman’s Rank Correlation Analysis</vt:lpstr>
      <vt:lpstr>Average Annual Precipitation</vt:lpstr>
      <vt:lpstr>Average Slope</vt:lpstr>
      <vt:lpstr>Impervious Fraction</vt:lpstr>
      <vt:lpstr>Average Stream Network Slope</vt:lpstr>
      <vt:lpstr>Conclusions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Characteristics and Coal-Tar Based Sealant PAH contribution in urban watershed sediments</dc:title>
  <dc:creator>Evan Dart</dc:creator>
  <cp:lastModifiedBy>Maidment, David R</cp:lastModifiedBy>
  <cp:revision>52</cp:revision>
  <dcterms:created xsi:type="dcterms:W3CDTF">2014-11-29T03:46:08Z</dcterms:created>
  <dcterms:modified xsi:type="dcterms:W3CDTF">2014-12-02T17:15:58Z</dcterms:modified>
</cp:coreProperties>
</file>