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sldIdLst>
    <p:sldId id="706" r:id="rId2"/>
    <p:sldId id="707" r:id="rId3"/>
    <p:sldId id="708" r:id="rId4"/>
    <p:sldId id="709" r:id="rId5"/>
    <p:sldId id="711" r:id="rId6"/>
    <p:sldId id="710" r:id="rId7"/>
    <p:sldId id="712" r:id="rId8"/>
    <p:sldId id="713" r:id="rId9"/>
    <p:sldId id="723" r:id="rId10"/>
    <p:sldId id="714" r:id="rId11"/>
    <p:sldId id="716" r:id="rId12"/>
    <p:sldId id="717" r:id="rId13"/>
    <p:sldId id="722" r:id="rId14"/>
    <p:sldId id="724" r:id="rId15"/>
    <p:sldId id="718" r:id="rId16"/>
    <p:sldId id="719" r:id="rId17"/>
    <p:sldId id="720" r:id="rId18"/>
    <p:sldId id="721" r:id="rId19"/>
  </p:sldIdLst>
  <p:sldSz cx="9144000" cy="5143500" type="screen16x9"/>
  <p:notesSz cx="6858000" cy="9313863"/>
  <p:defaultTextStyle>
    <a:defPPr>
      <a:defRPr lang="en-US"/>
    </a:defPPr>
    <a:lvl1pPr algn="l" rtl="0" fontAlgn="base">
      <a:spcBef>
        <a:spcPct val="0"/>
      </a:spcBef>
      <a:spcAft>
        <a:spcPct val="0"/>
      </a:spcAft>
      <a:defRPr sz="2400" kern="1200">
        <a:solidFill>
          <a:schemeClr val="tx1"/>
        </a:solidFill>
        <a:latin typeface="Arial" charset="0"/>
        <a:ea typeface="ヒラギノ角ゴ Pro W3"/>
        <a:cs typeface="Arial" charset="0"/>
      </a:defRPr>
    </a:lvl1pPr>
    <a:lvl2pPr marL="457200" algn="l" rtl="0" fontAlgn="base">
      <a:spcBef>
        <a:spcPct val="0"/>
      </a:spcBef>
      <a:spcAft>
        <a:spcPct val="0"/>
      </a:spcAft>
      <a:defRPr sz="2400" kern="1200">
        <a:solidFill>
          <a:schemeClr val="tx1"/>
        </a:solidFill>
        <a:latin typeface="Arial" charset="0"/>
        <a:ea typeface="ヒラギノ角ゴ Pro W3"/>
        <a:cs typeface="Arial" charset="0"/>
      </a:defRPr>
    </a:lvl2pPr>
    <a:lvl3pPr marL="914400" algn="l" rtl="0" fontAlgn="base">
      <a:spcBef>
        <a:spcPct val="0"/>
      </a:spcBef>
      <a:spcAft>
        <a:spcPct val="0"/>
      </a:spcAft>
      <a:defRPr sz="2400" kern="1200">
        <a:solidFill>
          <a:schemeClr val="tx1"/>
        </a:solidFill>
        <a:latin typeface="Arial" charset="0"/>
        <a:ea typeface="ヒラギノ角ゴ Pro W3"/>
        <a:cs typeface="Arial" charset="0"/>
      </a:defRPr>
    </a:lvl3pPr>
    <a:lvl4pPr marL="1371600" algn="l" rtl="0" fontAlgn="base">
      <a:spcBef>
        <a:spcPct val="0"/>
      </a:spcBef>
      <a:spcAft>
        <a:spcPct val="0"/>
      </a:spcAft>
      <a:defRPr sz="2400" kern="1200">
        <a:solidFill>
          <a:schemeClr val="tx1"/>
        </a:solidFill>
        <a:latin typeface="Arial" charset="0"/>
        <a:ea typeface="ヒラギノ角ゴ Pro W3"/>
        <a:cs typeface="Arial" charset="0"/>
      </a:defRPr>
    </a:lvl4pPr>
    <a:lvl5pPr marL="1828800" algn="l" rtl="0" fontAlgn="base">
      <a:spcBef>
        <a:spcPct val="0"/>
      </a:spcBef>
      <a:spcAft>
        <a:spcPct val="0"/>
      </a:spcAft>
      <a:defRPr sz="2400" kern="1200">
        <a:solidFill>
          <a:schemeClr val="tx1"/>
        </a:solidFill>
        <a:latin typeface="Arial" charset="0"/>
        <a:ea typeface="ヒラギノ角ゴ Pro W3"/>
        <a:cs typeface="Arial" charset="0"/>
      </a:defRPr>
    </a:lvl5pPr>
    <a:lvl6pPr marL="2286000" algn="l" defTabSz="914400" rtl="0" eaLnBrk="1" latinLnBrk="0" hangingPunct="1">
      <a:defRPr sz="2400" kern="1200">
        <a:solidFill>
          <a:schemeClr val="tx1"/>
        </a:solidFill>
        <a:latin typeface="Arial" charset="0"/>
        <a:ea typeface="ヒラギノ角ゴ Pro W3"/>
        <a:cs typeface="Arial" charset="0"/>
      </a:defRPr>
    </a:lvl6pPr>
    <a:lvl7pPr marL="2743200" algn="l" defTabSz="914400" rtl="0" eaLnBrk="1" latinLnBrk="0" hangingPunct="1">
      <a:defRPr sz="2400" kern="1200">
        <a:solidFill>
          <a:schemeClr val="tx1"/>
        </a:solidFill>
        <a:latin typeface="Arial" charset="0"/>
        <a:ea typeface="ヒラギノ角ゴ Pro W3"/>
        <a:cs typeface="Arial" charset="0"/>
      </a:defRPr>
    </a:lvl7pPr>
    <a:lvl8pPr marL="3200400" algn="l" defTabSz="914400" rtl="0" eaLnBrk="1" latinLnBrk="0" hangingPunct="1">
      <a:defRPr sz="2400" kern="1200">
        <a:solidFill>
          <a:schemeClr val="tx1"/>
        </a:solidFill>
        <a:latin typeface="Arial" charset="0"/>
        <a:ea typeface="ヒラギノ角ゴ Pro W3"/>
        <a:cs typeface="Arial" charset="0"/>
      </a:defRPr>
    </a:lvl8pPr>
    <a:lvl9pPr marL="3657600" algn="l" defTabSz="914400" rtl="0" eaLnBrk="1" latinLnBrk="0" hangingPunct="1">
      <a:defRPr sz="2400" kern="1200">
        <a:solidFill>
          <a:schemeClr val="tx1"/>
        </a:solidFill>
        <a:latin typeface="Arial" charset="0"/>
        <a:ea typeface="ヒラギノ角ゴ Pro W3"/>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531F"/>
    <a:srgbClr val="C01338"/>
    <a:srgbClr val="C00000"/>
    <a:srgbClr val="79C82A"/>
    <a:srgbClr val="DE7E7A"/>
    <a:srgbClr val="D61C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0817" autoAdjust="0"/>
  </p:normalViewPr>
  <p:slideViewPr>
    <p:cSldViewPr>
      <p:cViewPr varScale="1">
        <p:scale>
          <a:sx n="121" d="100"/>
          <a:sy n="121" d="100"/>
        </p:scale>
        <p:origin x="108" y="24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79" name="Rectangle 3"/>
          <p:cNvSpPr>
            <a:spLocks noGrp="1" noChangeArrowheads="1"/>
          </p:cNvSpPr>
          <p:nvPr>
            <p:ph type="dt" idx="1"/>
          </p:nvPr>
        </p:nvSpPr>
        <p:spPr bwMode="auto">
          <a:xfrm>
            <a:off x="3884613"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algn="r" eaLnBrk="0" hangingPunct="0">
              <a:defRPr sz="1200">
                <a:cs typeface="ヒラギノ角ゴ Pro W3"/>
              </a:defRPr>
            </a:lvl1pPr>
          </a:lstStyle>
          <a:p>
            <a:pPr>
              <a:defRPr/>
            </a:pPr>
            <a:fld id="{F6FD56A5-6355-4B13-B783-7CC5477550B3}" type="datetimeFigureOut">
              <a:rPr lang="en-US"/>
              <a:pPr>
                <a:defRPr/>
              </a:pPr>
              <a:t>12/2/2014</a:t>
            </a:fld>
            <a:endParaRPr lang="en-US"/>
          </a:p>
        </p:txBody>
      </p:sp>
      <p:sp>
        <p:nvSpPr>
          <p:cNvPr id="16388" name="Rectangle 4"/>
          <p:cNvSpPr>
            <a:spLocks noGrp="1" noRot="1" noChangeAspect="1" noChangeArrowheads="1" noTextEdit="1"/>
          </p:cNvSpPr>
          <p:nvPr>
            <p:ph type="sldImg" idx="2"/>
          </p:nvPr>
        </p:nvSpPr>
        <p:spPr bwMode="auto">
          <a:xfrm>
            <a:off x="327025" y="700088"/>
            <a:ext cx="6203950" cy="3490912"/>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424085"/>
            <a:ext cx="5486400" cy="4191238"/>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83" name="Rectangle 7"/>
          <p:cNvSpPr>
            <a:spLocks noGrp="1" noChangeArrowheads="1"/>
          </p:cNvSpPr>
          <p:nvPr>
            <p:ph type="sldNum" sz="quarter" idx="5"/>
          </p:nvPr>
        </p:nvSpPr>
        <p:spPr bwMode="auto">
          <a:xfrm>
            <a:off x="3884613"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algn="r" eaLnBrk="0" hangingPunct="0">
              <a:defRPr sz="1200">
                <a:cs typeface="ヒラギノ角ゴ Pro W3"/>
              </a:defRPr>
            </a:lvl1pPr>
          </a:lstStyle>
          <a:p>
            <a:pPr>
              <a:defRPr/>
            </a:pPr>
            <a:fld id="{6E074355-CE0D-4C68-A6CB-C364ED71B33B}" type="slidenum">
              <a:rPr lang="en-US"/>
              <a:pPr>
                <a:defRPr/>
              </a:pPr>
              <a:t>‹#›</a:t>
            </a:fld>
            <a:endParaRPr lang="en-US"/>
          </a:p>
        </p:txBody>
      </p:sp>
    </p:spTree>
    <p:extLst>
      <p:ext uri="{BB962C8B-B14F-4D97-AF65-F5344CB8AC3E}">
        <p14:creationId xmlns:p14="http://schemas.microsoft.com/office/powerpoint/2010/main" val="1509097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Golden_Gate" TargetMode="External"/><Relationship Id="rId3" Type="http://schemas.openxmlformats.org/officeDocument/2006/relationships/hyperlink" Target="http://en.wikipedia.org/wiki/United_States" TargetMode="External"/><Relationship Id="rId7" Type="http://schemas.openxmlformats.org/officeDocument/2006/relationships/hyperlink" Target="http://en.wikipedia.org/wiki/San_Jose,_California"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en.wikipedia.org/wiki/Oakland,_California" TargetMode="External"/><Relationship Id="rId5" Type="http://schemas.openxmlformats.org/officeDocument/2006/relationships/hyperlink" Target="http://en.wikipedia.org/wiki/San_Francisco" TargetMode="External"/><Relationship Id="rId4" Type="http://schemas.openxmlformats.org/officeDocument/2006/relationships/hyperlink" Target="http://en.wikipedia.org/wiki/San_Francisco_Bay_Are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study domain of this project</a:t>
            </a:r>
            <a:r>
              <a:rPr lang="en-US" baseline="0" dirty="0" smtClean="0"/>
              <a:t> is the whole San Francisco Bay area. </a:t>
            </a:r>
          </a:p>
          <a:p>
            <a:r>
              <a:rPr lang="en-US" sz="1200" b="0" i="0" kern="1200" dirty="0" smtClean="0">
                <a:solidFill>
                  <a:schemeClr val="tx1"/>
                </a:solidFill>
                <a:effectLst/>
                <a:latin typeface="Calibri" pitchFamily="34" charset="0"/>
                <a:ea typeface="+mn-ea"/>
                <a:cs typeface="+mn-cs"/>
              </a:rPr>
              <a:t>San Francisco Bay is in the </a:t>
            </a:r>
            <a:r>
              <a:rPr lang="en-US" sz="1200" b="0" i="0" u="none" strike="noStrike" kern="1200" dirty="0" smtClean="0">
                <a:solidFill>
                  <a:schemeClr val="tx1"/>
                </a:solidFill>
                <a:effectLst/>
                <a:latin typeface="Calibri" pitchFamily="34" charset="0"/>
                <a:ea typeface="+mn-ea"/>
                <a:cs typeface="+mn-cs"/>
                <a:hlinkClick r:id="rId3" tooltip="United States"/>
              </a:rPr>
              <a:t>U.S.</a:t>
            </a:r>
            <a:r>
              <a:rPr lang="en-US" sz="1200" b="0" i="0" kern="1200" dirty="0" smtClean="0">
                <a:solidFill>
                  <a:schemeClr val="tx1"/>
                </a:solidFill>
                <a:effectLst/>
                <a:latin typeface="Calibri" pitchFamily="34" charset="0"/>
                <a:ea typeface="+mn-ea"/>
                <a:cs typeface="+mn-cs"/>
              </a:rPr>
              <a:t> state of California, surrounded by a contiguous region known as the </a:t>
            </a:r>
            <a:r>
              <a:rPr lang="en-US" sz="1200" b="0" i="0" u="none" strike="noStrike" kern="1200" dirty="0" smtClean="0">
                <a:solidFill>
                  <a:schemeClr val="tx1"/>
                </a:solidFill>
                <a:effectLst/>
                <a:latin typeface="Calibri" pitchFamily="34" charset="0"/>
                <a:ea typeface="+mn-ea"/>
                <a:cs typeface="+mn-cs"/>
                <a:hlinkClick r:id="rId4" tooltip="San Francisco Bay Area"/>
              </a:rPr>
              <a:t>San Francisco Bay Area</a:t>
            </a:r>
            <a:r>
              <a:rPr lang="en-US" sz="1200" b="0" i="0" kern="1200" dirty="0" smtClean="0">
                <a:solidFill>
                  <a:schemeClr val="tx1"/>
                </a:solidFill>
                <a:effectLst/>
                <a:latin typeface="Calibri" pitchFamily="34" charset="0"/>
                <a:ea typeface="+mn-ea"/>
                <a:cs typeface="+mn-cs"/>
              </a:rPr>
              <a:t> (often simply "the Bay Area"), dominated by the large cities </a:t>
            </a:r>
            <a:r>
              <a:rPr lang="en-US" sz="1200" b="0" i="0" u="none" strike="noStrike" kern="1200" dirty="0" smtClean="0">
                <a:solidFill>
                  <a:schemeClr val="tx1"/>
                </a:solidFill>
                <a:effectLst/>
                <a:latin typeface="Calibri" pitchFamily="34" charset="0"/>
                <a:ea typeface="+mn-ea"/>
                <a:cs typeface="+mn-cs"/>
                <a:hlinkClick r:id="rId5" tooltip="San Francisco"/>
              </a:rPr>
              <a:t>San Francisco</a:t>
            </a:r>
            <a:r>
              <a:rPr lang="en-US" sz="1200" b="0" i="0" kern="1200" dirty="0" smtClean="0">
                <a:solidFill>
                  <a:schemeClr val="tx1"/>
                </a:solidFill>
                <a:effectLst/>
                <a:latin typeface="Calibri" pitchFamily="34" charset="0"/>
                <a:ea typeface="+mn-ea"/>
                <a:cs typeface="+mn-cs"/>
              </a:rPr>
              <a:t>, </a:t>
            </a:r>
            <a:r>
              <a:rPr lang="en-US" sz="1200" b="0" i="0" u="none" strike="noStrike" kern="1200" dirty="0" smtClean="0">
                <a:solidFill>
                  <a:schemeClr val="tx1"/>
                </a:solidFill>
                <a:effectLst/>
                <a:latin typeface="Calibri" pitchFamily="34" charset="0"/>
                <a:ea typeface="+mn-ea"/>
                <a:cs typeface="+mn-cs"/>
                <a:hlinkClick r:id="rId6" tooltip="Oakland, California"/>
              </a:rPr>
              <a:t>Oakland</a:t>
            </a:r>
            <a:r>
              <a:rPr lang="en-US" sz="1200" b="0" i="0" kern="1200" dirty="0" smtClean="0">
                <a:solidFill>
                  <a:schemeClr val="tx1"/>
                </a:solidFill>
                <a:effectLst/>
                <a:latin typeface="Calibri" pitchFamily="34" charset="0"/>
                <a:ea typeface="+mn-ea"/>
                <a:cs typeface="+mn-cs"/>
              </a:rPr>
              <a:t>, and </a:t>
            </a:r>
            <a:r>
              <a:rPr lang="en-US" sz="1200" b="0" i="0" u="none" strike="noStrike" kern="1200" dirty="0" smtClean="0">
                <a:solidFill>
                  <a:schemeClr val="tx1"/>
                </a:solidFill>
                <a:effectLst/>
                <a:latin typeface="Calibri" pitchFamily="34" charset="0"/>
                <a:ea typeface="+mn-ea"/>
                <a:cs typeface="+mn-cs"/>
                <a:hlinkClick r:id="rId7" tooltip="San Jose, California"/>
              </a:rPr>
              <a:t>San Jose</a:t>
            </a:r>
            <a:r>
              <a:rPr lang="en-US" sz="1200" b="0" i="0" kern="1200" dirty="0" smtClean="0">
                <a:solidFill>
                  <a:schemeClr val="tx1"/>
                </a:solidFill>
                <a:effectLst/>
                <a:latin typeface="Calibri" pitchFamily="34" charset="0"/>
                <a:ea typeface="+mn-ea"/>
                <a:cs typeface="+mn-cs"/>
              </a:rPr>
              <a:t>. The waterway entrance to San Francisco Bay from the Pacific Ocean is called the </a:t>
            </a:r>
            <a:r>
              <a:rPr lang="en-US" sz="1200" b="0" i="0" u="none" strike="noStrike" kern="1200" dirty="0" smtClean="0">
                <a:solidFill>
                  <a:schemeClr val="tx1"/>
                </a:solidFill>
                <a:effectLst/>
                <a:latin typeface="Calibri" pitchFamily="34" charset="0"/>
                <a:ea typeface="+mn-ea"/>
                <a:cs typeface="+mn-cs"/>
                <a:hlinkClick r:id="rId8" tooltip="Golden Gate"/>
              </a:rPr>
              <a:t>Golden Gate</a:t>
            </a:r>
            <a:r>
              <a:rPr lang="en-US" sz="1200" b="0" i="0" kern="1200" dirty="0" smtClean="0">
                <a:solidFill>
                  <a:schemeClr val="tx1"/>
                </a:solidFill>
                <a:effectLst/>
                <a:latin typeface="Calibri" pitchFamily="34" charset="0"/>
                <a:ea typeface="+mn-ea"/>
                <a:cs typeface="+mn-cs"/>
              </a:rPr>
              <a:t>.</a:t>
            </a:r>
            <a:endParaRPr lang="en-US" baseline="0" dirty="0" smtClean="0"/>
          </a:p>
          <a:p>
            <a:r>
              <a:rPr lang="en-US" baseline="0" dirty="0" smtClean="0"/>
              <a:t>San Francisco Bay is composed of five systems, including Suisun Bay, San Pablo Bay, Central Bay and South Bay. </a:t>
            </a:r>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3</a:t>
            </a:fld>
            <a:endParaRPr lang="en-US"/>
          </a:p>
        </p:txBody>
      </p:sp>
    </p:spTree>
    <p:extLst>
      <p:ext uri="{BB962C8B-B14F-4D97-AF65-F5344CB8AC3E}">
        <p14:creationId xmlns:p14="http://schemas.microsoft.com/office/powerpoint/2010/main" val="3593761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running a numerical model, GIS serves as a tool to check the input grid and bathymetry files.</a:t>
            </a:r>
          </a:p>
          <a:p>
            <a:r>
              <a:rPr lang="en-US" dirty="0" smtClean="0"/>
              <a:t>The data projection datum used by SUNTANS is "NAD\_1983\_UTM\_Zone\_ 10N" , and the earth datum is "D\_North\_American\_1983". SUNTANS is a triangle unstructured model, comprised of Delaunay triangle grid, with </a:t>
            </a:r>
            <a:r>
              <a:rPr lang="en-US" dirty="0" err="1" smtClean="0"/>
              <a:t>Voronoi</a:t>
            </a:r>
            <a:r>
              <a:rPr lang="en-US" dirty="0" smtClean="0"/>
              <a:t> points at the nearly centered points. Since</a:t>
            </a:r>
            <a:r>
              <a:rPr lang="en-US" baseline="0" dirty="0" smtClean="0"/>
              <a:t> the centered points of each triangle is the computing points of different water properties, </a:t>
            </a:r>
            <a:r>
              <a:rPr lang="en-US" dirty="0" smtClean="0"/>
              <a:t>I will not visualize the triangle grid in GIS. Instead, the </a:t>
            </a:r>
            <a:r>
              <a:rPr lang="en-US" dirty="0" err="1" smtClean="0"/>
              <a:t>Voronoi</a:t>
            </a:r>
            <a:r>
              <a:rPr lang="en-US" dirty="0" smtClean="0"/>
              <a:t> points of the San Francisco Bay are visualized</a:t>
            </a:r>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4</a:t>
            </a:fld>
            <a:endParaRPr lang="en-US"/>
          </a:p>
        </p:txBody>
      </p:sp>
    </p:spTree>
    <p:extLst>
      <p:ext uri="{BB962C8B-B14F-4D97-AF65-F5344CB8AC3E}">
        <p14:creationId xmlns:p14="http://schemas.microsoft.com/office/powerpoint/2010/main" val="4287542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Boundary </a:t>
            </a:r>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6</a:t>
            </a:fld>
            <a:endParaRPr lang="en-US"/>
          </a:p>
        </p:txBody>
      </p:sp>
    </p:spTree>
    <p:extLst>
      <p:ext uri="{BB962C8B-B14F-4D97-AF65-F5344CB8AC3E}">
        <p14:creationId xmlns:p14="http://schemas.microsoft.com/office/powerpoint/2010/main" val="1655262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10</a:t>
            </a:fld>
            <a:endParaRPr lang="en-US"/>
          </a:p>
        </p:txBody>
      </p:sp>
    </p:spTree>
    <p:extLst>
      <p:ext uri="{BB962C8B-B14F-4D97-AF65-F5344CB8AC3E}">
        <p14:creationId xmlns:p14="http://schemas.microsoft.com/office/powerpoint/2010/main" val="3692823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fresher</a:t>
            </a:r>
            <a:r>
              <a:rPr lang="en-US" baseline="0" dirty="0" smtClean="0"/>
              <a:t> way presents at a certain time of the ebb tide.</a:t>
            </a:r>
          </a:p>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15</a:t>
            </a:fld>
            <a:endParaRPr lang="en-US"/>
          </a:p>
        </p:txBody>
      </p:sp>
    </p:spTree>
    <p:extLst>
      <p:ext uri="{BB962C8B-B14F-4D97-AF65-F5344CB8AC3E}">
        <p14:creationId xmlns:p14="http://schemas.microsoft.com/office/powerpoint/2010/main" val="1287867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914650"/>
            <a:ext cx="7772400" cy="131445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247774"/>
          </a:xfrm>
        </p:spPr>
        <p:txBody>
          <a:bodyPr anchor="t"/>
          <a:lstStyle>
            <a:lvl1pPr algn="l">
              <a:defRPr sz="4000" b="1" cap="all">
                <a:solidFill>
                  <a:schemeClr val="tx1">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733550"/>
            <a:ext cx="40386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33550"/>
            <a:ext cx="40386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19150"/>
            <a:ext cx="8229600" cy="857250"/>
          </a:xfrm>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914399"/>
            <a:ext cx="3008313" cy="871538"/>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914399"/>
            <a:ext cx="5111750" cy="39433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853802"/>
            <a:ext cx="3008313" cy="30039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9052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43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4330303"/>
            <a:ext cx="5486400" cy="603647"/>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4036618" y="-131366"/>
            <a:ext cx="2571750" cy="683498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819150"/>
            <a:ext cx="8229600" cy="857250"/>
          </a:xfrm>
        </p:spPr>
        <p:txBody>
          <a:body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19150"/>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53778"/>
            <a:ext cx="8229600" cy="3280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6" r:id="rId6"/>
    <p:sldLayoutId id="2147483657" r:id="rId7"/>
    <p:sldLayoutId id="2147483658" r:id="rId8"/>
  </p:sldLayoutIdLst>
  <p:timing>
    <p:tnLst>
      <p:par>
        <p:cTn id="1" dur="indefinite" restart="never" nodeType="tmRoot"/>
      </p:par>
    </p:tnLst>
  </p:timing>
  <p:txStyles>
    <p:titleStyle>
      <a:lvl1pPr algn="l" defTabSz="457200" rtl="0" eaLnBrk="1" latinLnBrk="0" hangingPunct="1">
        <a:spcBef>
          <a:spcPct val="0"/>
        </a:spcBef>
        <a:buNone/>
        <a:defRPr sz="4400" kern="1200">
          <a:solidFill>
            <a:schemeClr val="tx1">
              <a:lumMod val="75000"/>
              <a:lumOff val="25000"/>
            </a:schemeClr>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ctrTitle"/>
          </p:nvPr>
        </p:nvSpPr>
        <p:spPr>
          <a:xfrm>
            <a:off x="685800" y="1597819"/>
            <a:ext cx="7848600" cy="1202531"/>
          </a:xfrm>
        </p:spPr>
        <p:txBody>
          <a:bodyPr anchor="t">
            <a:normAutofit/>
          </a:bodyPr>
          <a:lstStyle/>
          <a:p>
            <a:pPr algn="l"/>
            <a:r>
              <a:rPr lang="en-US" sz="3600" dirty="0" smtClean="0">
                <a:solidFill>
                  <a:schemeClr val="tx1">
                    <a:lumMod val="75000"/>
                    <a:lumOff val="25000"/>
                  </a:schemeClr>
                </a:solidFill>
              </a:rPr>
              <a:t>Visualization of SUNTANS model Using ArcGIS</a:t>
            </a:r>
          </a:p>
        </p:txBody>
      </p:sp>
      <p:sp>
        <p:nvSpPr>
          <p:cNvPr id="3075" name="Content Placeholder 4"/>
          <p:cNvSpPr>
            <a:spLocks noGrp="1"/>
          </p:cNvSpPr>
          <p:nvPr>
            <p:ph type="subTitle" idx="1"/>
          </p:nvPr>
        </p:nvSpPr>
        <p:spPr>
          <a:xfrm>
            <a:off x="1676400" y="3181350"/>
            <a:ext cx="6096000" cy="723900"/>
          </a:xfrm>
        </p:spPr>
        <p:txBody>
          <a:bodyPr anchor="t">
            <a:noAutofit/>
          </a:bodyPr>
          <a:lstStyle/>
          <a:p>
            <a:pPr algn="l">
              <a:spcAft>
                <a:spcPts val="600"/>
              </a:spcAft>
            </a:pPr>
            <a:r>
              <a:rPr lang="en-US" altLang="zh-CN" sz="2400" dirty="0" smtClean="0"/>
              <a:t>                                         ——</a:t>
            </a:r>
            <a:r>
              <a:rPr lang="en-US" sz="2400" dirty="0" err="1" smtClean="0">
                <a:solidFill>
                  <a:schemeClr val="tx1">
                    <a:lumMod val="75000"/>
                    <a:lumOff val="25000"/>
                  </a:schemeClr>
                </a:solidFill>
              </a:rPr>
              <a:t>Dongyu</a:t>
            </a:r>
            <a:r>
              <a:rPr lang="en-US" sz="2400" dirty="0" smtClean="0">
                <a:solidFill>
                  <a:schemeClr val="tx1">
                    <a:lumMod val="75000"/>
                    <a:lumOff val="25000"/>
                  </a:schemeClr>
                </a:solidFill>
              </a:rPr>
              <a:t> Feng</a:t>
            </a:r>
            <a:endParaRPr lang="en-US" sz="2000" dirty="0" smtClean="0">
              <a:solidFill>
                <a:schemeClr val="tx1">
                  <a:lumMod val="75000"/>
                  <a:lumOff val="25000"/>
                </a:schemeClr>
              </a:solidFill>
            </a:endParaRPr>
          </a:p>
        </p:txBody>
      </p:sp>
    </p:spTree>
    <p:extLst>
      <p:ext uri="{BB962C8B-B14F-4D97-AF65-F5344CB8AC3E}">
        <p14:creationId xmlns:p14="http://schemas.microsoft.com/office/powerpoint/2010/main" val="141339879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764005"/>
            <a:ext cx="2895600" cy="1215717"/>
          </a:xfrm>
          <a:prstGeom prst="rect">
            <a:avLst/>
          </a:prstGeom>
          <a:noFill/>
        </p:spPr>
        <p:txBody>
          <a:bodyPr wrap="square" rtlCol="0">
            <a:spAutoFit/>
          </a:bodyPr>
          <a:lstStyle/>
          <a:p>
            <a:pPr>
              <a:spcAft>
                <a:spcPts val="600"/>
              </a:spcAft>
            </a:pPr>
            <a:r>
              <a:rPr lang="en-US" dirty="0"/>
              <a:t>V</a:t>
            </a:r>
            <a:r>
              <a:rPr lang="en-US" dirty="0" smtClean="0"/>
              <a:t>isualization </a:t>
            </a:r>
            <a:r>
              <a:rPr lang="en-US" dirty="0"/>
              <a:t>of Model </a:t>
            </a:r>
            <a:r>
              <a:rPr lang="en-US" dirty="0" smtClean="0"/>
              <a:t>Output</a:t>
            </a:r>
          </a:p>
          <a:p>
            <a:pPr>
              <a:spcAft>
                <a:spcPts val="600"/>
              </a:spcAft>
            </a:pPr>
            <a:r>
              <a:rPr lang="en-US" sz="2000" dirty="0" smtClean="0"/>
              <a:t>(Salinity Distribution)</a:t>
            </a:r>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624839"/>
            <a:ext cx="3581400" cy="449159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624839"/>
            <a:ext cx="3585411" cy="4471914"/>
          </a:xfrm>
          <a:prstGeom prst="rect">
            <a:avLst/>
          </a:prstGeom>
        </p:spPr>
      </p:pic>
    </p:spTree>
    <p:extLst>
      <p:ext uri="{BB962C8B-B14F-4D97-AF65-F5344CB8AC3E}">
        <p14:creationId xmlns:p14="http://schemas.microsoft.com/office/powerpoint/2010/main" val="277542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764005"/>
            <a:ext cx="2895600" cy="1523494"/>
          </a:xfrm>
          <a:prstGeom prst="rect">
            <a:avLst/>
          </a:prstGeom>
          <a:noFill/>
        </p:spPr>
        <p:txBody>
          <a:bodyPr wrap="square" rtlCol="0">
            <a:spAutoFit/>
          </a:bodyPr>
          <a:lstStyle/>
          <a:p>
            <a:pPr>
              <a:spcAft>
                <a:spcPts val="600"/>
              </a:spcAft>
            </a:pPr>
            <a:r>
              <a:rPr lang="en-US" dirty="0"/>
              <a:t>Discussion and Conclusion </a:t>
            </a:r>
            <a:endParaRPr lang="en-US" dirty="0" smtClean="0"/>
          </a:p>
          <a:p>
            <a:pPr>
              <a:spcAft>
                <a:spcPts val="600"/>
              </a:spcAft>
            </a:pPr>
            <a:r>
              <a:rPr lang="en-US" sz="2000" dirty="0" smtClean="0"/>
              <a:t>(Salinity Data From USGS)</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3662" y="690811"/>
            <a:ext cx="3404937" cy="4356317"/>
          </a:xfrm>
          <a:prstGeom prst="rect">
            <a:avLst/>
          </a:prstGeom>
        </p:spPr>
      </p:pic>
    </p:spTree>
    <p:extLst>
      <p:ext uri="{BB962C8B-B14F-4D97-AF65-F5344CB8AC3E}">
        <p14:creationId xmlns:p14="http://schemas.microsoft.com/office/powerpoint/2010/main" val="232802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764005"/>
            <a:ext cx="2895600" cy="1523494"/>
          </a:xfrm>
          <a:prstGeom prst="rect">
            <a:avLst/>
          </a:prstGeom>
          <a:noFill/>
        </p:spPr>
        <p:txBody>
          <a:bodyPr wrap="square" rtlCol="0">
            <a:spAutoFit/>
          </a:bodyPr>
          <a:lstStyle/>
          <a:p>
            <a:pPr>
              <a:spcAft>
                <a:spcPts val="600"/>
              </a:spcAft>
            </a:pPr>
            <a:r>
              <a:rPr lang="en-US" dirty="0"/>
              <a:t>Discussion and Conclusion </a:t>
            </a:r>
            <a:endParaRPr lang="en-US" dirty="0" smtClean="0"/>
          </a:p>
          <a:p>
            <a:pPr>
              <a:spcAft>
                <a:spcPts val="600"/>
              </a:spcAft>
            </a:pPr>
            <a:r>
              <a:rPr lang="en-US" sz="2000" dirty="0" smtClean="0"/>
              <a:t>(Main River Discharge data from </a:t>
            </a:r>
            <a:r>
              <a:rPr lang="en-US" sz="2000" dirty="0" err="1" smtClean="0"/>
              <a:t>NHDPlus</a:t>
            </a:r>
            <a:r>
              <a:rPr lang="en-US" sz="2000" dirty="0" smtClean="0"/>
              <a:t>)</a:t>
            </a:r>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732922"/>
            <a:ext cx="5507494" cy="412482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7764" y="764005"/>
            <a:ext cx="5478730" cy="4093744"/>
          </a:xfrm>
          <a:prstGeom prst="rect">
            <a:avLst/>
          </a:prstGeom>
        </p:spPr>
      </p:pic>
      <p:sp>
        <p:nvSpPr>
          <p:cNvPr id="5" name="Title 3"/>
          <p:cNvSpPr txBox="1">
            <a:spLocks/>
          </p:cNvSpPr>
          <p:nvPr/>
        </p:nvSpPr>
        <p:spPr>
          <a:xfrm>
            <a:off x="457199" y="2419350"/>
            <a:ext cx="2971801" cy="2477930"/>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4400" kern="1200">
                <a:solidFill>
                  <a:schemeClr val="tx1">
                    <a:lumMod val="75000"/>
                    <a:lumOff val="25000"/>
                  </a:schemeClr>
                </a:solidFill>
                <a:latin typeface="Arial"/>
                <a:ea typeface="+mj-ea"/>
                <a:cs typeface="+mj-cs"/>
              </a:defRPr>
            </a:lvl1pPr>
          </a:lstStyle>
          <a:p>
            <a:pPr fontAlgn="auto">
              <a:spcAft>
                <a:spcPts val="0"/>
              </a:spcAft>
            </a:pPr>
            <a:r>
              <a:rPr lang="en-US" sz="1800" dirty="0" smtClean="0"/>
              <a:t>1</a:t>
            </a:r>
            <a:r>
              <a:rPr lang="en-US" sz="1800" dirty="0"/>
              <a:t>. </a:t>
            </a:r>
            <a:r>
              <a:rPr lang="en-US" sz="1800" dirty="0" smtClean="0"/>
              <a:t>In San Pablo Bay, Sacramento </a:t>
            </a:r>
            <a:r>
              <a:rPr lang="en-US" sz="1800" dirty="0"/>
              <a:t>River and San Joaquin </a:t>
            </a:r>
            <a:r>
              <a:rPr lang="en-US" sz="1800" dirty="0" smtClean="0"/>
              <a:t>River are counted, but </a:t>
            </a:r>
            <a:r>
              <a:rPr lang="en-US" sz="1800" dirty="0" err="1"/>
              <a:t>Petuluma</a:t>
            </a:r>
            <a:r>
              <a:rPr lang="en-US" sz="1800" dirty="0"/>
              <a:t> </a:t>
            </a:r>
            <a:r>
              <a:rPr lang="en-US" sz="1800" dirty="0" smtClean="0"/>
              <a:t>River </a:t>
            </a:r>
            <a:r>
              <a:rPr lang="en-US" sz="1800" dirty="0"/>
              <a:t>Sonoma Creek and Napa </a:t>
            </a:r>
            <a:r>
              <a:rPr lang="en-US" sz="1800" dirty="0" smtClean="0"/>
              <a:t>River are not.</a:t>
            </a:r>
            <a:br>
              <a:rPr lang="en-US" sz="1800" dirty="0" smtClean="0"/>
            </a:br>
            <a:r>
              <a:rPr lang="en-US" sz="1800" dirty="0" smtClean="0"/>
              <a:t/>
            </a:r>
            <a:br>
              <a:rPr lang="en-US" sz="1800" dirty="0" smtClean="0"/>
            </a:br>
            <a:r>
              <a:rPr lang="en-US" sz="1800" dirty="0" smtClean="0"/>
              <a:t>2. </a:t>
            </a:r>
            <a:r>
              <a:rPr lang="en-US" sz="1800" dirty="0"/>
              <a:t>In South Bay, San Lorenzo Creek and San </a:t>
            </a:r>
            <a:r>
              <a:rPr lang="en-US" sz="1800" dirty="0" err="1"/>
              <a:t>Francisquito</a:t>
            </a:r>
            <a:r>
              <a:rPr lang="en-US" sz="1800" dirty="0"/>
              <a:t> </a:t>
            </a:r>
            <a:r>
              <a:rPr lang="en-US" sz="1800" dirty="0" smtClean="0"/>
              <a:t>Creek are not considered. </a:t>
            </a:r>
          </a:p>
        </p:txBody>
      </p:sp>
    </p:spTree>
    <p:extLst>
      <p:ext uri="{BB962C8B-B14F-4D97-AF65-F5344CB8AC3E}">
        <p14:creationId xmlns:p14="http://schemas.microsoft.com/office/powerpoint/2010/main" val="241467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4005"/>
            <a:ext cx="3352800" cy="1215717"/>
          </a:xfrm>
          <a:prstGeom prst="rect">
            <a:avLst/>
          </a:prstGeom>
          <a:noFill/>
        </p:spPr>
        <p:txBody>
          <a:bodyPr wrap="square" rtlCol="0">
            <a:spAutoFit/>
          </a:bodyPr>
          <a:lstStyle/>
          <a:p>
            <a:pPr>
              <a:spcAft>
                <a:spcPts val="600"/>
              </a:spcAft>
            </a:pPr>
            <a:r>
              <a:rPr lang="en-US" dirty="0"/>
              <a:t>Discussion and Conclusion </a:t>
            </a:r>
            <a:endParaRPr lang="en-US" dirty="0" smtClean="0"/>
          </a:p>
          <a:p>
            <a:pPr>
              <a:spcAft>
                <a:spcPts val="600"/>
              </a:spcAft>
            </a:pPr>
            <a:r>
              <a:rPr lang="en-US" sz="2000" dirty="0" smtClean="0"/>
              <a:t>(Time Variation of Salinity)</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4039" y="738342"/>
            <a:ext cx="5849961" cy="4394129"/>
          </a:xfrm>
          <a:prstGeom prst="rect">
            <a:avLst/>
          </a:prstGeom>
        </p:spPr>
      </p:pic>
      <p:sp>
        <p:nvSpPr>
          <p:cNvPr id="4" name="Title 3"/>
          <p:cNvSpPr txBox="1">
            <a:spLocks/>
          </p:cNvSpPr>
          <p:nvPr/>
        </p:nvSpPr>
        <p:spPr>
          <a:xfrm>
            <a:off x="457199" y="2419350"/>
            <a:ext cx="2971801" cy="247793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4400" kern="1200">
                <a:solidFill>
                  <a:schemeClr val="tx1">
                    <a:lumMod val="75000"/>
                    <a:lumOff val="25000"/>
                  </a:schemeClr>
                </a:solidFill>
                <a:latin typeface="Arial"/>
                <a:ea typeface="+mj-ea"/>
                <a:cs typeface="+mj-cs"/>
              </a:defRPr>
            </a:lvl1pPr>
          </a:lstStyle>
          <a:p>
            <a:pPr fontAlgn="auto">
              <a:spcAft>
                <a:spcPts val="0"/>
              </a:spcAft>
            </a:pPr>
            <a:r>
              <a:rPr lang="en-US" sz="1800" dirty="0" smtClean="0"/>
              <a:t>The </a:t>
            </a:r>
            <a:r>
              <a:rPr lang="en-US" sz="1800" dirty="0"/>
              <a:t>periodic trend to salinity variation is clear near the mouth of river discharge. </a:t>
            </a:r>
            <a:endParaRPr lang="en-US" sz="1800" dirty="0" smtClean="0"/>
          </a:p>
        </p:txBody>
      </p:sp>
    </p:spTree>
    <p:extLst>
      <p:ext uri="{BB962C8B-B14F-4D97-AF65-F5344CB8AC3E}">
        <p14:creationId xmlns:p14="http://schemas.microsoft.com/office/powerpoint/2010/main" val="3134619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4005"/>
            <a:ext cx="3352800" cy="1215717"/>
          </a:xfrm>
          <a:prstGeom prst="rect">
            <a:avLst/>
          </a:prstGeom>
          <a:noFill/>
        </p:spPr>
        <p:txBody>
          <a:bodyPr wrap="square" rtlCol="0">
            <a:spAutoFit/>
          </a:bodyPr>
          <a:lstStyle/>
          <a:p>
            <a:pPr>
              <a:spcAft>
                <a:spcPts val="600"/>
              </a:spcAft>
            </a:pPr>
            <a:r>
              <a:rPr lang="en-US" dirty="0"/>
              <a:t>Discussion and Conclusion </a:t>
            </a:r>
            <a:endParaRPr lang="en-US" dirty="0" smtClean="0"/>
          </a:p>
          <a:p>
            <a:pPr>
              <a:spcAft>
                <a:spcPts val="600"/>
              </a:spcAft>
            </a:pPr>
            <a:r>
              <a:rPr lang="en-US" sz="2000" dirty="0" smtClean="0"/>
              <a:t>(Time Variation of Salinity)</a:t>
            </a:r>
            <a:endParaRPr lang="en-US" sz="2000" dirty="0"/>
          </a:p>
        </p:txBody>
      </p:sp>
      <p:sp>
        <p:nvSpPr>
          <p:cNvPr id="4" name="Title 3"/>
          <p:cNvSpPr txBox="1">
            <a:spLocks/>
          </p:cNvSpPr>
          <p:nvPr/>
        </p:nvSpPr>
        <p:spPr>
          <a:xfrm>
            <a:off x="457199" y="2419350"/>
            <a:ext cx="2971801" cy="247793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4400" kern="1200">
                <a:solidFill>
                  <a:schemeClr val="tx1">
                    <a:lumMod val="75000"/>
                    <a:lumOff val="25000"/>
                  </a:schemeClr>
                </a:solidFill>
                <a:latin typeface="Arial"/>
                <a:ea typeface="+mj-ea"/>
                <a:cs typeface="+mj-cs"/>
              </a:defRPr>
            </a:lvl1pPr>
          </a:lstStyle>
          <a:p>
            <a:pPr fontAlgn="auto">
              <a:spcAft>
                <a:spcPts val="0"/>
              </a:spcAft>
            </a:pPr>
            <a:r>
              <a:rPr lang="en-US" sz="1800" dirty="0" smtClean="0"/>
              <a:t>Look at the Y coordinate, there is barely salinity variation in South Bay.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1725" y="666750"/>
            <a:ext cx="5882275" cy="4400549"/>
          </a:xfrm>
          <a:prstGeom prst="rect">
            <a:avLst/>
          </a:prstGeom>
        </p:spPr>
      </p:pic>
    </p:spTree>
    <p:extLst>
      <p:ext uri="{BB962C8B-B14F-4D97-AF65-F5344CB8AC3E}">
        <p14:creationId xmlns:p14="http://schemas.microsoft.com/office/powerpoint/2010/main" val="3987811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764005"/>
            <a:ext cx="2895600" cy="830997"/>
          </a:xfrm>
          <a:prstGeom prst="rect">
            <a:avLst/>
          </a:prstGeom>
          <a:noFill/>
        </p:spPr>
        <p:txBody>
          <a:bodyPr wrap="square" rtlCol="0">
            <a:spAutoFit/>
          </a:bodyPr>
          <a:lstStyle/>
          <a:p>
            <a:pPr>
              <a:spcAft>
                <a:spcPts val="600"/>
              </a:spcAft>
            </a:pPr>
            <a:r>
              <a:rPr lang="en-US" dirty="0"/>
              <a:t>Discussion and Conclusion </a:t>
            </a:r>
            <a:endParaRPr lang="en-US" dirty="0" smtClean="0"/>
          </a:p>
        </p:txBody>
      </p:sp>
      <p:sp>
        <p:nvSpPr>
          <p:cNvPr id="5" name="Title 3"/>
          <p:cNvSpPr txBox="1">
            <a:spLocks/>
          </p:cNvSpPr>
          <p:nvPr/>
        </p:nvSpPr>
        <p:spPr>
          <a:xfrm>
            <a:off x="304800" y="1772078"/>
            <a:ext cx="8305800" cy="2780872"/>
          </a:xfrm>
          <a:prstGeom prst="rect">
            <a:avLst/>
          </a:prstGeom>
        </p:spPr>
        <p:txBody>
          <a:bodyPr vert="horz" lIns="91440" tIns="45720" rIns="91440" bIns="45720" rtlCol="0" anchor="t">
            <a:normAutofit/>
          </a:bodyPr>
          <a:lstStyle>
            <a:lvl1pPr algn="l" defTabSz="457200" rtl="0" eaLnBrk="1" latinLnBrk="0" hangingPunct="1">
              <a:spcBef>
                <a:spcPct val="0"/>
              </a:spcBef>
              <a:buNone/>
              <a:defRPr sz="4400" kern="1200">
                <a:solidFill>
                  <a:schemeClr val="tx1">
                    <a:lumMod val="75000"/>
                    <a:lumOff val="25000"/>
                  </a:schemeClr>
                </a:solidFill>
                <a:latin typeface="Arial"/>
                <a:ea typeface="+mj-ea"/>
                <a:cs typeface="+mj-cs"/>
              </a:defRPr>
            </a:lvl1pPr>
          </a:lstStyle>
          <a:p>
            <a:pPr fontAlgn="auto">
              <a:spcAft>
                <a:spcPts val="0"/>
              </a:spcAft>
            </a:pPr>
            <a:endParaRPr lang="en-US" sz="1800" dirty="0"/>
          </a:p>
          <a:p>
            <a:pPr marL="342900" indent="-342900" fontAlgn="auto">
              <a:spcAft>
                <a:spcPts val="0"/>
              </a:spcAft>
              <a:buAutoNum type="arabicPeriod"/>
            </a:pPr>
            <a:r>
              <a:rPr lang="en-US" sz="1800" dirty="0"/>
              <a:t> </a:t>
            </a:r>
            <a:r>
              <a:rPr lang="en-US" sz="1800" dirty="0" smtClean="0"/>
              <a:t>ArcGIS did a great job in checking the model grid, input bathymetry. And ArcGIS provides a direct and more efficient way of analyzing the output of SUNTANS and studying the hydrodynamics in San Francisco Bay.</a:t>
            </a:r>
          </a:p>
          <a:p>
            <a:pPr marL="342900" indent="-342900" fontAlgn="auto">
              <a:spcAft>
                <a:spcPts val="0"/>
              </a:spcAft>
              <a:buAutoNum type="arabicPeriod"/>
            </a:pPr>
            <a:endParaRPr lang="en-US" sz="1800" dirty="0" smtClean="0"/>
          </a:p>
          <a:p>
            <a:pPr marL="342900" indent="-342900" fontAlgn="auto">
              <a:spcAft>
                <a:spcPts val="0"/>
              </a:spcAft>
              <a:buAutoNum type="arabicPeriod"/>
            </a:pPr>
            <a:r>
              <a:rPr lang="en-US" sz="1800" dirty="0" smtClean="0"/>
              <a:t> </a:t>
            </a:r>
            <a:r>
              <a:rPr lang="en-US" sz="1800" dirty="0"/>
              <a:t>By comparing the salinity distribution and variation in San Pablo Bay and South Bay, we are able to see that river discharge plays an important role. Tidal effect is seen in San Pablo Bay but not in South Bay. This may be because of the improper boundary condition.</a:t>
            </a:r>
          </a:p>
        </p:txBody>
      </p:sp>
    </p:spTree>
    <p:extLst>
      <p:ext uri="{BB962C8B-B14F-4D97-AF65-F5344CB8AC3E}">
        <p14:creationId xmlns:p14="http://schemas.microsoft.com/office/powerpoint/2010/main" val="421445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764005"/>
            <a:ext cx="2895600" cy="461665"/>
          </a:xfrm>
          <a:prstGeom prst="rect">
            <a:avLst/>
          </a:prstGeom>
          <a:noFill/>
        </p:spPr>
        <p:txBody>
          <a:bodyPr wrap="square" rtlCol="0">
            <a:spAutoFit/>
          </a:bodyPr>
          <a:lstStyle/>
          <a:p>
            <a:pPr>
              <a:spcAft>
                <a:spcPts val="600"/>
              </a:spcAft>
            </a:pPr>
            <a:r>
              <a:rPr lang="en-US" dirty="0" smtClean="0"/>
              <a:t>Future Research</a:t>
            </a:r>
          </a:p>
        </p:txBody>
      </p:sp>
      <p:sp>
        <p:nvSpPr>
          <p:cNvPr id="5" name="Title 3"/>
          <p:cNvSpPr txBox="1">
            <a:spLocks/>
          </p:cNvSpPr>
          <p:nvPr/>
        </p:nvSpPr>
        <p:spPr>
          <a:xfrm>
            <a:off x="304800" y="1772078"/>
            <a:ext cx="8305800" cy="2780872"/>
          </a:xfrm>
          <a:prstGeom prst="rect">
            <a:avLst/>
          </a:prstGeom>
        </p:spPr>
        <p:txBody>
          <a:bodyPr vert="horz" lIns="91440" tIns="45720" rIns="91440" bIns="45720" rtlCol="0" anchor="t">
            <a:normAutofit/>
          </a:bodyPr>
          <a:lstStyle>
            <a:lvl1pPr algn="l" defTabSz="457200" rtl="0" eaLnBrk="1" latinLnBrk="0" hangingPunct="1">
              <a:spcBef>
                <a:spcPct val="0"/>
              </a:spcBef>
              <a:buNone/>
              <a:defRPr sz="4400" kern="1200">
                <a:solidFill>
                  <a:schemeClr val="tx1">
                    <a:lumMod val="75000"/>
                    <a:lumOff val="25000"/>
                  </a:schemeClr>
                </a:solidFill>
                <a:latin typeface="Arial"/>
                <a:ea typeface="+mj-ea"/>
                <a:cs typeface="+mj-cs"/>
              </a:defRPr>
            </a:lvl1pPr>
          </a:lstStyle>
          <a:p>
            <a:pPr fontAlgn="auto">
              <a:spcAft>
                <a:spcPts val="0"/>
              </a:spcAft>
            </a:pPr>
            <a:endParaRPr lang="en-US" sz="1800" dirty="0"/>
          </a:p>
          <a:p>
            <a:pPr fontAlgn="auto">
              <a:spcAft>
                <a:spcPts val="0"/>
              </a:spcAft>
            </a:pPr>
            <a:r>
              <a:rPr lang="en-US" sz="1800" dirty="0" smtClean="0"/>
              <a:t>1. More accurate boundary and initial conditions should be applied in this kind of study. More freshwater discharge and </a:t>
            </a:r>
            <a:r>
              <a:rPr lang="en-US" sz="1800" smtClean="0"/>
              <a:t>real-time tidal </a:t>
            </a:r>
            <a:r>
              <a:rPr lang="en-US" sz="1800" dirty="0" smtClean="0"/>
              <a:t>data should be used. </a:t>
            </a:r>
          </a:p>
          <a:p>
            <a:pPr fontAlgn="auto">
              <a:spcAft>
                <a:spcPts val="0"/>
              </a:spcAft>
            </a:pPr>
            <a:r>
              <a:rPr lang="en-US" sz="1800" dirty="0" smtClean="0"/>
              <a:t/>
            </a:r>
            <a:br>
              <a:rPr lang="en-US" sz="1800" dirty="0" smtClean="0"/>
            </a:br>
            <a:r>
              <a:rPr lang="en-US" sz="1800" dirty="0" smtClean="0"/>
              <a:t>2. </a:t>
            </a:r>
            <a:r>
              <a:rPr lang="en-US" sz="1800" dirty="0"/>
              <a:t>Since I live in Texas and my project is about Galveston Bay, I will apply the same </a:t>
            </a:r>
            <a:r>
              <a:rPr lang="en-US" sz="1800" dirty="0" smtClean="0"/>
              <a:t>method (ArcGIS and SUNTANS) </a:t>
            </a:r>
            <a:r>
              <a:rPr lang="en-US" sz="1800" dirty="0"/>
              <a:t>to the study of Galveston Bay.</a:t>
            </a:r>
          </a:p>
        </p:txBody>
      </p:sp>
    </p:spTree>
    <p:extLst>
      <p:ext uri="{BB962C8B-B14F-4D97-AF65-F5344CB8AC3E}">
        <p14:creationId xmlns:p14="http://schemas.microsoft.com/office/powerpoint/2010/main" val="4206701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764005"/>
            <a:ext cx="2895600" cy="461665"/>
          </a:xfrm>
          <a:prstGeom prst="rect">
            <a:avLst/>
          </a:prstGeom>
          <a:noFill/>
        </p:spPr>
        <p:txBody>
          <a:bodyPr wrap="square" rtlCol="0">
            <a:spAutoFit/>
          </a:bodyPr>
          <a:lstStyle/>
          <a:p>
            <a:pPr>
              <a:spcAft>
                <a:spcPts val="600"/>
              </a:spcAft>
            </a:pPr>
            <a:r>
              <a:rPr lang="en-US" dirty="0" smtClean="0"/>
              <a:t>Acknowledge</a:t>
            </a:r>
          </a:p>
        </p:txBody>
      </p:sp>
      <p:sp>
        <p:nvSpPr>
          <p:cNvPr id="5" name="Title 3"/>
          <p:cNvSpPr txBox="1">
            <a:spLocks/>
          </p:cNvSpPr>
          <p:nvPr/>
        </p:nvSpPr>
        <p:spPr>
          <a:xfrm>
            <a:off x="304800" y="1772078"/>
            <a:ext cx="8305800" cy="2780872"/>
          </a:xfrm>
          <a:prstGeom prst="rect">
            <a:avLst/>
          </a:prstGeom>
        </p:spPr>
        <p:txBody>
          <a:bodyPr vert="horz" lIns="91440" tIns="45720" rIns="91440" bIns="45720" rtlCol="0" anchor="t">
            <a:normAutofit/>
          </a:bodyPr>
          <a:lstStyle>
            <a:lvl1pPr algn="l" defTabSz="457200" rtl="0" eaLnBrk="1" latinLnBrk="0" hangingPunct="1">
              <a:spcBef>
                <a:spcPct val="0"/>
              </a:spcBef>
              <a:buNone/>
              <a:defRPr sz="4400" kern="1200">
                <a:solidFill>
                  <a:schemeClr val="tx1">
                    <a:lumMod val="75000"/>
                    <a:lumOff val="25000"/>
                  </a:schemeClr>
                </a:solidFill>
                <a:latin typeface="Arial"/>
                <a:ea typeface="+mj-ea"/>
                <a:cs typeface="+mj-cs"/>
              </a:defRPr>
            </a:lvl1pPr>
          </a:lstStyle>
          <a:p>
            <a:pPr fontAlgn="auto">
              <a:spcAft>
                <a:spcPts val="0"/>
              </a:spcAft>
            </a:pPr>
            <a:endParaRPr lang="en-US" sz="1800" dirty="0"/>
          </a:p>
          <a:p>
            <a:pPr fontAlgn="auto">
              <a:spcAft>
                <a:spcPts val="0"/>
              </a:spcAft>
            </a:pPr>
            <a:r>
              <a:rPr lang="en-US" sz="1800" dirty="0" smtClean="0"/>
              <a:t>Thanks to Dr. </a:t>
            </a:r>
            <a:r>
              <a:rPr lang="en-US" sz="1800" dirty="0" err="1" smtClean="0"/>
              <a:t>Maidment</a:t>
            </a:r>
            <a:r>
              <a:rPr lang="en-US" sz="1800" dirty="0" smtClean="0"/>
              <a:t> for the inspiration and </a:t>
            </a:r>
            <a:r>
              <a:rPr lang="en-US" sz="1800" dirty="0"/>
              <a:t>guidance</a:t>
            </a:r>
            <a:r>
              <a:rPr lang="en-US" sz="1800" dirty="0" smtClean="0"/>
              <a:t> of this study, and the great lectures throughout this semester.</a:t>
            </a:r>
          </a:p>
          <a:p>
            <a:pPr fontAlgn="auto">
              <a:spcAft>
                <a:spcPts val="0"/>
              </a:spcAft>
            </a:pPr>
            <a:r>
              <a:rPr lang="en-US" sz="1800" dirty="0" smtClean="0"/>
              <a:t/>
            </a:r>
            <a:br>
              <a:rPr lang="en-US" sz="1800" dirty="0" smtClean="0"/>
            </a:br>
            <a:endParaRPr lang="en-US" sz="1800" dirty="0" smtClean="0"/>
          </a:p>
        </p:txBody>
      </p:sp>
    </p:spTree>
    <p:extLst>
      <p:ext uri="{BB962C8B-B14F-4D97-AF65-F5344CB8AC3E}">
        <p14:creationId xmlns:p14="http://schemas.microsoft.com/office/powerpoint/2010/main" val="2036490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764005"/>
            <a:ext cx="4114800" cy="461665"/>
          </a:xfrm>
          <a:prstGeom prst="rect">
            <a:avLst/>
          </a:prstGeom>
          <a:noFill/>
        </p:spPr>
        <p:txBody>
          <a:bodyPr wrap="square" rtlCol="0">
            <a:spAutoFit/>
          </a:bodyPr>
          <a:lstStyle/>
          <a:p>
            <a:pPr>
              <a:spcAft>
                <a:spcPts val="600"/>
              </a:spcAft>
            </a:pPr>
            <a:r>
              <a:rPr lang="en-US" dirty="0" smtClean="0"/>
              <a:t>Thank you for your attention!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710489"/>
            <a:ext cx="4966368" cy="2890426"/>
          </a:xfrm>
          <a:prstGeom prst="rect">
            <a:avLst/>
          </a:prstGeom>
        </p:spPr>
      </p:pic>
    </p:spTree>
    <p:extLst>
      <p:ext uri="{BB962C8B-B14F-4D97-AF65-F5344CB8AC3E}">
        <p14:creationId xmlns:p14="http://schemas.microsoft.com/office/powerpoint/2010/main" val="3839396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ctrTitle"/>
          </p:nvPr>
        </p:nvSpPr>
        <p:spPr>
          <a:xfrm>
            <a:off x="685800" y="1200150"/>
            <a:ext cx="6858000" cy="762000"/>
          </a:xfrm>
        </p:spPr>
        <p:txBody>
          <a:bodyPr anchor="t">
            <a:normAutofit/>
          </a:bodyPr>
          <a:lstStyle/>
          <a:p>
            <a:pPr algn="l"/>
            <a:r>
              <a:rPr lang="en-US" sz="3200" dirty="0" smtClean="0">
                <a:solidFill>
                  <a:schemeClr val="tx1">
                    <a:lumMod val="75000"/>
                    <a:lumOff val="25000"/>
                  </a:schemeClr>
                </a:solidFill>
              </a:rPr>
              <a:t>Outline:</a:t>
            </a:r>
          </a:p>
        </p:txBody>
      </p:sp>
      <p:sp>
        <p:nvSpPr>
          <p:cNvPr id="3075" name="Content Placeholder 4"/>
          <p:cNvSpPr>
            <a:spLocks noGrp="1"/>
          </p:cNvSpPr>
          <p:nvPr>
            <p:ph type="subTitle" idx="1"/>
          </p:nvPr>
        </p:nvSpPr>
        <p:spPr>
          <a:xfrm>
            <a:off x="685800" y="2038350"/>
            <a:ext cx="7772400" cy="2514600"/>
          </a:xfrm>
        </p:spPr>
        <p:txBody>
          <a:bodyPr anchor="t">
            <a:noAutofit/>
          </a:bodyPr>
          <a:lstStyle/>
          <a:p>
            <a:pPr marL="457200" indent="-457200" algn="l">
              <a:spcAft>
                <a:spcPts val="600"/>
              </a:spcAft>
              <a:buAutoNum type="arabicPeriod"/>
            </a:pPr>
            <a:r>
              <a:rPr lang="en-US" sz="2400" dirty="0" smtClean="0">
                <a:solidFill>
                  <a:schemeClr val="tx1">
                    <a:lumMod val="75000"/>
                    <a:lumOff val="25000"/>
                  </a:schemeClr>
                </a:solidFill>
              </a:rPr>
              <a:t>Introduction</a:t>
            </a:r>
          </a:p>
          <a:p>
            <a:pPr marL="457200" indent="-457200" algn="l">
              <a:spcAft>
                <a:spcPts val="600"/>
              </a:spcAft>
              <a:buAutoNum type="arabicPeriod"/>
            </a:pPr>
            <a:r>
              <a:rPr lang="en-US" sz="2400" dirty="0" smtClean="0"/>
              <a:t>Model Setup</a:t>
            </a:r>
          </a:p>
          <a:p>
            <a:pPr marL="457200" indent="-457200" algn="l">
              <a:spcAft>
                <a:spcPts val="600"/>
              </a:spcAft>
              <a:buAutoNum type="arabicPeriod"/>
            </a:pPr>
            <a:r>
              <a:rPr lang="en-US" sz="2400" dirty="0" smtClean="0"/>
              <a:t>The visualization of Model Output</a:t>
            </a:r>
          </a:p>
          <a:p>
            <a:pPr marL="457200" indent="-457200" algn="l">
              <a:spcAft>
                <a:spcPts val="600"/>
              </a:spcAft>
              <a:buAutoNum type="arabicPeriod"/>
            </a:pPr>
            <a:r>
              <a:rPr lang="en-US" sz="2400" dirty="0" smtClean="0"/>
              <a:t>Discussion and Conclusion </a:t>
            </a:r>
          </a:p>
          <a:p>
            <a:pPr marL="457200" indent="-457200" algn="l">
              <a:spcAft>
                <a:spcPts val="600"/>
              </a:spcAft>
              <a:buAutoNum type="arabicPeriod"/>
            </a:pPr>
            <a:r>
              <a:rPr lang="en-US" sz="2400" dirty="0" smtClean="0"/>
              <a:t>Future Research</a:t>
            </a:r>
          </a:p>
          <a:p>
            <a:pPr marL="457200" indent="-457200" algn="l">
              <a:spcAft>
                <a:spcPts val="600"/>
              </a:spcAft>
              <a:buAutoNum type="arabicPeriod"/>
            </a:pPr>
            <a:endParaRPr lang="en-US" sz="2400" dirty="0" smtClean="0"/>
          </a:p>
          <a:p>
            <a:pPr marL="457200" indent="-457200" algn="l">
              <a:spcAft>
                <a:spcPts val="600"/>
              </a:spcAft>
              <a:buAutoNum type="arabicPeriod"/>
            </a:pPr>
            <a:endParaRPr lang="en-US" sz="2000" dirty="0" smtClean="0">
              <a:solidFill>
                <a:schemeClr val="tx1">
                  <a:lumMod val="75000"/>
                  <a:lumOff val="25000"/>
                </a:schemeClr>
              </a:solidFill>
            </a:endParaRPr>
          </a:p>
        </p:txBody>
      </p:sp>
    </p:spTree>
    <p:extLst>
      <p:ext uri="{BB962C8B-B14F-4D97-AF65-F5344CB8AC3E}">
        <p14:creationId xmlns:p14="http://schemas.microsoft.com/office/powerpoint/2010/main" val="425945318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ctrTitle"/>
          </p:nvPr>
        </p:nvSpPr>
        <p:spPr>
          <a:xfrm>
            <a:off x="304800" y="1885950"/>
            <a:ext cx="3505200" cy="2909129"/>
          </a:xfrm>
        </p:spPr>
        <p:txBody>
          <a:bodyPr anchor="t">
            <a:normAutofit/>
          </a:bodyPr>
          <a:lstStyle/>
          <a:p>
            <a:r>
              <a:rPr lang="en-US" sz="1800" dirty="0" smtClean="0">
                <a:solidFill>
                  <a:schemeClr val="tx1">
                    <a:lumMod val="75000"/>
                    <a:lumOff val="25000"/>
                  </a:schemeClr>
                </a:solidFill>
              </a:rPr>
              <a:t>1. </a:t>
            </a:r>
            <a:r>
              <a:rPr lang="en-US" sz="1800" dirty="0" smtClean="0"/>
              <a:t>San Francisco Bay is important place with several three big cities and several famous companies.</a:t>
            </a:r>
            <a:br>
              <a:rPr lang="en-US" sz="1800" dirty="0" smtClean="0"/>
            </a:br>
            <a:r>
              <a:rPr lang="en-US" sz="1800" dirty="0" smtClean="0"/>
              <a:t>2. </a:t>
            </a:r>
            <a:r>
              <a:rPr lang="en-US" sz="1800" dirty="0" smtClean="0">
                <a:solidFill>
                  <a:schemeClr val="tx1">
                    <a:lumMod val="75000"/>
                    <a:lumOff val="25000"/>
                  </a:schemeClr>
                </a:solidFill>
              </a:rPr>
              <a:t> San Francisco Bay is m</a:t>
            </a:r>
            <a:r>
              <a:rPr lang="en-US" sz="1800" dirty="0" smtClean="0"/>
              <a:t>ainly composed of five bay systems and its estuarine systems are complex.</a:t>
            </a:r>
            <a:r>
              <a:rPr lang="en-US" sz="1800" dirty="0"/>
              <a:t/>
            </a:r>
            <a:br>
              <a:rPr lang="en-US" sz="1800" dirty="0"/>
            </a:br>
            <a:r>
              <a:rPr lang="en-US" sz="1800" dirty="0" smtClean="0"/>
              <a:t>3</a:t>
            </a:r>
            <a:r>
              <a:rPr lang="en-US" sz="1800" dirty="0"/>
              <a:t>. </a:t>
            </a:r>
            <a:r>
              <a:rPr lang="en-US" sz="1800" dirty="0" smtClean="0"/>
              <a:t>A </a:t>
            </a:r>
            <a:r>
              <a:rPr lang="en-US" sz="1800" dirty="0"/>
              <a:t>mecca for </a:t>
            </a:r>
            <a:r>
              <a:rPr lang="en-US" sz="1800" dirty="0" smtClean="0"/>
              <a:t>sailors.</a:t>
            </a:r>
            <a:endParaRPr lang="en-US" sz="1800" dirty="0" smtClean="0">
              <a:solidFill>
                <a:schemeClr val="tx1">
                  <a:lumMod val="75000"/>
                  <a:lumOff val="25000"/>
                </a:schemeClr>
              </a:solidFill>
            </a:endParaRPr>
          </a:p>
        </p:txBody>
      </p:sp>
      <p:sp>
        <p:nvSpPr>
          <p:cNvPr id="2" name="TextBox 1"/>
          <p:cNvSpPr txBox="1"/>
          <p:nvPr/>
        </p:nvSpPr>
        <p:spPr>
          <a:xfrm>
            <a:off x="228600" y="764005"/>
            <a:ext cx="2971800" cy="769441"/>
          </a:xfrm>
          <a:prstGeom prst="rect">
            <a:avLst/>
          </a:prstGeom>
          <a:noFill/>
        </p:spPr>
        <p:txBody>
          <a:bodyPr wrap="square" rtlCol="0">
            <a:spAutoFit/>
          </a:bodyPr>
          <a:lstStyle/>
          <a:p>
            <a:r>
              <a:rPr lang="en-US" dirty="0" smtClean="0"/>
              <a:t>Introduction</a:t>
            </a:r>
          </a:p>
          <a:p>
            <a:r>
              <a:rPr lang="en-US" sz="2000" dirty="0" smtClean="0"/>
              <a:t>(San Francisco Bay)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5674" y="1015892"/>
            <a:ext cx="5077326" cy="3384884"/>
          </a:xfrm>
          <a:prstGeom prst="rect">
            <a:avLst/>
          </a:prstGeom>
        </p:spPr>
      </p:pic>
      <p:sp>
        <p:nvSpPr>
          <p:cNvPr id="5" name="TextBox 4"/>
          <p:cNvSpPr txBox="1"/>
          <p:nvPr/>
        </p:nvSpPr>
        <p:spPr>
          <a:xfrm>
            <a:off x="3962400" y="4400776"/>
            <a:ext cx="5077326" cy="338554"/>
          </a:xfrm>
          <a:prstGeom prst="rect">
            <a:avLst/>
          </a:prstGeom>
          <a:noFill/>
        </p:spPr>
        <p:txBody>
          <a:bodyPr wrap="square" rtlCol="0">
            <a:spAutoFit/>
          </a:bodyPr>
          <a:lstStyle/>
          <a:p>
            <a:r>
              <a:rPr lang="en-US" sz="1600" dirty="0"/>
              <a:t>(http://en.wikipedia.org/wiki/San_Francisco_Bay)</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674" y="1004862"/>
            <a:ext cx="5077326" cy="3790217"/>
          </a:xfrm>
          <a:prstGeom prst="rect">
            <a:avLst/>
          </a:prstGeom>
        </p:spPr>
      </p:pic>
    </p:spTree>
    <p:extLst>
      <p:ext uri="{BB962C8B-B14F-4D97-AF65-F5344CB8AC3E}">
        <p14:creationId xmlns:p14="http://schemas.microsoft.com/office/powerpoint/2010/main" val="277542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764005"/>
            <a:ext cx="2438400" cy="461665"/>
          </a:xfrm>
          <a:prstGeom prst="rect">
            <a:avLst/>
          </a:prstGeom>
          <a:noFill/>
        </p:spPr>
        <p:txBody>
          <a:bodyPr wrap="square" rtlCol="0">
            <a:spAutoFit/>
          </a:bodyPr>
          <a:lstStyle/>
          <a:p>
            <a:r>
              <a:rPr lang="en-US" dirty="0" smtClean="0"/>
              <a:t>Model Setup</a:t>
            </a:r>
          </a:p>
        </p:txBody>
      </p:sp>
      <p:sp>
        <p:nvSpPr>
          <p:cNvPr id="7" name="Title 3"/>
          <p:cNvSpPr>
            <a:spLocks noGrp="1"/>
          </p:cNvSpPr>
          <p:nvPr>
            <p:ph type="ctrTitle"/>
          </p:nvPr>
        </p:nvSpPr>
        <p:spPr>
          <a:xfrm>
            <a:off x="304800" y="1772078"/>
            <a:ext cx="3505200" cy="2704672"/>
          </a:xfrm>
        </p:spPr>
        <p:txBody>
          <a:bodyPr anchor="t">
            <a:normAutofit fontScale="90000"/>
          </a:bodyPr>
          <a:lstStyle/>
          <a:p>
            <a:r>
              <a:rPr lang="en-US" sz="1800" dirty="0" smtClean="0">
                <a:solidFill>
                  <a:schemeClr val="tx1">
                    <a:lumMod val="75000"/>
                    <a:lumOff val="25000"/>
                  </a:schemeClr>
                </a:solidFill>
              </a:rPr>
              <a:t>1. </a:t>
            </a:r>
            <a:r>
              <a:rPr lang="en-US" sz="1800" dirty="0"/>
              <a:t>A three dimensional unstructured non-hydrostatic numerical model, SUNTANS, is used to implement this study.</a:t>
            </a:r>
            <a:br>
              <a:rPr lang="en-US" sz="1800" dirty="0"/>
            </a:br>
            <a:r>
              <a:rPr lang="en-US" sz="1800" dirty="0" smtClean="0"/>
              <a:t/>
            </a:r>
            <a:br>
              <a:rPr lang="en-US" sz="1800" dirty="0" smtClean="0"/>
            </a:br>
            <a:r>
              <a:rPr lang="en-US" sz="1800" dirty="0" smtClean="0"/>
              <a:t>2. </a:t>
            </a:r>
            <a:r>
              <a:rPr lang="en-US" sz="1800" dirty="0"/>
              <a:t>The grid has a higher resolution inside the bay and a lower resolution in the near coast.</a:t>
            </a:r>
            <a:br>
              <a:rPr lang="en-US" sz="1800" dirty="0"/>
            </a:br>
            <a:endParaRPr lang="en-US" sz="1800" dirty="0" smtClean="0">
              <a:solidFill>
                <a:schemeClr val="tx1">
                  <a:lumMod val="75000"/>
                  <a:lumOff val="2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1" y="892343"/>
            <a:ext cx="4883924" cy="3813007"/>
          </a:xfrm>
          <a:prstGeom prst="rect">
            <a:avLst/>
          </a:prstGeom>
        </p:spPr>
      </p:pic>
    </p:spTree>
    <p:extLst>
      <p:ext uri="{BB962C8B-B14F-4D97-AF65-F5344CB8AC3E}">
        <p14:creationId xmlns:p14="http://schemas.microsoft.com/office/powerpoint/2010/main" val="27754257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21" y="764005"/>
            <a:ext cx="3381375" cy="4181475"/>
          </a:xfrm>
          <a:prstGeom prst="rect">
            <a:avLst/>
          </a:prstGeom>
        </p:spPr>
      </p:pic>
      <p:sp>
        <p:nvSpPr>
          <p:cNvPr id="7" name="TextBox 6"/>
          <p:cNvSpPr txBox="1"/>
          <p:nvPr/>
        </p:nvSpPr>
        <p:spPr>
          <a:xfrm>
            <a:off x="228600" y="764005"/>
            <a:ext cx="2438400" cy="769441"/>
          </a:xfrm>
          <a:prstGeom prst="rect">
            <a:avLst/>
          </a:prstGeom>
          <a:noFill/>
        </p:spPr>
        <p:txBody>
          <a:bodyPr wrap="square" rtlCol="0">
            <a:spAutoFit/>
          </a:bodyPr>
          <a:lstStyle/>
          <a:p>
            <a:r>
              <a:rPr lang="en-US" dirty="0" smtClean="0"/>
              <a:t>Model Setup</a:t>
            </a:r>
          </a:p>
          <a:p>
            <a:r>
              <a:rPr lang="en-US" sz="2000" dirty="0" smtClean="0"/>
              <a:t>(Bathymetry)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5396" y="745031"/>
            <a:ext cx="3356690" cy="4200449"/>
          </a:xfrm>
          <a:prstGeom prst="rect">
            <a:avLst/>
          </a:prstGeom>
        </p:spPr>
      </p:pic>
    </p:spTree>
    <p:extLst>
      <p:ext uri="{BB962C8B-B14F-4D97-AF65-F5344CB8AC3E}">
        <p14:creationId xmlns:p14="http://schemas.microsoft.com/office/powerpoint/2010/main" val="277542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764005"/>
            <a:ext cx="3886200" cy="769441"/>
          </a:xfrm>
          <a:prstGeom prst="rect">
            <a:avLst/>
          </a:prstGeom>
          <a:noFill/>
        </p:spPr>
        <p:txBody>
          <a:bodyPr wrap="square" rtlCol="0">
            <a:spAutoFit/>
          </a:bodyPr>
          <a:lstStyle/>
          <a:p>
            <a:r>
              <a:rPr lang="en-US" dirty="0" smtClean="0"/>
              <a:t>Model Setup</a:t>
            </a:r>
          </a:p>
          <a:p>
            <a:r>
              <a:rPr lang="en-US" sz="2000" dirty="0" smtClean="0"/>
              <a:t>(Boundary and Initial Conditions)</a:t>
            </a:r>
          </a:p>
        </p:txBody>
      </p:sp>
      <p:sp>
        <p:nvSpPr>
          <p:cNvPr id="7" name="Title 3"/>
          <p:cNvSpPr>
            <a:spLocks noGrp="1"/>
          </p:cNvSpPr>
          <p:nvPr>
            <p:ph type="ctrTitle"/>
          </p:nvPr>
        </p:nvSpPr>
        <p:spPr>
          <a:xfrm>
            <a:off x="256674" y="1574976"/>
            <a:ext cx="8305800" cy="3019504"/>
          </a:xfrm>
        </p:spPr>
        <p:txBody>
          <a:bodyPr anchor="t">
            <a:normAutofit/>
          </a:bodyPr>
          <a:lstStyle/>
          <a:p>
            <a:r>
              <a:rPr lang="en-US" sz="1800" dirty="0" smtClean="0">
                <a:solidFill>
                  <a:schemeClr val="tx1">
                    <a:lumMod val="75000"/>
                    <a:lumOff val="25000"/>
                  </a:schemeClr>
                </a:solidFill>
              </a:rPr>
              <a:t>This study case is an example case in SUNTANS, with simplified boundary and initial conditions.</a:t>
            </a:r>
            <a:br>
              <a:rPr lang="en-US" sz="1800" dirty="0" smtClean="0">
                <a:solidFill>
                  <a:schemeClr val="tx1">
                    <a:lumMod val="75000"/>
                    <a:lumOff val="25000"/>
                  </a:schemeClr>
                </a:solidFill>
              </a:rPr>
            </a:br>
            <a:r>
              <a:rPr lang="en-US" sz="1800" dirty="0" smtClean="0">
                <a:solidFill>
                  <a:schemeClr val="tx1">
                    <a:lumMod val="75000"/>
                    <a:lumOff val="25000"/>
                  </a:schemeClr>
                </a:solidFill>
              </a:rPr>
              <a:t/>
            </a:r>
            <a:br>
              <a:rPr lang="en-US" sz="1800" dirty="0" smtClean="0">
                <a:solidFill>
                  <a:schemeClr val="tx1">
                    <a:lumMod val="75000"/>
                    <a:lumOff val="25000"/>
                  </a:schemeClr>
                </a:solidFill>
              </a:rPr>
            </a:br>
            <a:r>
              <a:rPr lang="en-US" sz="1800" dirty="0" smtClean="0">
                <a:solidFill>
                  <a:schemeClr val="tx1">
                    <a:lumMod val="75000"/>
                    <a:lumOff val="25000"/>
                  </a:schemeClr>
                </a:solidFill>
              </a:rPr>
              <a:t>1. </a:t>
            </a:r>
            <a:r>
              <a:rPr lang="en-US" sz="1800" dirty="0" smtClean="0"/>
              <a:t>Boundary:</a:t>
            </a:r>
            <a:br>
              <a:rPr lang="en-US" sz="1800" dirty="0" smtClean="0"/>
            </a:br>
            <a:r>
              <a:rPr lang="en-US" sz="1800" dirty="0" smtClean="0"/>
              <a:t>There are two </a:t>
            </a:r>
            <a:r>
              <a:rPr lang="en-US" sz="1800" dirty="0"/>
              <a:t>river discharge: </a:t>
            </a:r>
            <a:r>
              <a:rPr lang="en-US" sz="1800" dirty="0" smtClean="0"/>
              <a:t>Sacramento </a:t>
            </a:r>
            <a:r>
              <a:rPr lang="en-US" sz="1800" dirty="0"/>
              <a:t>river and San </a:t>
            </a:r>
            <a:r>
              <a:rPr lang="en-US" sz="1800" dirty="0" smtClean="0"/>
              <a:t>Joaquin. </a:t>
            </a:r>
            <a:br>
              <a:rPr lang="en-US" sz="1800" dirty="0" smtClean="0"/>
            </a:br>
            <a:r>
              <a:rPr lang="en-US" sz="1800" dirty="0" smtClean="0"/>
              <a:t>The background salinity is 32 </a:t>
            </a:r>
            <a:r>
              <a:rPr lang="en-US" sz="1800" dirty="0" err="1" smtClean="0"/>
              <a:t>psu</a:t>
            </a:r>
            <a:r>
              <a:rPr lang="en-US" sz="1800" dirty="0" smtClean="0"/>
              <a:t>, and temperature is 0. </a:t>
            </a:r>
            <a:r>
              <a:rPr lang="en-US" sz="1800" dirty="0"/>
              <a:t/>
            </a:r>
            <a:br>
              <a:rPr lang="en-US" sz="1800" dirty="0"/>
            </a:br>
            <a:r>
              <a:rPr lang="en-US" sz="1800" dirty="0"/>
              <a:t>T</a:t>
            </a:r>
            <a:r>
              <a:rPr lang="en-US" sz="1800" dirty="0" smtClean="0"/>
              <a:t>he </a:t>
            </a:r>
            <a:r>
              <a:rPr lang="en-US" sz="1800" dirty="0"/>
              <a:t>harmonic analysis of </a:t>
            </a:r>
            <a:r>
              <a:rPr lang="en-US" sz="1800" dirty="0" smtClean="0"/>
              <a:t>tide is implemented.</a:t>
            </a:r>
            <a:br>
              <a:rPr lang="en-US" sz="1800" dirty="0" smtClean="0"/>
            </a:br>
            <a:r>
              <a:rPr lang="en-US" sz="1800" dirty="0" smtClean="0"/>
              <a:t>2. Initial Condition:</a:t>
            </a:r>
            <a:r>
              <a:rPr lang="en-US" sz="1800" dirty="0"/>
              <a:t/>
            </a:r>
            <a:br>
              <a:rPr lang="en-US" sz="1800" dirty="0"/>
            </a:br>
            <a:r>
              <a:rPr lang="en-US" sz="1800" dirty="0"/>
              <a:t>the temperature and salinity are assumed to change linearly as the location approaches inland</a:t>
            </a:r>
            <a:endParaRPr lang="en-US" sz="1800" dirty="0" smtClean="0">
              <a:solidFill>
                <a:schemeClr val="tx1">
                  <a:lumMod val="75000"/>
                  <a:lumOff val="25000"/>
                </a:schemeClr>
              </a:solidFill>
            </a:endParaRPr>
          </a:p>
        </p:txBody>
      </p:sp>
    </p:spTree>
    <p:extLst>
      <p:ext uri="{BB962C8B-B14F-4D97-AF65-F5344CB8AC3E}">
        <p14:creationId xmlns:p14="http://schemas.microsoft.com/office/powerpoint/2010/main" val="27754257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764005"/>
            <a:ext cx="2895600" cy="1215717"/>
          </a:xfrm>
          <a:prstGeom prst="rect">
            <a:avLst/>
          </a:prstGeom>
          <a:noFill/>
        </p:spPr>
        <p:txBody>
          <a:bodyPr wrap="square" rtlCol="0">
            <a:spAutoFit/>
          </a:bodyPr>
          <a:lstStyle/>
          <a:p>
            <a:pPr>
              <a:spcAft>
                <a:spcPts val="600"/>
              </a:spcAft>
            </a:pPr>
            <a:r>
              <a:rPr lang="en-US" dirty="0"/>
              <a:t>V</a:t>
            </a:r>
            <a:r>
              <a:rPr lang="en-US" dirty="0" smtClean="0"/>
              <a:t>isualization </a:t>
            </a:r>
            <a:r>
              <a:rPr lang="en-US" dirty="0"/>
              <a:t>of Model </a:t>
            </a:r>
            <a:r>
              <a:rPr lang="en-US" dirty="0" smtClean="0"/>
              <a:t>Output</a:t>
            </a:r>
          </a:p>
          <a:p>
            <a:pPr>
              <a:spcAft>
                <a:spcPts val="600"/>
              </a:spcAft>
            </a:pPr>
            <a:r>
              <a:rPr lang="en-US" sz="2000" dirty="0" smtClean="0"/>
              <a:t>(Free surface Elevation)</a:t>
            </a:r>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639679"/>
            <a:ext cx="3581400" cy="4461224"/>
          </a:xfrm>
          <a:prstGeom prst="rect">
            <a:avLst/>
          </a:prstGeom>
        </p:spPr>
      </p:pic>
    </p:spTree>
    <p:extLst>
      <p:ext uri="{BB962C8B-B14F-4D97-AF65-F5344CB8AC3E}">
        <p14:creationId xmlns:p14="http://schemas.microsoft.com/office/powerpoint/2010/main" val="27754257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764005"/>
            <a:ext cx="2895600" cy="1215717"/>
          </a:xfrm>
          <a:prstGeom prst="rect">
            <a:avLst/>
          </a:prstGeom>
          <a:noFill/>
        </p:spPr>
        <p:txBody>
          <a:bodyPr wrap="square" rtlCol="0">
            <a:spAutoFit/>
          </a:bodyPr>
          <a:lstStyle/>
          <a:p>
            <a:pPr>
              <a:spcAft>
                <a:spcPts val="600"/>
              </a:spcAft>
            </a:pPr>
            <a:r>
              <a:rPr lang="en-US" dirty="0"/>
              <a:t>V</a:t>
            </a:r>
            <a:r>
              <a:rPr lang="en-US" dirty="0" smtClean="0"/>
              <a:t>isualization </a:t>
            </a:r>
            <a:r>
              <a:rPr lang="en-US" dirty="0"/>
              <a:t>of Model </a:t>
            </a:r>
            <a:r>
              <a:rPr lang="en-US" dirty="0" smtClean="0"/>
              <a:t>Output</a:t>
            </a:r>
          </a:p>
          <a:p>
            <a:pPr>
              <a:spcAft>
                <a:spcPts val="600"/>
              </a:spcAft>
            </a:pPr>
            <a:r>
              <a:rPr lang="en-US" sz="2000" dirty="0" smtClean="0"/>
              <a:t>(Horizontal Velocity)</a:t>
            </a:r>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7779" y="638203"/>
            <a:ext cx="3581400" cy="4505297"/>
          </a:xfrm>
          <a:prstGeom prst="rect">
            <a:avLst/>
          </a:prstGeom>
        </p:spPr>
      </p:pic>
    </p:spTree>
    <p:extLst>
      <p:ext uri="{BB962C8B-B14F-4D97-AF65-F5344CB8AC3E}">
        <p14:creationId xmlns:p14="http://schemas.microsoft.com/office/powerpoint/2010/main" val="27754257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764005"/>
            <a:ext cx="2895600" cy="1215717"/>
          </a:xfrm>
          <a:prstGeom prst="rect">
            <a:avLst/>
          </a:prstGeom>
          <a:noFill/>
        </p:spPr>
        <p:txBody>
          <a:bodyPr wrap="square" rtlCol="0">
            <a:spAutoFit/>
          </a:bodyPr>
          <a:lstStyle/>
          <a:p>
            <a:pPr>
              <a:spcAft>
                <a:spcPts val="600"/>
              </a:spcAft>
            </a:pPr>
            <a:r>
              <a:rPr lang="en-US" dirty="0"/>
              <a:t>V</a:t>
            </a:r>
            <a:r>
              <a:rPr lang="en-US" dirty="0" smtClean="0"/>
              <a:t>isualization </a:t>
            </a:r>
            <a:r>
              <a:rPr lang="en-US" dirty="0"/>
              <a:t>of Model </a:t>
            </a:r>
            <a:r>
              <a:rPr lang="en-US" dirty="0" smtClean="0"/>
              <a:t>Output</a:t>
            </a:r>
          </a:p>
          <a:p>
            <a:pPr>
              <a:spcAft>
                <a:spcPts val="600"/>
              </a:spcAft>
            </a:pPr>
            <a:r>
              <a:rPr lang="en-US" sz="2000" dirty="0" smtClean="0"/>
              <a:t>(Temperature)</a:t>
            </a:r>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658964"/>
            <a:ext cx="3581400" cy="4484536"/>
          </a:xfrm>
          <a:prstGeom prst="rect">
            <a:avLst/>
          </a:prstGeom>
        </p:spPr>
      </p:pic>
    </p:spTree>
    <p:extLst>
      <p:ext uri="{BB962C8B-B14F-4D97-AF65-F5344CB8AC3E}">
        <p14:creationId xmlns:p14="http://schemas.microsoft.com/office/powerpoint/2010/main" val="377539528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2014_01_Wordmark_16x9">
  <a:themeElements>
    <a:clrScheme name="Custom 11">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0403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2014_01_Wordmark_16x9</Template>
  <TotalTime>539</TotalTime>
  <Words>539</Words>
  <Application>Microsoft Office PowerPoint</Application>
  <PresentationFormat>On-screen Show (16:9)</PresentationFormat>
  <Paragraphs>64</Paragraphs>
  <Slides>18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宋体</vt:lpstr>
      <vt:lpstr>Arial</vt:lpstr>
      <vt:lpstr>Calibri</vt:lpstr>
      <vt:lpstr>ヒラギノ角ゴ Pro W3</vt:lpstr>
      <vt:lpstr>2014_01_Wordmark_16x9</vt:lpstr>
      <vt:lpstr>Visualization of SUNTANS model Using ArcGIS</vt:lpstr>
      <vt:lpstr>Outline:</vt:lpstr>
      <vt:lpstr>1. San Francisco Bay is important place with several three big cities and several famous companies. 2.  San Francisco Bay is mainly composed of five bay systems and its estuarine systems are complex. 3. A mecca for sailors.</vt:lpstr>
      <vt:lpstr>1. A three dimensional unstructured non-hydrostatic numerical model, SUNTANS, is used to implement this study.  2. The grid has a higher resolution inside the bay and a lower resolution in the near coast. </vt:lpstr>
      <vt:lpstr>PowerPoint Presentation</vt:lpstr>
      <vt:lpstr>This study case is an example case in SUNTANS, with simplified boundary and initial conditions.  1. Boundary: There are two river discharge: Sacramento river and San Joaquin.  The background salinity is 32 psu, and temperature is 0.  The harmonic analysis of tide is implemented. 2. Initial Condition: the temperature and salinity are assumed to change linearly as the location approaches inland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Visualization of SUNTANS model Using ArcGIS</dc:title>
  <dc:creator>cesc</dc:creator>
  <cp:lastModifiedBy>Maidment, David R</cp:lastModifiedBy>
  <cp:revision>41</cp:revision>
  <cp:lastPrinted>2011-01-24T02:49:42Z</cp:lastPrinted>
  <dcterms:created xsi:type="dcterms:W3CDTF">2014-11-22T21:17:00Z</dcterms:created>
  <dcterms:modified xsi:type="dcterms:W3CDTF">2014-12-02T16:59:13Z</dcterms:modified>
</cp:coreProperties>
</file>