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8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CBDF5-E858-4DB6-BC68-4A503FD97440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60F468-0453-436C-ACAE-F93958DC9861}">
      <dgm:prSet phldrT="[Text]"/>
      <dgm:spPr/>
      <dgm:t>
        <a:bodyPr/>
        <a:lstStyle/>
        <a:p>
          <a:pPr algn="ctr"/>
          <a:r>
            <a:rPr lang="en-US" dirty="0" smtClean="0"/>
            <a:t>Forest = Deciduous + Evergreen + Mixed</a:t>
          </a:r>
          <a:endParaRPr lang="en-US" dirty="0"/>
        </a:p>
      </dgm:t>
    </dgm:pt>
    <dgm:pt modelId="{0DF1366A-45DA-41B2-9C66-2CD547EE21BD}" type="parTrans" cxnId="{4715B87F-9CAC-412E-9C48-BEA9347E5A75}">
      <dgm:prSet/>
      <dgm:spPr/>
      <dgm:t>
        <a:bodyPr/>
        <a:lstStyle/>
        <a:p>
          <a:pPr algn="ctr"/>
          <a:endParaRPr lang="en-US"/>
        </a:p>
      </dgm:t>
    </dgm:pt>
    <dgm:pt modelId="{58D511AF-5859-4A1F-8972-DEB0D45B066D}" type="sibTrans" cxnId="{4715B87F-9CAC-412E-9C48-BEA9347E5A75}">
      <dgm:prSet/>
      <dgm:spPr/>
      <dgm:t>
        <a:bodyPr/>
        <a:lstStyle/>
        <a:p>
          <a:pPr algn="ctr"/>
          <a:endParaRPr lang="en-US"/>
        </a:p>
      </dgm:t>
    </dgm:pt>
    <dgm:pt modelId="{30681E91-9F5A-4081-93A6-3BF5000E9762}">
      <dgm:prSet phldrT="[Text]"/>
      <dgm:spPr/>
      <dgm:t>
        <a:bodyPr/>
        <a:lstStyle/>
        <a:p>
          <a:pPr algn="ctr"/>
          <a:r>
            <a:rPr lang="en-US" dirty="0" smtClean="0"/>
            <a:t>Extract Forest</a:t>
          </a:r>
          <a:endParaRPr lang="en-US" dirty="0"/>
        </a:p>
      </dgm:t>
    </dgm:pt>
    <dgm:pt modelId="{69B1EB93-5F67-4404-A856-F731F5BD68AD}" type="parTrans" cxnId="{11EC204A-58CC-4738-9751-06CD08BD71FA}">
      <dgm:prSet/>
      <dgm:spPr/>
      <dgm:t>
        <a:bodyPr/>
        <a:lstStyle/>
        <a:p>
          <a:pPr algn="ctr"/>
          <a:endParaRPr lang="en-US"/>
        </a:p>
      </dgm:t>
    </dgm:pt>
    <dgm:pt modelId="{DA4FE7F4-19F8-49C4-A280-E6916899B55F}" type="sibTrans" cxnId="{11EC204A-58CC-4738-9751-06CD08BD71FA}">
      <dgm:prSet/>
      <dgm:spPr/>
      <dgm:t>
        <a:bodyPr/>
        <a:lstStyle/>
        <a:p>
          <a:pPr algn="ctr"/>
          <a:endParaRPr lang="en-US"/>
        </a:p>
      </dgm:t>
    </dgm:pt>
    <dgm:pt modelId="{2A97AC3F-DC2F-4071-8DA9-4610BC74ACE7}">
      <dgm:prSet phldrT="[Text]"/>
      <dgm:spPr/>
      <dgm:t>
        <a:bodyPr/>
        <a:lstStyle/>
        <a:p>
          <a:pPr algn="ctr"/>
          <a:r>
            <a:rPr lang="en-US" dirty="0" smtClean="0"/>
            <a:t>Forest 2001 – Forest 2011</a:t>
          </a:r>
          <a:endParaRPr lang="en-US" dirty="0"/>
        </a:p>
      </dgm:t>
    </dgm:pt>
    <dgm:pt modelId="{2FB8EB76-CB20-45E7-B883-33A5C592A1FE}" type="parTrans" cxnId="{2C748A6C-427D-491B-90B8-2D0E216A993E}">
      <dgm:prSet/>
      <dgm:spPr/>
      <dgm:t>
        <a:bodyPr/>
        <a:lstStyle/>
        <a:p>
          <a:pPr algn="ctr"/>
          <a:endParaRPr lang="en-US"/>
        </a:p>
      </dgm:t>
    </dgm:pt>
    <dgm:pt modelId="{4E9533DA-C0C0-4847-9305-35A72A9144F8}" type="sibTrans" cxnId="{2C748A6C-427D-491B-90B8-2D0E216A993E}">
      <dgm:prSet/>
      <dgm:spPr/>
      <dgm:t>
        <a:bodyPr/>
        <a:lstStyle/>
        <a:p>
          <a:pPr algn="ctr"/>
          <a:endParaRPr lang="en-US"/>
        </a:p>
      </dgm:t>
    </dgm:pt>
    <dgm:pt modelId="{D5DA41F7-9078-42A5-9F6E-E4DD70E6B773}">
      <dgm:prSet phldrT="[Text]"/>
      <dgm:spPr/>
      <dgm:t>
        <a:bodyPr/>
        <a:lstStyle/>
        <a:p>
          <a:pPr algn="ctr"/>
          <a:r>
            <a:rPr lang="en-US" dirty="0" smtClean="0"/>
            <a:t>Raster of Change in Forested Land</a:t>
          </a:r>
          <a:endParaRPr lang="en-US" dirty="0"/>
        </a:p>
      </dgm:t>
    </dgm:pt>
    <dgm:pt modelId="{3E8C2393-92AD-4C7A-921B-8CD4CFEC0219}" type="parTrans" cxnId="{8E40A304-73C1-4A28-A538-0602C20E43F3}">
      <dgm:prSet/>
      <dgm:spPr/>
      <dgm:t>
        <a:bodyPr/>
        <a:lstStyle/>
        <a:p>
          <a:pPr algn="ctr"/>
          <a:endParaRPr lang="en-US"/>
        </a:p>
      </dgm:t>
    </dgm:pt>
    <dgm:pt modelId="{D2214EC1-968E-43AF-90A6-5D8E97B97B97}" type="sibTrans" cxnId="{8E40A304-73C1-4A28-A538-0602C20E43F3}">
      <dgm:prSet/>
      <dgm:spPr/>
      <dgm:t>
        <a:bodyPr/>
        <a:lstStyle/>
        <a:p>
          <a:pPr algn="ctr"/>
          <a:endParaRPr lang="en-US"/>
        </a:p>
      </dgm:t>
    </dgm:pt>
    <dgm:pt modelId="{B3FBB914-6E21-49E9-9E36-37356ED72784}">
      <dgm:prSet phldrT="[Text]"/>
      <dgm:spPr/>
      <dgm:t>
        <a:bodyPr/>
        <a:lstStyle/>
        <a:p>
          <a:pPr algn="ctr"/>
          <a:r>
            <a:rPr lang="en-US" dirty="0" smtClean="0"/>
            <a:t>Analyze using Zonal Statistics</a:t>
          </a:r>
          <a:endParaRPr lang="en-US" dirty="0"/>
        </a:p>
      </dgm:t>
    </dgm:pt>
    <dgm:pt modelId="{EC1F901D-35BE-41B2-B0DF-2A2095BC0B72}" type="parTrans" cxnId="{CC264055-732C-4D69-9C63-2F86BD2C4FE9}">
      <dgm:prSet/>
      <dgm:spPr/>
      <dgm:t>
        <a:bodyPr/>
        <a:lstStyle/>
        <a:p>
          <a:pPr algn="ctr"/>
          <a:endParaRPr lang="en-US"/>
        </a:p>
      </dgm:t>
    </dgm:pt>
    <dgm:pt modelId="{C7EC5F66-0166-41D6-829A-36B2C812FEC3}" type="sibTrans" cxnId="{CC264055-732C-4D69-9C63-2F86BD2C4FE9}">
      <dgm:prSet/>
      <dgm:spPr/>
      <dgm:t>
        <a:bodyPr/>
        <a:lstStyle/>
        <a:p>
          <a:pPr algn="ctr"/>
          <a:endParaRPr lang="en-US"/>
        </a:p>
      </dgm:t>
    </dgm:pt>
    <dgm:pt modelId="{7A2D8EA9-314A-43CB-92D3-A5D05105E6DC}" type="pres">
      <dgm:prSet presAssocID="{8E4CBDF5-E858-4DB6-BC68-4A503FD974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3C7C5-7445-4926-B3CD-EB78A458AD96}" type="pres">
      <dgm:prSet presAssocID="{8F60F468-0453-436C-ACAE-F93958DC9861}" presName="node" presStyleLbl="node1" presStyleIdx="0" presStyleCnt="5" custLinFactNeighborX="-5460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FF68A-951C-4ECE-A918-ADB9C464F07C}" type="pres">
      <dgm:prSet presAssocID="{58D511AF-5859-4A1F-8972-DEB0D45B066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3D53E0-8674-45BF-BD3F-27D756023120}" type="pres">
      <dgm:prSet presAssocID="{58D511AF-5859-4A1F-8972-DEB0D45B066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1D4F5A0-BEE4-42F6-BC7C-3D89652E3EC0}" type="pres">
      <dgm:prSet presAssocID="{30681E91-9F5A-4081-93A6-3BF5000E97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ED501-AE88-49D8-872A-7B241B92CA8A}" type="pres">
      <dgm:prSet presAssocID="{DA4FE7F4-19F8-49C4-A280-E6916899B55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C0D4652-DFAA-436B-95C9-D148E1502D37}" type="pres">
      <dgm:prSet presAssocID="{DA4FE7F4-19F8-49C4-A280-E6916899B55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A183D83-3BF9-461A-AE3C-A769765A3352}" type="pres">
      <dgm:prSet presAssocID="{2A97AC3F-DC2F-4071-8DA9-4610BC74AC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9D86C-B0A5-417B-BBF0-B1094E087C42}" type="pres">
      <dgm:prSet presAssocID="{4E9533DA-C0C0-4847-9305-35A72A9144F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27EA56-0AC4-450B-8BD0-2E83924162B8}" type="pres">
      <dgm:prSet presAssocID="{4E9533DA-C0C0-4847-9305-35A72A9144F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0926396-59A3-4BBE-8E75-A8E0743BE158}" type="pres">
      <dgm:prSet presAssocID="{D5DA41F7-9078-42A5-9F6E-E4DD70E6B7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3A26F-28CE-4B89-B695-99805F687057}" type="pres">
      <dgm:prSet presAssocID="{D2214EC1-968E-43AF-90A6-5D8E97B97B9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AE524B7-E117-49B3-8AB2-76F35A52E083}" type="pres">
      <dgm:prSet presAssocID="{D2214EC1-968E-43AF-90A6-5D8E97B97B9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E6F6A13-E2DF-4AB3-A2AA-2A091AF7688A}" type="pres">
      <dgm:prSet presAssocID="{B3FBB914-6E21-49E9-9E36-37356ED727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E16B9-8018-4AF6-A602-0C58E782B057}" type="presOf" srcId="{4E9533DA-C0C0-4847-9305-35A72A9144F8}" destId="{D379D86C-B0A5-417B-BBF0-B1094E087C42}" srcOrd="0" destOrd="0" presId="urn:microsoft.com/office/officeart/2005/8/layout/process5"/>
    <dgm:cxn modelId="{11EC204A-58CC-4738-9751-06CD08BD71FA}" srcId="{8E4CBDF5-E858-4DB6-BC68-4A503FD97440}" destId="{30681E91-9F5A-4081-93A6-3BF5000E9762}" srcOrd="1" destOrd="0" parTransId="{69B1EB93-5F67-4404-A856-F731F5BD68AD}" sibTransId="{DA4FE7F4-19F8-49C4-A280-E6916899B55F}"/>
    <dgm:cxn modelId="{8E40A304-73C1-4A28-A538-0602C20E43F3}" srcId="{8E4CBDF5-E858-4DB6-BC68-4A503FD97440}" destId="{D5DA41F7-9078-42A5-9F6E-E4DD70E6B773}" srcOrd="3" destOrd="0" parTransId="{3E8C2393-92AD-4C7A-921B-8CD4CFEC0219}" sibTransId="{D2214EC1-968E-43AF-90A6-5D8E97B97B97}"/>
    <dgm:cxn modelId="{F9ED1DC9-DFDD-45F5-A931-834DA112D997}" type="presOf" srcId="{D2214EC1-968E-43AF-90A6-5D8E97B97B97}" destId="{3AE524B7-E117-49B3-8AB2-76F35A52E083}" srcOrd="1" destOrd="0" presId="urn:microsoft.com/office/officeart/2005/8/layout/process5"/>
    <dgm:cxn modelId="{71581B08-9AAB-4EB3-8AC1-07BF306FE91E}" type="presOf" srcId="{D2214EC1-968E-43AF-90A6-5D8E97B97B97}" destId="{4F13A26F-28CE-4B89-B695-99805F687057}" srcOrd="0" destOrd="0" presId="urn:microsoft.com/office/officeart/2005/8/layout/process5"/>
    <dgm:cxn modelId="{6BFBE590-E7FB-469C-AD18-649F0B5ADCE4}" type="presOf" srcId="{58D511AF-5859-4A1F-8972-DEB0D45B066D}" destId="{8D0FF68A-951C-4ECE-A918-ADB9C464F07C}" srcOrd="0" destOrd="0" presId="urn:microsoft.com/office/officeart/2005/8/layout/process5"/>
    <dgm:cxn modelId="{4715B87F-9CAC-412E-9C48-BEA9347E5A75}" srcId="{8E4CBDF5-E858-4DB6-BC68-4A503FD97440}" destId="{8F60F468-0453-436C-ACAE-F93958DC9861}" srcOrd="0" destOrd="0" parTransId="{0DF1366A-45DA-41B2-9C66-2CD547EE21BD}" sibTransId="{58D511AF-5859-4A1F-8972-DEB0D45B066D}"/>
    <dgm:cxn modelId="{47E3D259-C51E-45DD-9419-11529E7EE5E8}" type="presOf" srcId="{30681E91-9F5A-4081-93A6-3BF5000E9762}" destId="{11D4F5A0-BEE4-42F6-BC7C-3D89652E3EC0}" srcOrd="0" destOrd="0" presId="urn:microsoft.com/office/officeart/2005/8/layout/process5"/>
    <dgm:cxn modelId="{C271E33F-D0F2-4890-BA32-C9AD93FEC80F}" type="presOf" srcId="{58D511AF-5859-4A1F-8972-DEB0D45B066D}" destId="{433D53E0-8674-45BF-BD3F-27D756023120}" srcOrd="1" destOrd="0" presId="urn:microsoft.com/office/officeart/2005/8/layout/process5"/>
    <dgm:cxn modelId="{CC264055-732C-4D69-9C63-2F86BD2C4FE9}" srcId="{8E4CBDF5-E858-4DB6-BC68-4A503FD97440}" destId="{B3FBB914-6E21-49E9-9E36-37356ED72784}" srcOrd="4" destOrd="0" parTransId="{EC1F901D-35BE-41B2-B0DF-2A2095BC0B72}" sibTransId="{C7EC5F66-0166-41D6-829A-36B2C812FEC3}"/>
    <dgm:cxn modelId="{99A2BA74-10F5-4E3D-A154-27DA0F6B85AF}" type="presOf" srcId="{DA4FE7F4-19F8-49C4-A280-E6916899B55F}" destId="{FB2ED501-AE88-49D8-872A-7B241B92CA8A}" srcOrd="0" destOrd="0" presId="urn:microsoft.com/office/officeart/2005/8/layout/process5"/>
    <dgm:cxn modelId="{4DE69210-F9DE-4F65-B4C4-8138436B06E3}" type="presOf" srcId="{DA4FE7F4-19F8-49C4-A280-E6916899B55F}" destId="{7C0D4652-DFAA-436B-95C9-D148E1502D37}" srcOrd="1" destOrd="0" presId="urn:microsoft.com/office/officeart/2005/8/layout/process5"/>
    <dgm:cxn modelId="{CFB83B4E-407A-486F-B427-8E29F903B80E}" type="presOf" srcId="{D5DA41F7-9078-42A5-9F6E-E4DD70E6B773}" destId="{70926396-59A3-4BBE-8E75-A8E0743BE158}" srcOrd="0" destOrd="0" presId="urn:microsoft.com/office/officeart/2005/8/layout/process5"/>
    <dgm:cxn modelId="{2C748A6C-427D-491B-90B8-2D0E216A993E}" srcId="{8E4CBDF5-E858-4DB6-BC68-4A503FD97440}" destId="{2A97AC3F-DC2F-4071-8DA9-4610BC74ACE7}" srcOrd="2" destOrd="0" parTransId="{2FB8EB76-CB20-45E7-B883-33A5C592A1FE}" sibTransId="{4E9533DA-C0C0-4847-9305-35A72A9144F8}"/>
    <dgm:cxn modelId="{FBC1B82E-CFFE-414D-BFAB-5142FBB7F2B3}" type="presOf" srcId="{8E4CBDF5-E858-4DB6-BC68-4A503FD97440}" destId="{7A2D8EA9-314A-43CB-92D3-A5D05105E6DC}" srcOrd="0" destOrd="0" presId="urn:microsoft.com/office/officeart/2005/8/layout/process5"/>
    <dgm:cxn modelId="{0B130DC8-B3DC-4FA2-ACF9-AF4737606D6D}" type="presOf" srcId="{4E9533DA-C0C0-4847-9305-35A72A9144F8}" destId="{2A27EA56-0AC4-450B-8BD0-2E83924162B8}" srcOrd="1" destOrd="0" presId="urn:microsoft.com/office/officeart/2005/8/layout/process5"/>
    <dgm:cxn modelId="{BA1BA0BB-7D2B-42D9-A3F1-B6B2E2E2ED7E}" type="presOf" srcId="{8F60F468-0453-436C-ACAE-F93958DC9861}" destId="{1E83C7C5-7445-4926-B3CD-EB78A458AD96}" srcOrd="0" destOrd="0" presId="urn:microsoft.com/office/officeart/2005/8/layout/process5"/>
    <dgm:cxn modelId="{6E9EFB65-D2A4-421B-85E6-BA65FC9F6B58}" type="presOf" srcId="{B3FBB914-6E21-49E9-9E36-37356ED72784}" destId="{7E6F6A13-E2DF-4AB3-A2AA-2A091AF7688A}" srcOrd="0" destOrd="0" presId="urn:microsoft.com/office/officeart/2005/8/layout/process5"/>
    <dgm:cxn modelId="{78A00340-FFA2-49B2-AAC8-A0E35C6E08C8}" type="presOf" srcId="{2A97AC3F-DC2F-4071-8DA9-4610BC74ACE7}" destId="{7A183D83-3BF9-461A-AE3C-A769765A3352}" srcOrd="0" destOrd="0" presId="urn:microsoft.com/office/officeart/2005/8/layout/process5"/>
    <dgm:cxn modelId="{36D31F3B-3450-4726-B377-A560D32A76AB}" type="presParOf" srcId="{7A2D8EA9-314A-43CB-92D3-A5D05105E6DC}" destId="{1E83C7C5-7445-4926-B3CD-EB78A458AD96}" srcOrd="0" destOrd="0" presId="urn:microsoft.com/office/officeart/2005/8/layout/process5"/>
    <dgm:cxn modelId="{6AAF38A6-B4FC-4481-9DC8-3251C8DFDD3E}" type="presParOf" srcId="{7A2D8EA9-314A-43CB-92D3-A5D05105E6DC}" destId="{8D0FF68A-951C-4ECE-A918-ADB9C464F07C}" srcOrd="1" destOrd="0" presId="urn:microsoft.com/office/officeart/2005/8/layout/process5"/>
    <dgm:cxn modelId="{42BF919B-5C95-410E-9823-12B96E098C01}" type="presParOf" srcId="{8D0FF68A-951C-4ECE-A918-ADB9C464F07C}" destId="{433D53E0-8674-45BF-BD3F-27D756023120}" srcOrd="0" destOrd="0" presId="urn:microsoft.com/office/officeart/2005/8/layout/process5"/>
    <dgm:cxn modelId="{FF0B31A5-DF8C-42AE-8664-5F2E8EDAA30B}" type="presParOf" srcId="{7A2D8EA9-314A-43CB-92D3-A5D05105E6DC}" destId="{11D4F5A0-BEE4-42F6-BC7C-3D89652E3EC0}" srcOrd="2" destOrd="0" presId="urn:microsoft.com/office/officeart/2005/8/layout/process5"/>
    <dgm:cxn modelId="{FEF2B766-A973-420E-9B9C-0D55F5B6B5FF}" type="presParOf" srcId="{7A2D8EA9-314A-43CB-92D3-A5D05105E6DC}" destId="{FB2ED501-AE88-49D8-872A-7B241B92CA8A}" srcOrd="3" destOrd="0" presId="urn:microsoft.com/office/officeart/2005/8/layout/process5"/>
    <dgm:cxn modelId="{0B50CDAB-2D05-4740-A89F-DAB50389910B}" type="presParOf" srcId="{FB2ED501-AE88-49D8-872A-7B241B92CA8A}" destId="{7C0D4652-DFAA-436B-95C9-D148E1502D37}" srcOrd="0" destOrd="0" presId="urn:microsoft.com/office/officeart/2005/8/layout/process5"/>
    <dgm:cxn modelId="{310C17EE-206E-46DC-9D3F-55B8D21C7F55}" type="presParOf" srcId="{7A2D8EA9-314A-43CB-92D3-A5D05105E6DC}" destId="{7A183D83-3BF9-461A-AE3C-A769765A3352}" srcOrd="4" destOrd="0" presId="urn:microsoft.com/office/officeart/2005/8/layout/process5"/>
    <dgm:cxn modelId="{1DDBE5C0-5D31-4346-A907-1622AC48A940}" type="presParOf" srcId="{7A2D8EA9-314A-43CB-92D3-A5D05105E6DC}" destId="{D379D86C-B0A5-417B-BBF0-B1094E087C42}" srcOrd="5" destOrd="0" presId="urn:microsoft.com/office/officeart/2005/8/layout/process5"/>
    <dgm:cxn modelId="{57B34BEF-39AC-405F-B18B-B8632E7A94BE}" type="presParOf" srcId="{D379D86C-B0A5-417B-BBF0-B1094E087C42}" destId="{2A27EA56-0AC4-450B-8BD0-2E83924162B8}" srcOrd="0" destOrd="0" presId="urn:microsoft.com/office/officeart/2005/8/layout/process5"/>
    <dgm:cxn modelId="{F52D8ED9-DB62-4727-98B8-A07B9EAE486F}" type="presParOf" srcId="{7A2D8EA9-314A-43CB-92D3-A5D05105E6DC}" destId="{70926396-59A3-4BBE-8E75-A8E0743BE158}" srcOrd="6" destOrd="0" presId="urn:microsoft.com/office/officeart/2005/8/layout/process5"/>
    <dgm:cxn modelId="{247C5AE2-CB8C-44B9-9B88-6A04C0A37FA6}" type="presParOf" srcId="{7A2D8EA9-314A-43CB-92D3-A5D05105E6DC}" destId="{4F13A26F-28CE-4B89-B695-99805F687057}" srcOrd="7" destOrd="0" presId="urn:microsoft.com/office/officeart/2005/8/layout/process5"/>
    <dgm:cxn modelId="{FC4E4217-EC4E-4058-B435-82BBDD3826B2}" type="presParOf" srcId="{4F13A26F-28CE-4B89-B695-99805F687057}" destId="{3AE524B7-E117-49B3-8AB2-76F35A52E083}" srcOrd="0" destOrd="0" presId="urn:microsoft.com/office/officeart/2005/8/layout/process5"/>
    <dgm:cxn modelId="{C0DE370D-A3B2-4D41-B70F-6840EB197943}" type="presParOf" srcId="{7A2D8EA9-314A-43CB-92D3-A5D05105E6DC}" destId="{7E6F6A13-E2DF-4AB3-A2AA-2A091AF7688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56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23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6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F483-F8AE-4F21-9EDB-4F11EE3F1F8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408C29-D70F-45AA-8D65-1BFDFB48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905" y="1777286"/>
            <a:ext cx="9740206" cy="261373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 and Land Use Change: Central Potomac River Watershed</a:t>
            </a:r>
            <a:endParaRPr lang="en-US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905" y="4345601"/>
            <a:ext cx="8915399" cy="30651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GIS for Water Resources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Rebecca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Posa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December 2, 2014</a:t>
            </a:r>
          </a:p>
          <a:p>
            <a:endParaRPr lang="en-US" dirty="0"/>
          </a:p>
        </p:txBody>
      </p:sp>
      <p:pic>
        <p:nvPicPr>
          <p:cNvPr id="1026" name="Picture 2" descr="http://marylandland.com/portals/2/land_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5" y="486943"/>
            <a:ext cx="8042319" cy="23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66507" y="6589999"/>
            <a:ext cx="280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Image Credit: Maryland Land Advisors</a:t>
            </a:r>
          </a:p>
        </p:txBody>
      </p:sp>
    </p:spTree>
    <p:extLst>
      <p:ext uri="{BB962C8B-B14F-4D97-AF65-F5344CB8AC3E}">
        <p14:creationId xmlns:p14="http://schemas.microsoft.com/office/powerpoint/2010/main" val="1518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219" t="25055" r="29163" b="19024"/>
          <a:stretch/>
        </p:blipFill>
        <p:spPr>
          <a:xfrm>
            <a:off x="320861" y="667131"/>
            <a:ext cx="5438255" cy="6190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0625"/>
            <a:ext cx="2070554" cy="233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876" t="25493" r="28755" b="19024"/>
          <a:stretch/>
        </p:blipFill>
        <p:spPr>
          <a:xfrm>
            <a:off x="6165240" y="667131"/>
            <a:ext cx="6026760" cy="6190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977" y="4520625"/>
            <a:ext cx="2070554" cy="23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Study Area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39230"/>
            <a:ext cx="8915400" cy="3777622"/>
          </a:xfrm>
        </p:spPr>
        <p:txBody>
          <a:bodyPr/>
          <a:lstStyle/>
          <a:p>
            <a:r>
              <a:rPr lang="en-US" dirty="0" smtClean="0"/>
              <a:t>6.9 million residents in 2010, additional 2.3 million by 2040 (+33%)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99" t="13572" r="27728" b="10308"/>
          <a:stretch/>
        </p:blipFill>
        <p:spPr>
          <a:xfrm>
            <a:off x="0" y="1897926"/>
            <a:ext cx="5913121" cy="497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85" t="13946" r="20595" b="11427"/>
          <a:stretch/>
        </p:blipFill>
        <p:spPr>
          <a:xfrm>
            <a:off x="5278064" y="1898207"/>
            <a:ext cx="6913936" cy="49740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4887" y="6030491"/>
            <a:ext cx="1046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rural-to-suburban development be seen from national-scale datasets? 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6503" t="48461" r="21644" b="42397"/>
          <a:stretch/>
        </p:blipFill>
        <p:spPr>
          <a:xfrm>
            <a:off x="10235842" y="2049713"/>
            <a:ext cx="1910686" cy="8285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38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Data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202" y="1930401"/>
            <a:ext cx="8915400" cy="3777622"/>
          </a:xfrm>
        </p:spPr>
        <p:txBody>
          <a:bodyPr/>
          <a:lstStyle/>
          <a:p>
            <a:r>
              <a:rPr lang="en-US" dirty="0" smtClean="0"/>
              <a:t>National Land Cover Dataset: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1992, </a:t>
            </a:r>
            <a:r>
              <a:rPr lang="en-US" u="sng" dirty="0" smtClean="0"/>
              <a:t>2001</a:t>
            </a:r>
            <a:r>
              <a:rPr lang="en-US" dirty="0" smtClean="0"/>
              <a:t>, </a:t>
            </a:r>
            <a:r>
              <a:rPr lang="en-US" u="sng" dirty="0" smtClean="0"/>
              <a:t>2006</a:t>
            </a:r>
            <a:r>
              <a:rPr lang="en-US" dirty="0" smtClean="0"/>
              <a:t>, </a:t>
            </a:r>
            <a:r>
              <a:rPr lang="en-US" u="sng" dirty="0" smtClean="0"/>
              <a:t>2011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619" y="2816137"/>
            <a:ext cx="4022412" cy="37897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 b="11349"/>
          <a:stretch/>
        </p:blipFill>
        <p:spPr>
          <a:xfrm>
            <a:off x="5912138" y="149309"/>
            <a:ext cx="5405060" cy="70244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21367" y="3176222"/>
            <a:ext cx="6531640" cy="2224528"/>
            <a:chOff x="5421367" y="3176222"/>
            <a:chExt cx="6531640" cy="2224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768" y="3176222"/>
              <a:ext cx="4904239" cy="22245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ight Arrow 9"/>
            <p:cNvSpPr/>
            <p:nvPr/>
          </p:nvSpPr>
          <p:spPr>
            <a:xfrm>
              <a:off x="5421367" y="3661525"/>
              <a:ext cx="1610494" cy="1151107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1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593559"/>
            <a:ext cx="11341768" cy="110690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Analysis Example: Change in  Forest, 2001-2011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1000292"/>
              </p:ext>
            </p:extLst>
          </p:nvPr>
        </p:nvGraphicFramePr>
        <p:xfrm>
          <a:off x="187843" y="895183"/>
          <a:ext cx="11646568" cy="189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7190" t="25713" r="39150" b="19463"/>
          <a:stretch/>
        </p:blipFill>
        <p:spPr>
          <a:xfrm>
            <a:off x="1027994" y="2541982"/>
            <a:ext cx="4253023" cy="38947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66398" t="42305" r="20490" b="43329"/>
          <a:stretch/>
        </p:blipFill>
        <p:spPr>
          <a:xfrm>
            <a:off x="175269" y="5509040"/>
            <a:ext cx="1705449" cy="1050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77307" y="6491595"/>
            <a:ext cx="5532034" cy="366405"/>
          </a:xfrm>
        </p:spPr>
        <p:txBody>
          <a:bodyPr>
            <a:normAutofit/>
          </a:bodyPr>
          <a:lstStyle/>
          <a:p>
            <a:r>
              <a:rPr lang="en-US" dirty="0" smtClean="0"/>
              <a:t>Zones are USGS Stream Gage Catchments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25711" t="29880" r="49507" b="24068"/>
          <a:stretch/>
        </p:blipFill>
        <p:spPr>
          <a:xfrm>
            <a:off x="7371347" y="2541666"/>
            <a:ext cx="3728400" cy="3895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5959" y="5052322"/>
            <a:ext cx="1517849" cy="1507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6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4511" t="13387" r="29720" b="10121"/>
          <a:stretch/>
        </p:blipFill>
        <p:spPr>
          <a:xfrm>
            <a:off x="4196687" y="-19921"/>
            <a:ext cx="5700450" cy="68539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980" t="13572" r="16924" b="10122"/>
          <a:stretch/>
        </p:blipFill>
        <p:spPr>
          <a:xfrm>
            <a:off x="2266725" y="842"/>
            <a:ext cx="9925275" cy="6857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4465249"/>
            <a:ext cx="2070554" cy="23246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601" y="1291258"/>
            <a:ext cx="2462939" cy="1098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 Cover </a:t>
            </a:r>
          </a:p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6388" y="2406315"/>
            <a:ext cx="1674261" cy="2847091"/>
            <a:chOff x="283329" y="3884265"/>
            <a:chExt cx="1674261" cy="2847091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283331" y="3884265"/>
              <a:ext cx="1674258" cy="64008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Cropland &amp; Forest Land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83329" y="4618792"/>
              <a:ext cx="1674260" cy="6400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Development Intensity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>
            <a:xfrm>
              <a:off x="283329" y="5353319"/>
              <a:ext cx="1674261" cy="643941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Impervious Cover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83330" y="6091707"/>
              <a:ext cx="1674260" cy="639649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Runoff Ratio</a:t>
              </a:r>
            </a:p>
            <a:p>
              <a:pPr algn="ctr"/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1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0601" y="1291258"/>
            <a:ext cx="2462939" cy="1098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 Cover </a:t>
            </a:r>
          </a:p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6388" y="2406315"/>
            <a:ext cx="1674261" cy="2847091"/>
            <a:chOff x="283329" y="3884265"/>
            <a:chExt cx="1674261" cy="2847091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283331" y="3884265"/>
              <a:ext cx="1674258" cy="6400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Cropland &amp; Forest Land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283329" y="4618792"/>
              <a:ext cx="1674260" cy="64008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Development Intensity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283329" y="5353319"/>
              <a:ext cx="1674261" cy="643941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Impervious Cover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283330" y="6091707"/>
              <a:ext cx="1674260" cy="639649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Runoff Ratio</a:t>
              </a:r>
            </a:p>
            <a:p>
              <a:pPr algn="ctr"/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0740" t="15406" r="13751" b="10691"/>
          <a:stretch/>
        </p:blipFill>
        <p:spPr>
          <a:xfrm>
            <a:off x="5743074" y="-40216"/>
            <a:ext cx="5871409" cy="6870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1642" t="14748" r="2161" b="9813"/>
          <a:stretch/>
        </p:blipFill>
        <p:spPr>
          <a:xfrm>
            <a:off x="2277978" y="701640"/>
            <a:ext cx="9914022" cy="55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711" t="29880" r="48150" b="23849"/>
          <a:stretch/>
        </p:blipFill>
        <p:spPr>
          <a:xfrm>
            <a:off x="2171715" y="0"/>
            <a:ext cx="6914148" cy="68815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2628" t="13652" r="19669" b="11568"/>
          <a:stretch/>
        </p:blipFill>
        <p:spPr>
          <a:xfrm>
            <a:off x="2200152" y="-1433"/>
            <a:ext cx="9446416" cy="68829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0601" y="1291258"/>
            <a:ext cx="2462939" cy="1098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 Cover </a:t>
            </a:r>
          </a:p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24" y="4520625"/>
            <a:ext cx="1511631" cy="2337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416388" y="2406315"/>
            <a:ext cx="1674261" cy="2847091"/>
            <a:chOff x="283329" y="3884265"/>
            <a:chExt cx="1674261" cy="2847091"/>
          </a:xfrm>
        </p:grpSpPr>
        <p:sp>
          <p:nvSpPr>
            <p:cNvPr id="25" name="Flowchart: Alternate Process 24"/>
            <p:cNvSpPr/>
            <p:nvPr/>
          </p:nvSpPr>
          <p:spPr>
            <a:xfrm>
              <a:off x="283331" y="3884265"/>
              <a:ext cx="1674258" cy="6400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Cropland &amp; Forest Land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283329" y="4618792"/>
              <a:ext cx="1674260" cy="6400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Development Intensity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283329" y="5353319"/>
              <a:ext cx="1674261" cy="64394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Impervious Cover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Flowchart: Alternate Process 27"/>
            <p:cNvSpPr/>
            <p:nvPr/>
          </p:nvSpPr>
          <p:spPr>
            <a:xfrm>
              <a:off x="283330" y="6091707"/>
              <a:ext cx="1674260" cy="639649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Runoff Ratio</a:t>
              </a:r>
            </a:p>
            <a:p>
              <a:pPr algn="ctr"/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4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0260" t="25274" r="25218" b="19463"/>
          <a:stretch/>
        </p:blipFill>
        <p:spPr>
          <a:xfrm>
            <a:off x="3281154" y="60803"/>
            <a:ext cx="7531516" cy="6778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03" y="4432439"/>
            <a:ext cx="1981634" cy="233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0601" y="1291258"/>
            <a:ext cx="2462939" cy="1098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 Cover </a:t>
            </a:r>
          </a:p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6388" y="2406315"/>
            <a:ext cx="1674261" cy="2847091"/>
            <a:chOff x="283329" y="3884265"/>
            <a:chExt cx="1674261" cy="2847091"/>
          </a:xfrm>
        </p:grpSpPr>
        <p:sp>
          <p:nvSpPr>
            <p:cNvPr id="20" name="Flowchart: Alternate Process 19"/>
            <p:cNvSpPr/>
            <p:nvPr/>
          </p:nvSpPr>
          <p:spPr>
            <a:xfrm>
              <a:off x="283331" y="3884265"/>
              <a:ext cx="1674258" cy="6400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Cropland &amp; Forest Land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283329" y="4618792"/>
              <a:ext cx="1674260" cy="6400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Development Intensity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283329" y="5353319"/>
              <a:ext cx="1674261" cy="643941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Impervious Cover</a:t>
              </a: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283330" y="6091707"/>
              <a:ext cx="1674260" cy="63964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Runoff Ratio</a:t>
              </a:r>
            </a:p>
            <a:p>
              <a:pPr algn="ctr"/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9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649" y="611231"/>
            <a:ext cx="9413963" cy="663777"/>
          </a:xfrm>
        </p:spPr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930" y="1481249"/>
            <a:ext cx="8915400" cy="45024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 can be seen and quantified from the NLCD</a:t>
            </a:r>
          </a:p>
          <a:p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metrics of land change provide a different picture of what is happening</a:t>
            </a:r>
          </a:p>
          <a:p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Difficult to relate runoff to land cover using precipitation gages</a:t>
            </a:r>
          </a:p>
          <a:p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Future work: quantify results by stream gage catchment</a:t>
            </a:r>
          </a:p>
          <a:p>
            <a:endParaRPr lang="en-U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way you make your map can say a lot about your perspective!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2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441</TotalTime>
  <Words>208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Arabic Typesetting</vt:lpstr>
      <vt:lpstr>Arial</vt:lpstr>
      <vt:lpstr>Century Gothic</vt:lpstr>
      <vt:lpstr>Wingdings 3</vt:lpstr>
      <vt:lpstr>Wisp</vt:lpstr>
      <vt:lpstr>Development and Land Use Change: Central Potomac River Watershed</vt:lpstr>
      <vt:lpstr>Study Area</vt:lpstr>
      <vt:lpstr>The Data</vt:lpstr>
      <vt:lpstr>Analysis Example: Change in  Forest, 2001-2011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Land Use Change: Central Potomac River Watershed</dc:title>
  <dc:creator>Rebecca</dc:creator>
  <cp:lastModifiedBy>Maidment, David R</cp:lastModifiedBy>
  <cp:revision>26</cp:revision>
  <dcterms:created xsi:type="dcterms:W3CDTF">2014-11-25T01:55:27Z</dcterms:created>
  <dcterms:modified xsi:type="dcterms:W3CDTF">2014-12-02T17:05:16Z</dcterms:modified>
</cp:coreProperties>
</file>