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5" d="100"/>
          <a:sy n="115" d="100"/>
        </p:scale>
        <p:origin x="792" y="102"/>
      </p:cViewPr>
      <p:guideLst>
        <p:guide orient="horz" pos="4319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kb2486\Documents\ArcGIS\Project\OzoneSite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Ozone at Westhollow Site 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All_14th!$E$37</c:f>
              <c:strCache>
                <c:ptCount val="1"/>
                <c:pt idx="0">
                  <c:v>concentration</c:v>
                </c:pt>
              </c:strCache>
            </c:strRef>
          </c:tx>
          <c:marker>
            <c:symbol val="none"/>
          </c:marker>
          <c:xVal>
            <c:numRef>
              <c:f>All_14th!$D$38:$D$60</c:f>
              <c:numCache>
                <c:formatCode>General</c:formatCode>
                <c:ptCount val="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23</c:v>
                </c:pt>
              </c:numCache>
            </c:numRef>
          </c:xVal>
          <c:yVal>
            <c:numRef>
              <c:f>All_14th!$E$38:$E$60</c:f>
              <c:numCache>
                <c:formatCode>General</c:formatCode>
                <c:ptCount val="23"/>
                <c:pt idx="0">
                  <c:v>31.0824</c:v>
                </c:pt>
                <c:pt idx="1">
                  <c:v>29.174700000000001</c:v>
                </c:pt>
                <c:pt idx="2">
                  <c:v>24.265699999999999</c:v>
                </c:pt>
                <c:pt idx="3">
                  <c:v>21.024899999999999</c:v>
                </c:pt>
                <c:pt idx="4">
                  <c:v>17.512799999999999</c:v>
                </c:pt>
                <c:pt idx="5">
                  <c:v>14.8268</c:v>
                </c:pt>
                <c:pt idx="6">
                  <c:v>10.276999999999999</c:v>
                </c:pt>
                <c:pt idx="7">
                  <c:v>19.991299999999999</c:v>
                </c:pt>
                <c:pt idx="8">
                  <c:v>30.2164</c:v>
                </c:pt>
                <c:pt idx="9">
                  <c:v>37.112900000000003</c:v>
                </c:pt>
                <c:pt idx="10">
                  <c:v>45.306600000000003</c:v>
                </c:pt>
                <c:pt idx="11">
                  <c:v>64.116500000000002</c:v>
                </c:pt>
                <c:pt idx="12">
                  <c:v>77.047499999999999</c:v>
                </c:pt>
                <c:pt idx="13">
                  <c:v>77.175299999999993</c:v>
                </c:pt>
                <c:pt idx="14">
                  <c:v>68.358999999999995</c:v>
                </c:pt>
                <c:pt idx="15">
                  <c:v>64.747100000000003</c:v>
                </c:pt>
                <c:pt idx="16">
                  <c:v>60.308999999999997</c:v>
                </c:pt>
                <c:pt idx="17">
                  <c:v>56.417700000000004</c:v>
                </c:pt>
                <c:pt idx="18">
                  <c:v>48.926499999999997</c:v>
                </c:pt>
                <c:pt idx="19">
                  <c:v>40.656999999999996</c:v>
                </c:pt>
                <c:pt idx="20">
                  <c:v>35.7759</c:v>
                </c:pt>
                <c:pt idx="21">
                  <c:v>31.580500000000001</c:v>
                </c:pt>
                <c:pt idx="22">
                  <c:v>23.509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16497104"/>
        <c:axId val="-1216496560"/>
      </c:scatterChart>
      <c:valAx>
        <c:axId val="-1216497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 of Day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216496560"/>
        <c:crosses val="autoZero"/>
        <c:crossBetween val="midCat"/>
      </c:valAx>
      <c:valAx>
        <c:axId val="-1216496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Ozone (ppb)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2164971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84E65-55F6-4F74-9BE7-2A58F77F3F64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CA8BA-3159-4EAF-9189-211AB7D16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27F90-59AF-4B24-AE8E-6D82F792DE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4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2F975A3-D32D-401A-BC9A-90CCF352B315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D4D2212-8146-419C-909E-1A044A1F6A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Jeff Bean</a:t>
            </a:r>
          </a:p>
          <a:p>
            <a:r>
              <a:rPr lang="en-US" dirty="0" smtClean="0"/>
              <a:t>12/4/2014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Look at Houston’s Ozone Pollution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HYSPLIT -</a:t>
            </a:r>
            <a:r>
              <a:rPr lang="en-US" dirty="0"/>
              <a:t>Hybrid Single Particle </a:t>
            </a:r>
            <a:r>
              <a:rPr lang="en-US" dirty="0" err="1"/>
              <a:t>Lagrangian</a:t>
            </a:r>
            <a:r>
              <a:rPr lang="en-US" dirty="0"/>
              <a:t> Integrated Trajectory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950400" cy="4067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91243"/>
            <a:ext cx="3667125" cy="3257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3429000" cy="31126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1999091" y="1676400"/>
            <a:ext cx="249670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Sept 25 (Polluted)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40947" y="5943600"/>
            <a:ext cx="199285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Sept 5 (Clean)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86452" y="6174432"/>
            <a:ext cx="26837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Sept 14 (Less clean)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74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Local and regional meteorology have strong effects on pollutant concentrations.</a:t>
            </a:r>
            <a:endParaRPr lang="en-US" dirty="0"/>
          </a:p>
        </p:txBody>
      </p:sp>
      <p:pic>
        <p:nvPicPr>
          <p:cNvPr id="9218" name="Picture 2" descr="C:\Users\jkb2486\Documents\ArcGIS\Project\sept14_progression_b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71" y="2603855"/>
            <a:ext cx="2464329" cy="4068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90800"/>
            <a:ext cx="2950400" cy="4067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2569106" cy="4069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94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 smtClean="0"/>
          </a:p>
          <a:p>
            <a:r>
              <a:rPr lang="en-US" sz="3200" strike="sngStrike" dirty="0" smtClean="0"/>
              <a:t>Sulfur Dioxide</a:t>
            </a:r>
            <a:r>
              <a:rPr lang="en-US" sz="3200" dirty="0" smtClean="0"/>
              <a:t> – from high sulfur fuels</a:t>
            </a:r>
          </a:p>
          <a:p>
            <a:r>
              <a:rPr lang="en-US" sz="3200" strike="sngStrike" dirty="0" smtClean="0"/>
              <a:t>Lead</a:t>
            </a:r>
            <a:r>
              <a:rPr lang="en-US" sz="3200" dirty="0" smtClean="0"/>
              <a:t> – lead-containing gasoline and paints</a:t>
            </a:r>
          </a:p>
          <a:p>
            <a:r>
              <a:rPr lang="en-US" sz="3200" dirty="0" smtClean="0"/>
              <a:t>Carbon Monoxide – combustion (vehicles)</a:t>
            </a:r>
          </a:p>
          <a:p>
            <a:r>
              <a:rPr lang="en-US" sz="3200" dirty="0"/>
              <a:t>Nitrogen </a:t>
            </a:r>
            <a:r>
              <a:rPr lang="en-US" sz="3200" dirty="0" smtClean="0"/>
              <a:t>Oxides (NOx) </a:t>
            </a:r>
            <a:r>
              <a:rPr lang="en-US" sz="3200" dirty="0"/>
              <a:t>– </a:t>
            </a:r>
            <a:r>
              <a:rPr lang="en-US" sz="3200" dirty="0" smtClean="0"/>
              <a:t>combustion (vehicles)</a:t>
            </a:r>
          </a:p>
          <a:p>
            <a:r>
              <a:rPr lang="en-US" sz="3200" dirty="0" smtClean="0"/>
              <a:t>Ozone – not emitted directly</a:t>
            </a:r>
          </a:p>
          <a:p>
            <a:r>
              <a:rPr lang="en-US" sz="3200" dirty="0" smtClean="0"/>
              <a:t>Particulate Matter – both emitted and formed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Clean Air Act </a:t>
            </a:r>
            <a:r>
              <a:rPr lang="en-US" sz="3200" b="1" dirty="0" smtClean="0"/>
              <a:t>Criteria Pollutants:</a:t>
            </a:r>
            <a:endParaRPr lang="en-US" sz="3200" b="1" strike="sngStrike" dirty="0" smtClean="0"/>
          </a:p>
          <a:p>
            <a:r>
              <a:rPr lang="en-US" sz="3200" dirty="0" smtClean="0"/>
              <a:t>Sulfur Dioxide</a:t>
            </a:r>
          </a:p>
          <a:p>
            <a:r>
              <a:rPr lang="en-US" sz="3200" dirty="0" smtClean="0"/>
              <a:t>Lead</a:t>
            </a:r>
          </a:p>
          <a:p>
            <a:r>
              <a:rPr lang="en-US" sz="3200" dirty="0" smtClean="0"/>
              <a:t>Carbon Monoxide</a:t>
            </a:r>
          </a:p>
          <a:p>
            <a:r>
              <a:rPr lang="en-US" sz="3200" dirty="0"/>
              <a:t>Nitrogen </a:t>
            </a:r>
            <a:r>
              <a:rPr lang="en-US" sz="3200" dirty="0" smtClean="0"/>
              <a:t>Oxides (NOx)</a:t>
            </a:r>
          </a:p>
          <a:p>
            <a:r>
              <a:rPr lang="en-US" sz="3200" dirty="0" smtClean="0"/>
              <a:t>Ozone</a:t>
            </a:r>
          </a:p>
          <a:p>
            <a:r>
              <a:rPr lang="en-US" sz="3200" dirty="0" smtClean="0"/>
              <a:t>Particulate Matter</a:t>
            </a:r>
            <a:endParaRPr lang="en-US" sz="32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Pollution?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1000" y="6368534"/>
            <a:ext cx="8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pa.gov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34BE-032C-428F-8B51-A239F4F589BE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1548" y="5650468"/>
            <a:ext cx="333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nvironment.nationalgeographic.com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4267200"/>
            <a:ext cx="306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75 parts per billion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Houston, TX:</a:t>
            </a:r>
            <a:br>
              <a:rPr lang="en-US" dirty="0" smtClean="0"/>
            </a:br>
            <a:r>
              <a:rPr lang="en-US" dirty="0" smtClean="0"/>
              <a:t>DISCOVER-AQ September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091861" cy="4550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5781471"/>
            <a:ext cx="451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http://www.nasa.gov/mission_pages/discover-aq/</a:t>
            </a:r>
          </a:p>
        </p:txBody>
      </p:sp>
    </p:spTree>
    <p:extLst>
      <p:ext uri="{BB962C8B-B14F-4D97-AF65-F5344CB8AC3E}">
        <p14:creationId xmlns:p14="http://schemas.microsoft.com/office/powerpoint/2010/main" val="16478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Stations in Houston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5" y="1615440"/>
            <a:ext cx="3117565" cy="493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0" name="Picture 2" descr="http://www.capcog.org/documents/airquality/monitoring/CAMS_16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9816"/>
            <a:ext cx="2980771" cy="3654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324600" y="6287869"/>
            <a:ext cx="158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www.capcog.org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81400" y="1371600"/>
                <a:ext cx="5505674" cy="1065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30 </m:t>
                      </m:r>
                      <m:r>
                        <a:rPr lang="en-US" b="0" i="1" smtClean="0">
                          <a:latin typeface="Cambria Math"/>
                        </a:rPr>
                        <m:t>𝑑𝑎𝑦𝑠</m:t>
                      </m:r>
                      <m:r>
                        <a:rPr lang="en-US" b="0" i="1" smtClean="0">
                          <a:latin typeface="Cambria Math"/>
                        </a:rPr>
                        <m:t> ∗24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𝑑𝑎𝑡𝑎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𝑝𝑜𝑖𝑛𝑡𝑠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𝑑𝑎𝑦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  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720 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𝑑𝑎𝑡𝑎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𝑝𝑜𝑖𝑛𝑡𝑠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𝑠𝑖𝑡𝑒</m:t>
                          </m:r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/>
                </a:endParaRPr>
              </a:p>
              <a:p>
                <a:endParaRPr lang="en-US" sz="800" b="0" i="1" dirty="0" smtClean="0">
                  <a:latin typeface="Cambria Math"/>
                </a:endParaRPr>
              </a:p>
              <a:p>
                <a:pPr algn="ctr"/>
                <a:r>
                  <a:rPr lang="en-US" dirty="0" smtClean="0">
                    <a:latin typeface="Cambria Math"/>
                  </a:rPr>
                  <a:t>(42 sites)</a:t>
                </a:r>
                <a:endParaRPr lang="en-US" b="0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71600"/>
                <a:ext cx="5505674" cy="1065676"/>
              </a:xfrm>
              <a:prstGeom prst="rect">
                <a:avLst/>
              </a:prstGeom>
              <a:blipFill rotWithShape="1"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9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ways to visualize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290371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289230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752600"/>
            <a:ext cx="289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91342" y="1326300"/>
            <a:ext cx="8242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	</a:t>
            </a:r>
            <a:r>
              <a:rPr lang="en-US" sz="2800" dirty="0" err="1" smtClean="0"/>
              <a:t>Thiessen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     </a:t>
            </a:r>
            <a:r>
              <a:rPr lang="en-US" sz="2800" dirty="0" err="1" smtClean="0"/>
              <a:t>Kriging</a:t>
            </a:r>
            <a:r>
              <a:rPr lang="en-US" sz="2800" dirty="0" smtClean="0"/>
              <a:t>		          Spline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0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show the data?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00" y="1524000"/>
            <a:ext cx="289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384503"/>
              </p:ext>
            </p:extLst>
          </p:nvPr>
        </p:nvGraphicFramePr>
        <p:xfrm>
          <a:off x="4114800" y="1524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1447800" y="3581400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4095750" cy="200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8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C:\Users\jkb2486\Documents\ArcGIS\Project\sept5_progression\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73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jkb2486\Documents\ArcGIS\Project\sept5_progression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73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jkb2486\Documents\ArcGIS\Project\sept5_progression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73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jkb2486\Documents\ArcGIS\Project\sept5_progression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Users\jkb2486\Documents\ArcGIS\Project\sept5_progression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jkb2486\Documents\ArcGIS\Project\sept5_progression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jkb2486\Documents\ArcGIS\Project\sept5_progression\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jkb2486\Documents\ArcGIS\Project\sept5_progression\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73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Users\jkb2486\Documents\ArcGIS\Project\sept5_progression\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Users\jkb2486\Documents\ArcGIS\Project\sept5_progression\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kb2486\Documents\ArcGIS\Project\sept5_progression\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73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kb2486\Documents\ArcGIS\Project\sept5_progression\1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27" y="228600"/>
            <a:ext cx="386354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kb2486\Documents\ArcGIS\Project\sept5_progression\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78" y="228600"/>
            <a:ext cx="387178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kb2486\Documents\ArcGIS\Project\sept5_progression\1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78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kb2486\Documents\ArcGIS\Project\sept5_progression\1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35" y="228600"/>
            <a:ext cx="387351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kb2486\Documents\ArcGIS\Project\sept5_progression\1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35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jkb2486\Documents\ArcGIS\Project\sept5_progression\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35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jkb2486\Documents\ArcGIS\Project\sept5_progression\17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35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jkb2486\Documents\ArcGIS\Project\sept5_progression\18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jkb2486\Documents\ArcGIS\Project\sept5_progression\19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8652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jkb2486\Documents\ArcGIS\Project\sept5_progression\20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89" y="228599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jkb2486\Documents\ArcGIS\Project\sept5_progression\2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88" y="24063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jkb2486\Documents\ArcGIS\Project\sept5_progression\2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599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jkb2486\Documents\ArcGIS\Project\sept5_progression\23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56148" y="304800"/>
            <a:ext cx="32966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Clean Day</a:t>
            </a:r>
            <a:br>
              <a:rPr lang="en-US" dirty="0" smtClean="0"/>
            </a:br>
            <a:r>
              <a:rPr lang="en-US" dirty="0" smtClean="0"/>
              <a:t>(Sept 5</a:t>
            </a:r>
            <a:r>
              <a:rPr lang="en-US" baseline="30000" dirty="0" smtClean="0"/>
              <a:t>th</a:t>
            </a:r>
            <a:r>
              <a:rPr lang="en-US" dirty="0" smtClean="0"/>
              <a:t>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6148" y="304800"/>
            <a:ext cx="37538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Less Clean Day</a:t>
            </a:r>
            <a:br>
              <a:rPr lang="en-US" dirty="0" smtClean="0"/>
            </a:br>
            <a:r>
              <a:rPr lang="en-US" dirty="0" smtClean="0"/>
              <a:t>(Sept 14</a:t>
            </a:r>
            <a:r>
              <a:rPr lang="en-US" baseline="30000" dirty="0" smtClean="0"/>
              <a:t>th</a:t>
            </a:r>
            <a:r>
              <a:rPr lang="en-US" dirty="0" smtClean="0"/>
              <a:t> 2013)</a:t>
            </a:r>
            <a:endParaRPr lang="en-US" dirty="0"/>
          </a:p>
        </p:txBody>
      </p:sp>
      <p:pic>
        <p:nvPicPr>
          <p:cNvPr id="6169" name="Picture 25" descr="C:\Users\jkb2486\Documents\ArcGIS\Project\sept14_progression_b\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C:\Users\jkb2486\Documents\ArcGIS\Project\sept14_progression_b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C:\Users\jkb2486\Documents\ArcGIS\Project\sept14_progression_b\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C:\Users\jkb2486\Documents\ArcGIS\Project\sept14_progression_b\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8364"/>
            <a:ext cx="38817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C:\Users\jkb2486\Documents\ArcGIS\Project\sept14_progression_b\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C:\Users\jkb2486\Documents\ArcGIS\Project\sept14_progression_b\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8364"/>
            <a:ext cx="38817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5" name="Picture 31" descr="C:\Users\jkb2486\Documents\ArcGIS\Project\sept14_progression_b\0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213601"/>
            <a:ext cx="38685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C:\Users\jkb2486\Documents\ArcGIS\Project\sept14_progression_b\0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Picture 33" descr="C:\Users\jkb2486\Documents\ArcGIS\Project\sept14_progression_b\0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C:\Users\jkb2486\Documents\ArcGIS\Project\sept14_progression_b\0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213601"/>
            <a:ext cx="38685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C:\Users\jkb2486\Documents\ArcGIS\Project\sept14_progression_b\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C:\Users\jkb2486\Documents\ArcGIS\Project\sept14_progression_b\1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1" name="Picture 37" descr="C:\Users\jkb2486\Documents\ArcGIS\Project\sept14_progression_b\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C:\Users\jkb2486\Documents\ArcGIS\Project\sept14_progression_b\1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3" name="Picture 39" descr="C:\Users\jkb2486\Documents\ArcGIS\Project\sept14_progression_b\1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213601"/>
            <a:ext cx="38685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C:\Users\jkb2486\Documents\ArcGIS\Project\sept14_progression_b\1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5" name="Picture 41" descr="C:\Users\jkb2486\Documents\ArcGIS\Project\sept14_progression_b\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208839"/>
            <a:ext cx="387178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6" name="Picture 42" descr="C:\Users\jkb2486\Documents\ArcGIS\Project\sept14_progression_b\17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7" name="Picture 43" descr="C:\Users\jkb2486\Documents\ArcGIS\Project\sept14_progression_b\18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213601"/>
            <a:ext cx="38685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8" name="Picture 44" descr="C:\Users\jkb2486\Documents\ArcGIS\Project\sept14_progression_b\19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9" name="Picture 45" descr="C:\Users\jkb2486\Documents\ArcGIS\Project\sept14_progression_b\20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0" name="Picture 46" descr="C:\Users\jkb2486\Documents\ArcGIS\Project\sept14_progression_b\2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208839"/>
            <a:ext cx="387178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1" name="Picture 47" descr="C:\Users\jkb2486\Documents\ArcGIS\Project\sept14_progression_b\2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601"/>
            <a:ext cx="387677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8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8" name="Picture 50" descr="C:\Users\jkb2486\Documents\ArcGIS\Project\sept25_progression\label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0987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56148" y="304800"/>
            <a:ext cx="37538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Polluted Day</a:t>
            </a:r>
            <a:br>
              <a:rPr lang="en-US" dirty="0" smtClean="0"/>
            </a:br>
            <a:r>
              <a:rPr lang="en-US" dirty="0" smtClean="0"/>
              <a:t>(Sept 25</a:t>
            </a:r>
            <a:r>
              <a:rPr lang="en-US" baseline="30000" dirty="0" smtClean="0"/>
              <a:t>th</a:t>
            </a:r>
            <a:r>
              <a:rPr lang="en-US" dirty="0" smtClean="0"/>
              <a:t> 2013)</a:t>
            </a:r>
            <a:endParaRPr lang="en-US" dirty="0"/>
          </a:p>
        </p:txBody>
      </p:sp>
      <p:pic>
        <p:nvPicPr>
          <p:cNvPr id="7200" name="Picture 32" descr="C:\Users\jkb2486\Documents\ArcGIS\Project\sept25_progression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0988"/>
            <a:ext cx="405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33" descr="C:\Users\jkb2486\Documents\ArcGIS\Project\sept25_progression\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0987"/>
            <a:ext cx="40366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C:\Users\jkb2486\Documents\ArcGIS\Project\sept25_progression\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0987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35" descr="C:\Users\jkb2486\Documents\ArcGIS\Project\sept25_progression\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1" y="276224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C:\Users\jkb2486\Documents\ArcGIS\Project\sept25_progression\0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1" y="280987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37" descr="C:\Users\jkb2486\Documents\ArcGIS\Project\sept25_progression\0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0987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C:\Users\jkb2486\Documents\ArcGIS\Project\sept25_progression\0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1462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39" descr="C:\Users\jkb2486\Documents\ArcGIS\Project\sept25_progression\0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1461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C:\Users\jkb2486\Documents\ArcGIS\Project\sept25_progression\0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1" y="304800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41" descr="C:\Users\jkb2486\Documents\ArcGIS\Project\sept25_progression\1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C:\Users\jkb2486\Documents\ArcGIS\Project\sept25_progression\1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9" name="Picture 51" descr="C:\Users\jkb2486\Documents\ArcGIS\Project\sept25_progression\label_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C:\Users\jkb2486\Documents\ArcGIS\Project\sept25_progression\label_1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1" name="Picture 53" descr="C:\Users\jkb2486\Documents\ArcGIS\Project\sept25_progression\label_1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0987"/>
            <a:ext cx="403665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54" descr="C:\Users\jkb2486\Documents\ArcGIS\Project\sept25_progression\label_1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60" y="276225"/>
            <a:ext cx="405384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3" name="Picture 55" descr="C:\Users\jkb2486\Documents\ArcGIS\Project\sept25_progression\label_16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06180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1" name="Picture 43" descr="C:\Users\jkb2486\Documents\ArcGIS\Project\sept25_progression\17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5749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44" descr="C:\Users\jkb2486\Documents\ArcGIS\Project\sept25_progression\18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799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3" name="Picture 45" descr="C:\Users\jkb2486\Documents\ArcGIS\Project\sept25_progression\19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799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C:\Users\jkb2486\Documents\ArcGIS\Project\sept25_progression\20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798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C:\Users\jkb2486\Documents\ArcGIS\Project\sept25_progression\2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799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C:\Users\jkb2486\Documents\ArcGIS\Project\sept25_progression\22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799"/>
            <a:ext cx="404922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C:\Users\jkb2486\Documents\ArcGIS\Project\sept25_progression\23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404128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2137</TotalTime>
  <Words>166</Words>
  <Application>Microsoft Office PowerPoint</Application>
  <PresentationFormat>On-screen Show (4:3)</PresentationFormat>
  <Paragraphs>49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Cambria Math</vt:lpstr>
      <vt:lpstr>Franklin Gothic Book</vt:lpstr>
      <vt:lpstr>Perpetua</vt:lpstr>
      <vt:lpstr>Wingdings 2</vt:lpstr>
      <vt:lpstr>Equity</vt:lpstr>
      <vt:lpstr>A Look at Houston’s Ozone Pollution</vt:lpstr>
      <vt:lpstr>Air Pollution?</vt:lpstr>
      <vt:lpstr>Houston, TX: DISCOVER-AQ September 2013</vt:lpstr>
      <vt:lpstr>Ozone Stations in Houston</vt:lpstr>
      <vt:lpstr>Different ways to visualize</vt:lpstr>
      <vt:lpstr>How to show the data?</vt:lpstr>
      <vt:lpstr>A Clean Day (Sept 5th 2013)</vt:lpstr>
      <vt:lpstr>A Less Clean Day (Sept 14th 2013)</vt:lpstr>
      <vt:lpstr>A Polluted Day (Sept 25th 2013)</vt:lpstr>
      <vt:lpstr>HYSPLIT -Hybrid Single Particle Lagrangian Integrated Trajectory Model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Look at Houston’s Ozone Pollution</dc:title>
  <dc:creator>Jeff K Bean</dc:creator>
  <cp:lastModifiedBy>Maidment, David R</cp:lastModifiedBy>
  <cp:revision>25</cp:revision>
  <dcterms:created xsi:type="dcterms:W3CDTF">2014-12-02T17:17:58Z</dcterms:created>
  <dcterms:modified xsi:type="dcterms:W3CDTF">2014-12-04T16:35:08Z</dcterms:modified>
</cp:coreProperties>
</file>