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5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9" r:id="rId14"/>
    <p:sldId id="267" r:id="rId15"/>
    <p:sldId id="268" r:id="rId16"/>
    <p:sldId id="270" r:id="rId17"/>
    <p:sldId id="271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2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738" y="102"/>
      </p:cViewPr>
      <p:guideLst>
        <p:guide orient="horz" pos="2160"/>
        <p:guide pos="12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C0A6A-0605-2B47-9E16-B6D3A08812CB}" type="datetimeFigureOut">
              <a:rPr lang="en-US" smtClean="0"/>
              <a:t>12/4/2014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8C684-5F5D-B144-B875-E0DB917C8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7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36495-D08E-A04A-BEEF-BE243192D1B6}" type="datetimeFigureOut">
              <a:rPr lang="en-US" smtClean="0"/>
              <a:t>12/4/2014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A53AE-2121-3649-BB59-5FECB1D95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21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Binary: Water </a:t>
            </a:r>
            <a:r>
              <a:rPr lang="en-US" dirty="0" smtClean="0"/>
              <a:t>is pumped out and runs through a heat</a:t>
            </a:r>
            <a:r>
              <a:rPr lang="en-US" baseline="0" dirty="0" smtClean="0"/>
              <a:t> exchanger which transfers heat to a second fluid with a lower boiling point (</a:t>
            </a:r>
            <a:r>
              <a:rPr lang="en-US" baseline="0" dirty="0" err="1" smtClean="0"/>
              <a:t>isobutane</a:t>
            </a:r>
            <a:r>
              <a:rPr lang="en-US" baseline="0" dirty="0" smtClean="0"/>
              <a:t>), which vaporizes. The vapors drive the turbine which generates electricity and water is pumped back into the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53AE-2121-3649-BB59-5FECB1D9567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8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Brackish water: 1000 – 10,000 mg/L.</a:t>
            </a:r>
            <a:r>
              <a:rPr lang="en-US" baseline="0" dirty="0" smtClean="0"/>
              <a:t> Seawater &gt; 35,000 mg/L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53AE-2121-3649-BB59-5FECB1D9567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3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TDSout</a:t>
            </a:r>
            <a:r>
              <a:rPr lang="en-US" dirty="0" smtClean="0"/>
              <a:t> = 500 mg/L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53AE-2121-3649-BB59-5FECB1D9567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6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96562"/>
            <a:ext cx="7772400" cy="2078849"/>
          </a:xfrm>
        </p:spPr>
        <p:txBody>
          <a:bodyPr anchor="b">
            <a:normAutofit/>
          </a:bodyPr>
          <a:lstStyle>
            <a:lvl1pPr>
              <a:defRPr sz="4800" baseline="0"/>
            </a:lvl1pPr>
          </a:lstStyle>
          <a:p>
            <a:r>
              <a:rPr lang="en-US" dirty="0" smtClean="0"/>
              <a:t>Using geothermal energy for brackish water desalination in Texas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4204" y="2800916"/>
            <a:ext cx="7772400" cy="25114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Catherine Birney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6089" y="5528817"/>
            <a:ext cx="4271823" cy="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5194736"/>
            <a:ext cx="4873069" cy="957515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66800" y="982080"/>
            <a:ext cx="7772400" cy="62664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>
              <a:buFontTx/>
              <a:buNone/>
            </a:pPr>
            <a:r>
              <a:rPr lang="en-US" sz="3200" dirty="0" smtClean="0"/>
              <a:t>Your Name Here</a:t>
            </a:r>
            <a:r>
              <a:rPr lang="en-US" sz="3200" dirty="0"/>
              <a:t/>
            </a:r>
            <a:br>
              <a:rPr lang="en-US" sz="3200" dirty="0"/>
            </a:br>
            <a:endParaRPr lang="en-US" sz="18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608722"/>
            <a:ext cx="7772400" cy="2050749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en-US" dirty="0" smtClean="0"/>
              <a:t>Your Title Here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753857"/>
            <a:ext cx="7772400" cy="317480"/>
          </a:xfrm>
        </p:spPr>
        <p:txBody>
          <a:bodyPr anchor="b">
            <a:normAutofit/>
          </a:bodyPr>
          <a:lstStyle>
            <a:lvl1pPr marL="0" indent="0">
              <a:buNone/>
              <a:defRPr sz="1600" i="0"/>
            </a:lvl1pPr>
          </a:lstStyle>
          <a:p>
            <a:pPr lvl="0"/>
            <a:r>
              <a:rPr lang="en-US" dirty="0" err="1" smtClean="0"/>
              <a:t>email@austin.utexas.edu</a:t>
            </a:r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66800" y="4071337"/>
            <a:ext cx="453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www.webberenergygroup.com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192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96562"/>
            <a:ext cx="7772400" cy="207884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UTwordmarkTag2012Horiz_Whit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5" b="42115"/>
          <a:stretch/>
        </p:blipFill>
        <p:spPr>
          <a:xfrm>
            <a:off x="1315833" y="5729584"/>
            <a:ext cx="6512336" cy="79357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4204" y="2800916"/>
            <a:ext cx="7772400" cy="25114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24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32730"/>
            <a:ext cx="7772400" cy="2173983"/>
          </a:xfrm>
        </p:spPr>
        <p:txBody>
          <a:bodyPr anchor="b" anchorCtr="0"/>
          <a:lstStyle>
            <a:lvl1pPr algn="l">
              <a:defRPr sz="4000" b="1" cap="none" normalizeH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Using geothermal energy for brackish water desalination in Texas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379" y="6250143"/>
            <a:ext cx="2398739" cy="471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3999" y="6408615"/>
            <a:ext cx="3296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Catherine Birney| Geothermal</a:t>
            </a:r>
            <a:r>
              <a:rPr lang="en-US" sz="1200" baseline="0" dirty="0" smtClean="0"/>
              <a:t> Energy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247241" y="6332910"/>
            <a:ext cx="17353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0EC0471D-2CBB-F445-AAB1-6302DC652397}" type="slidenum">
              <a:rPr lang="en-US" sz="1800" smtClean="0"/>
              <a:pPr algn="r"/>
              <a:t>‹#›</a:t>
            </a:fld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6623910" y="6408615"/>
            <a:ext cx="1668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F45A55C-DC1C-4A4E-ACCD-F3574B98AE71}" type="datetime4">
              <a:rPr lang="en-US" sz="1200" smtClean="0"/>
              <a:pPr algn="r"/>
              <a:t>December 4, 2014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wdb.state.tx.us/publications/state_water_plan/2012/2012_SWP.pdf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geothermal energy for brackish water desalination in Texas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Catherine Birney</a:t>
            </a:r>
          </a:p>
          <a:p>
            <a:r>
              <a:rPr lang="en-US" dirty="0" smtClean="0"/>
              <a:t>CE 394K</a:t>
            </a:r>
          </a:p>
          <a:p>
            <a:r>
              <a:rPr lang="en-US" dirty="0" smtClean="0"/>
              <a:t>December 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Production/Consumption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Production: Geothermal Energy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𝑔𝑒𝑜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∗∆</m:t>
                      </m:r>
                      <m:r>
                        <a:rPr lang="en-US" b="0" i="1" smtClean="0">
                          <a:latin typeface="Cambria Math"/>
                        </a:rPr>
                        <m:t>𝑇</m:t>
                      </m:r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η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Consumption: Desalination by Reverse Osmosis</a:t>
                </a:r>
              </a:p>
              <a:p>
                <a:endParaRPr lang="en-US" sz="240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𝑑𝑒𝑠𝑎𝑙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∗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/>
                            </a:rPr>
                            <m:t>γ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𝑊𝐷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+[</m:t>
                      </m:r>
                      <m:r>
                        <a:rPr lang="en-US" sz="2400" b="0" i="1" smtClean="0">
                          <a:latin typeface="Cambria Math"/>
                        </a:rPr>
                        <m:t>𝑄</m:t>
                      </m:r>
                      <m:r>
                        <a:rPr lang="en-US" sz="2400" b="0" i="1" smtClean="0">
                          <a:latin typeface="Cambria Math"/>
                        </a:rPr>
                        <m:t> ∗0.08 ∗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𝑇𝐷𝑆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𝑇𝐷𝑆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5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50577"/>
                <a:ext cx="8229600" cy="1839036"/>
              </a:xfrm>
            </p:spPr>
            <p:txBody>
              <a:bodyPr anchor="ctr"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𝑄</m:t>
                      </m:r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∗∆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</a:rPr>
                                <m:t>γ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𝑊𝐷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+0.08(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𝑇𝐷𝑆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𝑇𝐷𝑆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50577"/>
                <a:ext cx="8229600" cy="1839036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3227" r="10284" b="19858"/>
          <a:stretch/>
        </p:blipFill>
        <p:spPr bwMode="auto">
          <a:xfrm>
            <a:off x="4792390" y="3780048"/>
            <a:ext cx="2349390" cy="221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23581" r="11431" b="20036"/>
          <a:stretch/>
        </p:blipFill>
        <p:spPr bwMode="auto">
          <a:xfrm>
            <a:off x="1679682" y="3780049"/>
            <a:ext cx="2356618" cy="221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90" y="1234012"/>
            <a:ext cx="2349390" cy="218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87" y="1234013"/>
            <a:ext cx="2337113" cy="220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8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3227" r="10284" b="19858"/>
          <a:stretch/>
        </p:blipFill>
        <p:spPr bwMode="auto">
          <a:xfrm>
            <a:off x="4619499" y="3445878"/>
            <a:ext cx="3691870" cy="3412122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23581" r="11431" b="20036"/>
          <a:stretch/>
        </p:blipFill>
        <p:spPr bwMode="auto">
          <a:xfrm>
            <a:off x="971823" y="3445878"/>
            <a:ext cx="3647676" cy="3412122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23" y="0"/>
            <a:ext cx="3647677" cy="34458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91" y="0"/>
            <a:ext cx="3700290" cy="34458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574306"/>
              </p:ext>
            </p:extLst>
          </p:nvPr>
        </p:nvGraphicFramePr>
        <p:xfrm>
          <a:off x="457200" y="1483147"/>
          <a:ext cx="8229600" cy="28264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Qg</a:t>
                      </a:r>
                      <a:r>
                        <a:rPr lang="en-US" dirty="0" smtClean="0"/>
                        <a:t> = 1.5 </a:t>
                      </a:r>
                      <a:r>
                        <a:rPr lang="en-US" dirty="0" err="1" smtClean="0"/>
                        <a:t>gpd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No Temp. Loss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Qg</a:t>
                      </a:r>
                      <a:r>
                        <a:rPr lang="en-US" dirty="0" smtClean="0"/>
                        <a:t> = 1.5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gpd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Temp. Loss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15°C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Qg</a:t>
                      </a:r>
                      <a:r>
                        <a:rPr lang="en-US" dirty="0" smtClean="0"/>
                        <a:t> = 1111 </a:t>
                      </a:r>
                      <a:r>
                        <a:rPr lang="en-US" dirty="0" err="1" smtClean="0"/>
                        <a:t>gpd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No Temp. Loss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Qg</a:t>
                      </a:r>
                      <a:r>
                        <a:rPr lang="en-US" dirty="0" smtClean="0"/>
                        <a:t> = 1111 </a:t>
                      </a:r>
                      <a:r>
                        <a:rPr lang="en-US" dirty="0" err="1" smtClean="0"/>
                        <a:t>gpd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Temp. Loss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15°C</a:t>
                      </a:r>
                    </a:p>
                  </a:txBody>
                  <a:tcPr anchor="ctr"/>
                </a:tc>
              </a:tr>
              <a:tr h="9976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 Flow Rate (MGD)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1.64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 Flow Rate (MGD)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0.278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20119" y="4967786"/>
            <a:ext cx="489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Average design capacity: 1.6 MGD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91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Desalination Plants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24469" r="11201" b="15780"/>
          <a:stretch/>
        </p:blipFill>
        <p:spPr bwMode="auto">
          <a:xfrm>
            <a:off x="682387" y="1749765"/>
            <a:ext cx="3507475" cy="3814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5" y="1749765"/>
            <a:ext cx="3534772" cy="381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77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Based on preliminary results, utilizing geothermal energy for brackish water desalination may be worthwhile</a:t>
            </a:r>
          </a:p>
          <a:p>
            <a:r>
              <a:rPr lang="en-US" dirty="0" smtClean="0"/>
              <a:t>Next steps:</a:t>
            </a:r>
          </a:p>
          <a:p>
            <a:pPr lvl="1"/>
            <a:r>
              <a:rPr lang="en-US" dirty="0" smtClean="0"/>
              <a:t>Improve assumptions made in equation</a:t>
            </a:r>
          </a:p>
          <a:p>
            <a:pPr lvl="1"/>
            <a:r>
              <a:rPr lang="en-US" dirty="0" smtClean="0"/>
              <a:t>Analyze cost of geothermal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www.twdb.state.tx.us/publications/state_water_plan/2012/2012_SWP.pdf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Data:</a:t>
            </a:r>
          </a:p>
          <a:p>
            <a:pPr lvl="1"/>
            <a:r>
              <a:rPr lang="en-US" dirty="0"/>
              <a:t>Southern Methodist University – Geothermal Laboratory </a:t>
            </a:r>
          </a:p>
          <a:p>
            <a:pPr lvl="1"/>
            <a:r>
              <a:rPr lang="en-US" dirty="0"/>
              <a:t>Texas Water Development </a:t>
            </a:r>
            <a:r>
              <a:rPr lang="en-US" dirty="0" smtClean="0"/>
              <a:t>Board – Brackish  Groundwater </a:t>
            </a:r>
            <a:r>
              <a:rPr lang="en-US" dirty="0"/>
              <a:t>Database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" y="1417638"/>
            <a:ext cx="5580087" cy="24881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99004"/>
            <a:ext cx="6143625" cy="1276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42" y="2950809"/>
            <a:ext cx="5133975" cy="163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67" y="4015712"/>
            <a:ext cx="5953125" cy="1552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8991" y="5568287"/>
            <a:ext cx="702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than 600 people move to Texas every day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59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Possible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Brackish groundwater [1]:</a:t>
            </a:r>
          </a:p>
          <a:p>
            <a:pPr lvl="1"/>
            <a:r>
              <a:rPr lang="en-US" dirty="0" smtClean="0"/>
              <a:t>Texas has 2.7 billion acre-feet</a:t>
            </a:r>
          </a:p>
          <a:p>
            <a:pPr lvl="1"/>
            <a:r>
              <a:rPr lang="en-US" dirty="0" smtClean="0"/>
              <a:t>46 brackish water desalination facilities in Texas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Desalination capacity of 123 MGD</a:t>
            </a:r>
          </a:p>
          <a:p>
            <a:r>
              <a:rPr lang="en-US" dirty="0" smtClean="0"/>
              <a:t>Can we use geothermal energy to desalinate groundwater?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Different Types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dirty="0" smtClean="0"/>
              <a:t>Hot water/steam used directly to produce electricity</a:t>
            </a:r>
          </a:p>
          <a:p>
            <a:pPr marL="514350" indent="-514350">
              <a:buAutoNum type="arabicPeriod"/>
            </a:pPr>
            <a:r>
              <a:rPr lang="en-US" dirty="0" smtClean="0"/>
              <a:t>Binary-Cycle: Hot water heats second fluid, which vaporizes and turns turbine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Borehole Temperatures</a:t>
            </a:r>
            <a:endParaRPr lang="en-US" dirty="0"/>
          </a:p>
        </p:txBody>
      </p:sp>
      <p:pic>
        <p:nvPicPr>
          <p:cNvPr id="25" name="Picture 2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2354" r="12339" b="30536"/>
          <a:stretch/>
        </p:blipFill>
        <p:spPr bwMode="auto">
          <a:xfrm>
            <a:off x="4294211" y="1619622"/>
            <a:ext cx="4076700" cy="41529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98" y="2456597"/>
            <a:ext cx="3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Data: </a:t>
            </a:r>
          </a:p>
          <a:p>
            <a:r>
              <a:rPr lang="en-US" sz="2400" dirty="0" smtClean="0"/>
              <a:t>Southern Methodist University – Geothermal Laboratory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34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Borehole Temperature: </a:t>
            </a:r>
            <a:r>
              <a:rPr lang="en-US" dirty="0" err="1" smtClean="0"/>
              <a:t>Kriging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26624" r="12500" b="17898"/>
          <a:stretch/>
        </p:blipFill>
        <p:spPr bwMode="auto">
          <a:xfrm>
            <a:off x="341194" y="1747658"/>
            <a:ext cx="4061057" cy="387521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26624" r="12660" b="17403"/>
          <a:stretch/>
        </p:blipFill>
        <p:spPr bwMode="auto">
          <a:xfrm>
            <a:off x="4818810" y="1747659"/>
            <a:ext cx="3984380" cy="387521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38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Locations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26997" r="11859" b="18021"/>
          <a:stretch/>
        </p:blipFill>
        <p:spPr bwMode="auto">
          <a:xfrm>
            <a:off x="457200" y="1679575"/>
            <a:ext cx="4041657" cy="398424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67785" y="2559041"/>
            <a:ext cx="3719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Data:</a:t>
            </a:r>
          </a:p>
          <a:p>
            <a:r>
              <a:rPr lang="en-US" sz="2000" dirty="0" smtClean="0"/>
              <a:t>Texas Water Development Board Brackish </a:t>
            </a:r>
            <a:r>
              <a:rPr lang="en-US" sz="2000" dirty="0"/>
              <a:t>Groundwater </a:t>
            </a:r>
            <a:r>
              <a:rPr lang="en-US" sz="2000" dirty="0" smtClean="0"/>
              <a:t>Database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12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Dissolved Solids (TDS)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6748" r="12179" b="18145"/>
          <a:stretch/>
        </p:blipFill>
        <p:spPr bwMode="auto">
          <a:xfrm>
            <a:off x="648269" y="2282957"/>
            <a:ext cx="3656943" cy="35241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6748" r="13141" b="18145"/>
          <a:stretch/>
        </p:blipFill>
        <p:spPr bwMode="auto">
          <a:xfrm>
            <a:off x="4891235" y="2282957"/>
            <a:ext cx="3656943" cy="3524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386884"/>
            <a:ext cx="7267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TDS Concentration: 1000 – 30,000 mg/L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51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Depth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27120" r="12981" b="18270"/>
          <a:stretch/>
        </p:blipFill>
        <p:spPr bwMode="auto">
          <a:xfrm>
            <a:off x="620973" y="2178537"/>
            <a:ext cx="3719015" cy="349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26872" r="12821" b="17898"/>
          <a:stretch/>
        </p:blipFill>
        <p:spPr bwMode="auto">
          <a:xfrm>
            <a:off x="4838132" y="2178537"/>
            <a:ext cx="3691152" cy="349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390343"/>
            <a:ext cx="796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Well Depth: 100 – 12,000 feet (30.5 – 3658 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53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G PP Template (2013)">
  <a:themeElements>
    <a:clrScheme name="UT Colors">
      <a:dk1>
        <a:sysClr val="windowText" lastClr="000000"/>
      </a:dk1>
      <a:lt1>
        <a:sysClr val="window" lastClr="FFFFFF"/>
      </a:lt1>
      <a:dk2>
        <a:srgbClr val="042344"/>
      </a:dk2>
      <a:lt2>
        <a:srgbClr val="B4AA9F"/>
      </a:lt2>
      <a:accent1>
        <a:srgbClr val="0E4B53"/>
      </a:accent1>
      <a:accent2>
        <a:srgbClr val="C74911"/>
      </a:accent2>
      <a:accent3>
        <a:srgbClr val="9DB96B"/>
      </a:accent3>
      <a:accent4>
        <a:srgbClr val="0E4B53"/>
      </a:accent4>
      <a:accent5>
        <a:srgbClr val="A99987"/>
      </a:accent5>
      <a:accent6>
        <a:srgbClr val="F49808"/>
      </a:accent6>
      <a:hlink>
        <a:srgbClr val="89AC9D"/>
      </a:hlink>
      <a:folHlink>
        <a:srgbClr val="89AC9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WEG PP Template (2013)</Template>
  <TotalTime>387</TotalTime>
  <Words>330</Words>
  <Application>Microsoft Office PowerPoint</Application>
  <PresentationFormat>On-screen Show (4:3)</PresentationFormat>
  <Paragraphs>78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Franklin Gothic Book</vt:lpstr>
      <vt:lpstr>Franklin Gothic Medium</vt:lpstr>
      <vt:lpstr>WEG PP Template (2013)</vt:lpstr>
      <vt:lpstr>Using geothermal energy for brackish water desalination in Texas</vt:lpstr>
      <vt:lpstr>The Problem</vt:lpstr>
      <vt:lpstr>A Possible Solution</vt:lpstr>
      <vt:lpstr>Geothermal Energy</vt:lpstr>
      <vt:lpstr>Borehole Temperatures</vt:lpstr>
      <vt:lpstr>Borehole Temperature: Kriging</vt:lpstr>
      <vt:lpstr>Well Locations</vt:lpstr>
      <vt:lpstr>Total Dissolved Solids (TDS) </vt:lpstr>
      <vt:lpstr>Well Depth</vt:lpstr>
      <vt:lpstr>Power Production/Consumption</vt:lpstr>
      <vt:lpstr>Combined Equation</vt:lpstr>
      <vt:lpstr>Results</vt:lpstr>
      <vt:lpstr>PowerPoint Presentation</vt:lpstr>
      <vt:lpstr>Results</vt:lpstr>
      <vt:lpstr>Current Desalination Plants</vt:lpstr>
      <vt:lpstr>Conclusion</vt:lpstr>
      <vt:lpstr>Questions?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geothermal energy for brackish water desalination in Texas</dc:title>
  <dc:creator>Catherine</dc:creator>
  <cp:lastModifiedBy>Maidment, David R</cp:lastModifiedBy>
  <cp:revision>24</cp:revision>
  <dcterms:created xsi:type="dcterms:W3CDTF">2014-12-04T01:43:10Z</dcterms:created>
  <dcterms:modified xsi:type="dcterms:W3CDTF">2014-12-04T16:36:27Z</dcterms:modified>
</cp:coreProperties>
</file>