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61" r:id="rId4"/>
    <p:sldId id="257" r:id="rId5"/>
    <p:sldId id="270" r:id="rId6"/>
    <p:sldId id="262" r:id="rId7"/>
    <p:sldId id="274" r:id="rId8"/>
    <p:sldId id="265" r:id="rId9"/>
    <p:sldId id="266" r:id="rId10"/>
    <p:sldId id="267" r:id="rId11"/>
    <p:sldId id="264" r:id="rId12"/>
    <p:sldId id="268" r:id="rId13"/>
    <p:sldId id="269" r:id="rId14"/>
    <p:sldId id="271" r:id="rId15"/>
    <p:sldId id="272" r:id="rId16"/>
    <p:sldId id="275" r:id="rId17"/>
    <p:sldId id="273" r:id="rId18"/>
    <p:sldId id="26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2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6" autoAdjust="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738" y="102"/>
      </p:cViewPr>
      <p:guideLst>
        <p:guide orient="horz" pos="2160"/>
        <p:guide pos="12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C0A6A-0605-2B47-9E16-B6D3A08812CB}" type="datetimeFigureOut">
              <a:rPr lang="en-US" smtClean="0"/>
              <a:pPr/>
              <a:t>12/4/2014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8C684-5F5D-B144-B875-E0DB917C8B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76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36495-D08E-A04A-BEEF-BE243192D1B6}" type="datetimeFigureOut">
              <a:rPr lang="en-US" smtClean="0"/>
              <a:pPr/>
              <a:t>12/4/2014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A53AE-2121-3649-BB59-5FECB1D956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1210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6562"/>
            <a:ext cx="7772400" cy="207884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04" y="2800916"/>
            <a:ext cx="7772400" cy="25114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6089" y="5528817"/>
            <a:ext cx="4271823" cy="8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" y="5194736"/>
            <a:ext cx="4873069" cy="957515"/>
          </a:xfrm>
          <a:prstGeom prst="rect">
            <a:avLst/>
          </a:prstGeom>
        </p:spPr>
      </p:pic>
      <p:sp>
        <p:nvSpPr>
          <p:cNvPr id="1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066800" y="982080"/>
            <a:ext cx="7772400" cy="62664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>
              <a:buFontTx/>
              <a:buNone/>
            </a:pPr>
            <a:r>
              <a:rPr lang="en-US" sz="3200" dirty="0" smtClean="0"/>
              <a:t>Your Name Here</a:t>
            </a:r>
            <a:r>
              <a:rPr lang="en-US" sz="3200" dirty="0"/>
              <a:t/>
            </a:r>
            <a:br>
              <a:rPr lang="en-US" sz="3200" dirty="0"/>
            </a:br>
            <a:endParaRPr lang="en-US" sz="180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1608722"/>
            <a:ext cx="7772400" cy="2050749"/>
          </a:xfrm>
        </p:spPr>
        <p:txBody>
          <a:bodyPr>
            <a:normAutofit/>
          </a:bodyPr>
          <a:lstStyle>
            <a:lvl1pPr marL="0" indent="0">
              <a:buNone/>
              <a:defRPr sz="1600" i="1"/>
            </a:lvl1pPr>
          </a:lstStyle>
          <a:p>
            <a:pPr lvl="0"/>
            <a:r>
              <a:rPr lang="en-US" dirty="0" smtClean="0"/>
              <a:t>Your Title Here</a:t>
            </a:r>
            <a:endParaRPr lang="en-US" dirty="0"/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3753857"/>
            <a:ext cx="7772400" cy="317480"/>
          </a:xfrm>
        </p:spPr>
        <p:txBody>
          <a:bodyPr anchor="b">
            <a:normAutofit/>
          </a:bodyPr>
          <a:lstStyle>
            <a:lvl1pPr marL="0" indent="0">
              <a:buNone/>
              <a:defRPr sz="1600" i="0"/>
            </a:lvl1pPr>
          </a:lstStyle>
          <a:p>
            <a:pPr lvl="0"/>
            <a:r>
              <a:rPr lang="en-US" dirty="0" err="1" smtClean="0"/>
              <a:t>email@austin.utexas.edu</a:t>
            </a:r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66800" y="4071337"/>
            <a:ext cx="4536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/>
              <a:t>www.webberenergygroup.com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192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96562"/>
            <a:ext cx="7772400" cy="207884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UTwordmarkTag2012Horiz_White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5" b="42115"/>
          <a:stretch/>
        </p:blipFill>
        <p:spPr>
          <a:xfrm>
            <a:off x="1315833" y="5729584"/>
            <a:ext cx="6512336" cy="79357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84204" y="2800916"/>
            <a:ext cx="7772400" cy="25114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24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32730"/>
            <a:ext cx="7772400" cy="2173983"/>
          </a:xfrm>
        </p:spPr>
        <p:txBody>
          <a:bodyPr anchor="b" anchorCtr="0"/>
          <a:lstStyle>
            <a:lvl1pPr algn="l">
              <a:defRPr sz="4000" b="1" cap="none" normalizeH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Autofit/>
          </a:bodyPr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284" y="6250143"/>
            <a:ext cx="2398739" cy="4713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23805" y="6332910"/>
            <a:ext cx="3483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Faith</a:t>
            </a:r>
            <a:r>
              <a:rPr lang="en-US" sz="1200" baseline="0" dirty="0" smtClean="0"/>
              <a:t> S. Martinez</a:t>
            </a:r>
            <a:r>
              <a:rPr lang="en-US" sz="1200" dirty="0" smtClean="0"/>
              <a:t> | An analysis of lignite mining, water use &amp;</a:t>
            </a:r>
            <a:r>
              <a:rPr lang="en-US" sz="1200" baseline="0" dirty="0" smtClean="0"/>
              <a:t> </a:t>
            </a:r>
            <a:r>
              <a:rPr lang="en-US" sz="1200" dirty="0" smtClean="0"/>
              <a:t>demographics in two Texas counties  </a:t>
            </a:r>
            <a:r>
              <a:rPr lang="en-US" sz="1200" baseline="0" dirty="0" smtClean="0"/>
              <a:t> 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247241" y="6332910"/>
            <a:ext cx="17353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0EC0471D-2CBB-F445-AAB1-6302DC652397}" type="slidenum">
              <a:rPr lang="en-US" sz="1800" smtClean="0"/>
              <a:pPr algn="r"/>
              <a:t>‹#›</a:t>
            </a:fld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6623910" y="6408615"/>
            <a:ext cx="16689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December</a:t>
            </a:r>
            <a:r>
              <a:rPr lang="en-US" sz="1200" baseline="0" dirty="0" smtClean="0"/>
              <a:t> 4, 2014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fmartinez@utexas.edu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analysis of lignite mining, water use &amp; demographics in two Texas counties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[Rusk and Webb Counties]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9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Movement: Rusk County</a:t>
            </a:r>
            <a:endParaRPr lang="en-US" dirty="0"/>
          </a:p>
        </p:txBody>
      </p:sp>
      <p:pic>
        <p:nvPicPr>
          <p:cNvPr id="4" name="Content Placeholder 3" descr="Abroad Rusk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980" b="-198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Webb County Watersheds 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1451" t="13415" r="49813" b="3449"/>
          <a:stretch/>
        </p:blipFill>
        <p:spPr bwMode="auto">
          <a:xfrm>
            <a:off x="457200" y="1352848"/>
            <a:ext cx="2976862" cy="2288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11382" t="12568" r="50160" b="2991"/>
          <a:stretch/>
        </p:blipFill>
        <p:spPr bwMode="auto">
          <a:xfrm>
            <a:off x="858921" y="3709954"/>
            <a:ext cx="2575141" cy="2315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917180" y="1499488"/>
            <a:ext cx="448780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500" dirty="0" smtClean="0"/>
              <a:t>3,363 mi2 </a:t>
            </a:r>
          </a:p>
          <a:p>
            <a:pPr marL="342900" marR="0" lvl="0" indent="-342900" defTabSz="914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500" dirty="0" smtClean="0"/>
              <a:t>Flat and dry terrain</a:t>
            </a:r>
          </a:p>
          <a:p>
            <a:pPr marL="742950" lvl="1" indent="-285750" defTabSz="9144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200" dirty="0" smtClean="0"/>
              <a:t>Grasses, mosses, cacti, thorny shrubs</a:t>
            </a:r>
          </a:p>
          <a:p>
            <a:pPr marL="742950" lvl="1" indent="-285750" defTabSz="9144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200" dirty="0" smtClean="0"/>
              <a:t>Clay and loamy soils </a:t>
            </a:r>
          </a:p>
          <a:p>
            <a:pPr marL="742950" lvl="1" indent="-285750" defTabSz="9144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200" dirty="0" smtClean="0"/>
              <a:t>Rainfall: 20in/yr</a:t>
            </a:r>
          </a:p>
          <a:p>
            <a:pPr marL="285750" indent="-285750" defTabSz="9144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500" dirty="0" err="1" smtClean="0"/>
              <a:t>Carricitos</a:t>
            </a:r>
            <a:r>
              <a:rPr lang="en-US" sz="2500" dirty="0" smtClean="0"/>
              <a:t> Creek</a:t>
            </a:r>
          </a:p>
          <a:p>
            <a:pPr marL="742950" lvl="1" indent="-285750" defTabSz="9144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200" dirty="0" smtClean="0"/>
              <a:t>Entirely reclaimed by </a:t>
            </a:r>
            <a:r>
              <a:rPr lang="en-US" sz="2200" dirty="0" err="1" smtClean="0"/>
              <a:t>Farco</a:t>
            </a:r>
            <a:r>
              <a:rPr lang="en-US" sz="2200" dirty="0" smtClean="0"/>
              <a:t> Mining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Webb County Demographics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464" y="1600200"/>
            <a:ext cx="4431884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Population: 250,304</a:t>
            </a:r>
          </a:p>
          <a:p>
            <a:r>
              <a:rPr lang="en-US" dirty="0" smtClean="0"/>
              <a:t>Education Attainment:</a:t>
            </a:r>
          </a:p>
          <a:p>
            <a:pPr lvl="1"/>
            <a:r>
              <a:rPr lang="en-US" dirty="0" smtClean="0"/>
              <a:t>64.1% H.S. graduate</a:t>
            </a:r>
          </a:p>
          <a:p>
            <a:pPr lvl="1"/>
            <a:r>
              <a:rPr lang="en-US" dirty="0" smtClean="0"/>
              <a:t>Under 25,  4.3% Bachelor’s </a:t>
            </a:r>
          </a:p>
          <a:p>
            <a:pPr lvl="1"/>
            <a:r>
              <a:rPr lang="en-US" dirty="0" smtClean="0"/>
              <a:t>Over 25, 12.4% Bachelor’s</a:t>
            </a:r>
          </a:p>
          <a:p>
            <a:r>
              <a:rPr lang="en-US" dirty="0" smtClean="0"/>
              <a:t>Employment</a:t>
            </a:r>
          </a:p>
          <a:p>
            <a:pPr lvl="1"/>
            <a:r>
              <a:rPr lang="en-US" dirty="0" smtClean="0"/>
              <a:t>Total: 96,893 </a:t>
            </a:r>
          </a:p>
          <a:p>
            <a:pPr lvl="1"/>
            <a:r>
              <a:rPr lang="en-US" dirty="0" smtClean="0"/>
              <a:t>Agriculture, Forestry, Fishing/Hunting &amp; Mining: 2,479</a:t>
            </a:r>
          </a:p>
          <a:p>
            <a:pPr lvl="2"/>
            <a:r>
              <a:rPr lang="en-US" dirty="0" smtClean="0"/>
              <a:t>Mining: Oil, Gas, Lignite, etc. </a:t>
            </a:r>
          </a:p>
          <a:p>
            <a:r>
              <a:rPr lang="en-US" dirty="0" smtClean="0"/>
              <a:t>30.6% below poverty line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t="20675" r="63993" b="3884"/>
          <a:stretch/>
        </p:blipFill>
        <p:spPr bwMode="auto">
          <a:xfrm>
            <a:off x="4793690" y="2189895"/>
            <a:ext cx="4057118" cy="31876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Movement: Webb County</a:t>
            </a:r>
            <a:endParaRPr lang="en-US" dirty="0"/>
          </a:p>
        </p:txBody>
      </p:sp>
      <p:pic>
        <p:nvPicPr>
          <p:cNvPr id="4" name="Content Placeholder 3" descr="Abroad Webb 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71" r="-17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Migration: inbound</a:t>
            </a:r>
            <a:endParaRPr lang="en-US" dirty="0"/>
          </a:p>
        </p:txBody>
      </p:sp>
      <p:pic>
        <p:nvPicPr>
          <p:cNvPr id="4" name="Content Placeholder 3" descr="Inbound Migration Webb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95" r="-109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Migration: outbound</a:t>
            </a:r>
            <a:endParaRPr lang="en-US" dirty="0"/>
          </a:p>
        </p:txBody>
      </p:sp>
      <p:pic>
        <p:nvPicPr>
          <p:cNvPr id="4" name="Content Placeholder 3" descr="Outbound Webb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2" r="-6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Lignite operations </a:t>
            </a:r>
          </a:p>
          <a:p>
            <a:pPr lvl="1"/>
            <a:r>
              <a:rPr lang="en-US" dirty="0" smtClean="0"/>
              <a:t>+water availability </a:t>
            </a:r>
          </a:p>
          <a:p>
            <a:pPr lvl="1"/>
            <a:r>
              <a:rPr lang="en-US" dirty="0" smtClean="0"/>
              <a:t>+water use </a:t>
            </a:r>
          </a:p>
          <a:p>
            <a:r>
              <a:rPr lang="en-US" dirty="0" smtClean="0"/>
              <a:t>Reclamation + water quality </a:t>
            </a:r>
          </a:p>
          <a:p>
            <a:r>
              <a:rPr lang="en-US" dirty="0" smtClean="0"/>
              <a:t>Lower education attainment + “mining”</a:t>
            </a:r>
          </a:p>
          <a:p>
            <a:r>
              <a:rPr lang="en-US" dirty="0" smtClean="0"/>
              <a:t>Movement is low in Rusk County </a:t>
            </a:r>
          </a:p>
          <a:p>
            <a:r>
              <a:rPr lang="en-US" dirty="0" smtClean="0"/>
              <a:t>Movement is high in Webb County 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Michael E. Webber </a:t>
            </a:r>
          </a:p>
          <a:p>
            <a:r>
              <a:rPr lang="en-US" dirty="0" smtClean="0"/>
              <a:t>Dr. David R. </a:t>
            </a:r>
            <a:r>
              <a:rPr lang="en-US" dirty="0" err="1" smtClean="0"/>
              <a:t>Maidment</a:t>
            </a:r>
            <a:r>
              <a:rPr lang="en-US" dirty="0" smtClean="0"/>
              <a:t> </a:t>
            </a:r>
          </a:p>
          <a:p>
            <a:r>
              <a:rPr lang="en-US" dirty="0" smtClean="0"/>
              <a:t>James Littlefield, Director of Operations, </a:t>
            </a:r>
            <a:r>
              <a:rPr lang="en-US" dirty="0" err="1" smtClean="0"/>
              <a:t>Luminant</a:t>
            </a:r>
            <a:r>
              <a:rPr lang="en-US" dirty="0" smtClean="0"/>
              <a:t> Mining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Faith S. Martinez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Graduate Research Assistant </a:t>
            </a:r>
          </a:p>
          <a:p>
            <a:r>
              <a:rPr lang="en-US" dirty="0" smtClean="0"/>
              <a:t>MGPS, Lyndon B. Johnson School of Public Affairs </a:t>
            </a:r>
          </a:p>
          <a:p>
            <a:r>
              <a:rPr lang="en-US" dirty="0" smtClean="0"/>
              <a:t>EER, Jackson School of Geosciences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fmartinez@utexas.edu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27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Lignite Mining </a:t>
            </a:r>
            <a:endParaRPr lang="en-US" dirty="0"/>
          </a:p>
        </p:txBody>
      </p:sp>
      <p:pic>
        <p:nvPicPr>
          <p:cNvPr id="12" name="Content Placeholder 11" descr="Martin Lake Power Plan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572" r="-5572"/>
          <a:stretch>
            <a:fillRect/>
          </a:stretch>
        </p:blipFill>
        <p:spPr>
          <a:xfrm>
            <a:off x="457199" y="1600200"/>
            <a:ext cx="3899637" cy="2144650"/>
          </a:xfrm>
        </p:spPr>
      </p:pic>
      <p:pic>
        <p:nvPicPr>
          <p:cNvPr id="13" name="Picture 12" descr="Rachel M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155" y="1581546"/>
            <a:ext cx="3214131" cy="2185607"/>
          </a:xfrm>
          <a:prstGeom prst="rect">
            <a:avLst/>
          </a:prstGeom>
        </p:spPr>
      </p:pic>
      <p:pic>
        <p:nvPicPr>
          <p:cNvPr id="14" name="Picture 13" descr="MartinLak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0" y="3429000"/>
            <a:ext cx="3492500" cy="2324100"/>
          </a:xfrm>
          <a:prstGeom prst="rect">
            <a:avLst/>
          </a:prstGeom>
        </p:spPr>
      </p:pic>
      <p:pic>
        <p:nvPicPr>
          <p:cNvPr id="16" name="Picture 15" descr="Coal Rank TX Wt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163" y="4196851"/>
            <a:ext cx="4354132" cy="17229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1746" y="5714226"/>
            <a:ext cx="6349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[TPWD]</a:t>
            </a:r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587072" y="3689405"/>
            <a:ext cx="6349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[TPWD]</a:t>
            </a:r>
            <a:endParaRPr lang="en-US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6843839" y="5893107"/>
            <a:ext cx="16813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[Kentucky Geological Society, UKY]</a:t>
            </a:r>
            <a:endParaRPr lang="en-US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7566524" y="3716426"/>
            <a:ext cx="6026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[</a:t>
            </a:r>
            <a:r>
              <a:rPr lang="en-US" sz="800" dirty="0" err="1" smtClean="0"/>
              <a:t>Airphoto</a:t>
            </a:r>
            <a:r>
              <a:rPr lang="en-US" sz="800" dirty="0" smtClean="0"/>
              <a:t>]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9721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Lignite </a:t>
            </a:r>
            <a:endParaRPr lang="en-US" dirty="0"/>
          </a:p>
        </p:txBody>
      </p:sp>
      <p:pic>
        <p:nvPicPr>
          <p:cNvPr id="7" name="Content Placeholder 6" descr="TX Lignite Formations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75" r="1628"/>
          <a:stretch>
            <a:fillRect/>
          </a:stretch>
        </p:blipFill>
        <p:spPr>
          <a:xfrm>
            <a:off x="457200" y="1417638"/>
            <a:ext cx="4898398" cy="4230688"/>
          </a:xfrm>
        </p:spPr>
      </p:pic>
      <p:pic>
        <p:nvPicPr>
          <p:cNvPr id="8" name="Picture 7" descr="Rus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039" y="1365807"/>
            <a:ext cx="1938329" cy="1842382"/>
          </a:xfrm>
          <a:prstGeom prst="rect">
            <a:avLst/>
          </a:prstGeom>
        </p:spPr>
      </p:pic>
      <p:pic>
        <p:nvPicPr>
          <p:cNvPr id="9" name="Picture 8" descr="web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751" y="3529785"/>
            <a:ext cx="1870618" cy="17811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48575" y="5622410"/>
            <a:ext cx="8847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[BEG, UT-Austin]</a:t>
            </a:r>
            <a:endParaRPr lang="en-US" sz="8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9582" y="3095663"/>
            <a:ext cx="4739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[TSHA]</a:t>
            </a:r>
            <a:endParaRPr lang="en-US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7545003" y="5432882"/>
            <a:ext cx="4739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[TSHA]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9721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Lignite and water?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5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Geology &amp; Major Aquifers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7957" r="50443" b="3029"/>
          <a:stretch/>
        </p:blipFill>
        <p:spPr bwMode="auto">
          <a:xfrm>
            <a:off x="457199" y="1534260"/>
            <a:ext cx="7460582" cy="4387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Conditions </a:t>
            </a:r>
            <a:endParaRPr lang="en-US" dirty="0"/>
          </a:p>
        </p:txBody>
      </p:sp>
      <p:pic>
        <p:nvPicPr>
          <p:cNvPr id="5" name="Picture 4" descr="TXrainfallev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21" y="1417638"/>
            <a:ext cx="7616085" cy="3712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47352" y="5130479"/>
            <a:ext cx="4721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[TCEQ]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Rusk County Watersheds 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3339706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Texas Piney Woods </a:t>
            </a:r>
          </a:p>
          <a:p>
            <a:pPr lvl="1"/>
            <a:r>
              <a:rPr lang="en-US" sz="2000" dirty="0" smtClean="0"/>
              <a:t>939 mi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– 15mi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water </a:t>
            </a:r>
          </a:p>
          <a:p>
            <a:pPr lvl="1"/>
            <a:r>
              <a:rPr lang="en-US" sz="2000" dirty="0" smtClean="0"/>
              <a:t>Rainfall: 45in/yr </a:t>
            </a:r>
          </a:p>
          <a:p>
            <a:pPr lvl="1"/>
            <a:r>
              <a:rPr lang="en-US" sz="2000" dirty="0" smtClean="0"/>
              <a:t>Deep sandy loam with clay &amp; lignite </a:t>
            </a:r>
          </a:p>
          <a:p>
            <a:r>
              <a:rPr lang="en-US" sz="2400" dirty="0" smtClean="0"/>
              <a:t>Martin Lake Watershed </a:t>
            </a:r>
          </a:p>
          <a:p>
            <a:pPr lvl="1"/>
            <a:r>
              <a:rPr lang="en-US" sz="2000" dirty="0" smtClean="0"/>
              <a:t>Reclamation created lake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State park </a:t>
            </a:r>
            <a:endParaRPr lang="en-US" sz="2000" dirty="0" smtClean="0"/>
          </a:p>
          <a:p>
            <a:endParaRPr lang="en-US" sz="2400" dirty="0"/>
          </a:p>
        </p:txBody>
      </p:sp>
      <p:pic>
        <p:nvPicPr>
          <p:cNvPr id="5" name="Content Placeholder 3"/>
          <p:cNvPicPr>
            <a:picLocks/>
          </p:cNvPicPr>
          <p:nvPr/>
        </p:nvPicPr>
        <p:blipFill rotWithShape="1">
          <a:blip r:embed="rId2"/>
          <a:srcRect l="10963" t="13497" r="50128" b="3449"/>
          <a:stretch/>
        </p:blipFill>
        <p:spPr bwMode="auto">
          <a:xfrm>
            <a:off x="4500322" y="1417638"/>
            <a:ext cx="3071218" cy="2267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11140" t="15085" r="50000" b="3419"/>
          <a:stretch/>
        </p:blipFill>
        <p:spPr bwMode="auto">
          <a:xfrm>
            <a:off x="4927960" y="3880910"/>
            <a:ext cx="2643580" cy="23518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Martin Lake – </a:t>
            </a:r>
            <a:r>
              <a:rPr lang="en-US" dirty="0" err="1" smtClean="0"/>
              <a:t>Luminant</a:t>
            </a:r>
            <a:r>
              <a:rPr lang="en-US" dirty="0" smtClean="0"/>
              <a:t> Operations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3348" t="12161" r="50000" b="3420"/>
          <a:stretch/>
        </p:blipFill>
        <p:spPr bwMode="auto">
          <a:xfrm>
            <a:off x="5355598" y="1262142"/>
            <a:ext cx="2729940" cy="24336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10914" t="12511" r="50000" b="3846"/>
          <a:stretch/>
        </p:blipFill>
        <p:spPr bwMode="auto">
          <a:xfrm>
            <a:off x="457200" y="1599050"/>
            <a:ext cx="4308159" cy="3457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11286" t="12872" r="50160" b="2991"/>
          <a:stretch/>
        </p:blipFill>
        <p:spPr bwMode="auto">
          <a:xfrm>
            <a:off x="5355598" y="3851255"/>
            <a:ext cx="2729940" cy="2329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Rusk County Demographics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87806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Population: 53,330</a:t>
            </a:r>
          </a:p>
          <a:p>
            <a:r>
              <a:rPr lang="en-US" dirty="0" smtClean="0"/>
              <a:t>Education Attainment </a:t>
            </a:r>
          </a:p>
          <a:p>
            <a:pPr lvl="1"/>
            <a:r>
              <a:rPr lang="en-US" dirty="0" smtClean="0"/>
              <a:t>80.1% H.S. graduate </a:t>
            </a:r>
          </a:p>
          <a:p>
            <a:pPr lvl="1"/>
            <a:r>
              <a:rPr lang="en-US" dirty="0" smtClean="0"/>
              <a:t>Under 25, 5% Bachelor’s</a:t>
            </a:r>
          </a:p>
          <a:p>
            <a:pPr lvl="1"/>
            <a:r>
              <a:rPr lang="en-US" dirty="0" smtClean="0"/>
              <a:t>3.1% Male, 7.6% Female </a:t>
            </a:r>
          </a:p>
          <a:p>
            <a:r>
              <a:rPr lang="en-US" dirty="0" smtClean="0"/>
              <a:t>Median Income: $46,220</a:t>
            </a:r>
          </a:p>
          <a:p>
            <a:r>
              <a:rPr lang="en-US" dirty="0" smtClean="0"/>
              <a:t>Employment</a:t>
            </a:r>
          </a:p>
          <a:p>
            <a:pPr lvl="1"/>
            <a:r>
              <a:rPr lang="en-US" dirty="0" smtClean="0"/>
              <a:t>Total: 21,659</a:t>
            </a:r>
          </a:p>
          <a:p>
            <a:pPr lvl="1"/>
            <a:r>
              <a:rPr lang="en-US" dirty="0" smtClean="0"/>
              <a:t>Agriculture, Forestry, Fishing/Hunting &amp; Mining: 2,368 </a:t>
            </a:r>
          </a:p>
          <a:p>
            <a:pPr lvl="2"/>
            <a:r>
              <a:rPr lang="en-US" dirty="0" smtClean="0"/>
              <a:t>Mining: Oil, Gas, Lignite, etc. </a:t>
            </a:r>
          </a:p>
          <a:p>
            <a:r>
              <a:rPr lang="en-US" dirty="0" smtClean="0"/>
              <a:t>15.3% below the poverty level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t="8035" r="63827" b="12461"/>
          <a:stretch/>
        </p:blipFill>
        <p:spPr bwMode="auto">
          <a:xfrm>
            <a:off x="5074596" y="1975981"/>
            <a:ext cx="3741794" cy="3083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G PP Template (2013)">
  <a:themeElements>
    <a:clrScheme name="UT Colors">
      <a:dk1>
        <a:sysClr val="windowText" lastClr="000000"/>
      </a:dk1>
      <a:lt1>
        <a:sysClr val="window" lastClr="FFFFFF"/>
      </a:lt1>
      <a:dk2>
        <a:srgbClr val="042344"/>
      </a:dk2>
      <a:lt2>
        <a:srgbClr val="B4AA9F"/>
      </a:lt2>
      <a:accent1>
        <a:srgbClr val="0E4B53"/>
      </a:accent1>
      <a:accent2>
        <a:srgbClr val="C74911"/>
      </a:accent2>
      <a:accent3>
        <a:srgbClr val="9DB96B"/>
      </a:accent3>
      <a:accent4>
        <a:srgbClr val="0E4B53"/>
      </a:accent4>
      <a:accent5>
        <a:srgbClr val="A99987"/>
      </a:accent5>
      <a:accent6>
        <a:srgbClr val="F49808"/>
      </a:accent6>
      <a:hlink>
        <a:srgbClr val="89AC9D"/>
      </a:hlink>
      <a:folHlink>
        <a:srgbClr val="89AC9D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WEG PP Template (2013).potx</Template>
  <TotalTime>194</TotalTime>
  <Words>337</Words>
  <Application>Microsoft Office PowerPoint</Application>
  <PresentationFormat>On-screen Show (4:3)</PresentationFormat>
  <Paragraphs>80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Franklin Gothic Book</vt:lpstr>
      <vt:lpstr>Franklin Gothic Medium</vt:lpstr>
      <vt:lpstr>Wingdings</vt:lpstr>
      <vt:lpstr>WEG PP Template (2013)</vt:lpstr>
      <vt:lpstr>An analysis of lignite mining, water use &amp; demographics in two Texas counties  </vt:lpstr>
      <vt:lpstr>Lignite Mining </vt:lpstr>
      <vt:lpstr>Texas Lignite </vt:lpstr>
      <vt:lpstr>Lignite and water?</vt:lpstr>
      <vt:lpstr>Texas Geology &amp; Major Aquifers</vt:lpstr>
      <vt:lpstr>Current Conditions </vt:lpstr>
      <vt:lpstr>Rusk County Watersheds </vt:lpstr>
      <vt:lpstr>Martin Lake – Luminant Operations</vt:lpstr>
      <vt:lpstr>Rusk County Demographics </vt:lpstr>
      <vt:lpstr>Movement: Rusk County</vt:lpstr>
      <vt:lpstr>Webb County Watersheds </vt:lpstr>
      <vt:lpstr>Webb County Demographics </vt:lpstr>
      <vt:lpstr>Movement: Webb County</vt:lpstr>
      <vt:lpstr>Migration: inbound</vt:lpstr>
      <vt:lpstr>Migration: outbound</vt:lpstr>
      <vt:lpstr>Conclusions</vt:lpstr>
      <vt:lpstr>Acknowledgements </vt:lpstr>
      <vt:lpstr>PowerPoint Presentation</vt:lpstr>
    </vt:vector>
  </TitlesOfParts>
  <Company>Westminster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Faith Martinez</dc:creator>
  <cp:lastModifiedBy>Maidment, David R</cp:lastModifiedBy>
  <cp:revision>19</cp:revision>
  <dcterms:created xsi:type="dcterms:W3CDTF">2014-12-04T02:28:53Z</dcterms:created>
  <dcterms:modified xsi:type="dcterms:W3CDTF">2014-12-04T16:37:12Z</dcterms:modified>
</cp:coreProperties>
</file>