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8" r:id="rId1"/>
  </p:sldMasterIdLst>
  <p:sldIdLst>
    <p:sldId id="256" r:id="rId2"/>
    <p:sldId id="257" r:id="rId3"/>
    <p:sldId id="258" r:id="rId4"/>
    <p:sldId id="259" r:id="rId5"/>
    <p:sldId id="262" r:id="rId6"/>
    <p:sldId id="260" r:id="rId7"/>
    <p:sldId id="261" r:id="rId8"/>
    <p:sldId id="263" r:id="rId9"/>
    <p:sldId id="264" r:id="rId10"/>
    <p:sldId id="270" r:id="rId11"/>
    <p:sldId id="267" r:id="rId12"/>
    <p:sldId id="269" r:id="rId13"/>
    <p:sldId id="266" r:id="rId14"/>
    <p:sldId id="268" r:id="rId15"/>
    <p:sldId id="271" r:id="rId16"/>
    <p:sldId id="272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25" d="100"/>
          <a:sy n="125" d="100"/>
        </p:scale>
        <p:origin x="1194" y="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3DF18F-A435-4C32-8BF7-93820DA4C098}" type="datetimeFigureOut">
              <a:rPr lang="en-US" smtClean="0"/>
              <a:t>11/18/2014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345440" y="2942602"/>
            <a:ext cx="7147931" cy="24638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572652" y="2944634"/>
            <a:ext cx="1190348" cy="2459736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7712714" y="3136658"/>
            <a:ext cx="910224" cy="2075688"/>
          </a:xfrm>
          <a:prstGeom prst="rect">
            <a:avLst/>
          </a:prstGeom>
          <a:solidFill>
            <a:schemeClr val="accent3">
              <a:alpha val="70000"/>
            </a:schemeClr>
          </a:solidFill>
          <a:ln w="635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445483" y="3055621"/>
            <a:ext cx="6947845" cy="2245359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786826" y="4625268"/>
            <a:ext cx="762000" cy="457200"/>
          </a:xfrm>
        </p:spPr>
        <p:txBody>
          <a:bodyPr/>
          <a:lstStyle>
            <a:lvl1pPr algn="ctr">
              <a:defRPr sz="28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0E889F10-2396-4F0D-B4A9-23EB51A91781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541822" y="4559276"/>
            <a:ext cx="6755166" cy="664367"/>
          </a:xfrm>
          <a:prstGeom prst="rect">
            <a:avLst/>
          </a:prstGeom>
          <a:solidFill>
            <a:schemeClr val="accent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538971" y="3139440"/>
            <a:ext cx="6760868" cy="2077720"/>
          </a:xfrm>
          <a:prstGeom prst="rect">
            <a:avLst/>
          </a:prstGeom>
          <a:noFill/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42805" y="4648200"/>
            <a:ext cx="6553200" cy="457200"/>
          </a:xfrm>
        </p:spPr>
        <p:txBody>
          <a:bodyPr>
            <a:normAutofit/>
          </a:bodyPr>
          <a:lstStyle>
            <a:lvl1pPr marL="0" indent="0" algn="ctr">
              <a:buNone/>
              <a:defRPr sz="1800" cap="all" spc="300" baseline="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4705" y="3227033"/>
            <a:ext cx="6629400" cy="1219201"/>
          </a:xfrm>
        </p:spPr>
        <p:txBody>
          <a:bodyPr anchor="b" anchorCtr="0">
            <a:noAutofit/>
          </a:bodyPr>
          <a:lstStyle>
            <a:lvl1pPr>
              <a:defRPr sz="40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3DF18F-A435-4C32-8BF7-93820DA4C098}" type="datetimeFigureOut">
              <a:rPr lang="en-US" smtClean="0"/>
              <a:t>11/18/2014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889F10-2396-4F0D-B4A9-23EB51A9178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6861702" y="228600"/>
            <a:ext cx="1859280" cy="6122634"/>
          </a:xfrm>
          <a:prstGeom prst="rect">
            <a:avLst/>
          </a:prstGeom>
          <a:solidFill>
            <a:srgbClr val="FFFFFF">
              <a:alpha val="85000"/>
            </a:srgb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955225" y="351409"/>
            <a:ext cx="1672235" cy="5877017"/>
          </a:xfrm>
          <a:prstGeom prst="rect">
            <a:avLst/>
          </a:prstGeom>
          <a:solidFill>
            <a:srgbClr val="FFFFFF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48577" y="395427"/>
            <a:ext cx="1485531" cy="578898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80999"/>
            <a:ext cx="6172200" cy="579120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3DF18F-A435-4C32-8BF7-93820DA4C098}" type="datetimeFigureOut">
              <a:rPr lang="en-US" smtClean="0"/>
              <a:t>11/18/2014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889F10-2396-4F0D-B4A9-23EB51A9178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3DF18F-A435-4C32-8BF7-93820DA4C098}" type="datetimeFigureOut">
              <a:rPr lang="en-US" smtClean="0"/>
              <a:t>11/18/2014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889F10-2396-4F0D-B4A9-23EB51A9178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3DF18F-A435-4C32-8BF7-93820DA4C098}" type="datetimeFigureOut">
              <a:rPr lang="en-US" smtClean="0"/>
              <a:t>11/18/2014</a:t>
            </a:fld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451976" y="2946400"/>
            <a:ext cx="8265160" cy="24638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567656" y="3048000"/>
            <a:ext cx="8033800" cy="2245359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889F10-2396-4F0D-B4A9-23EB51A91781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6" y="3200399"/>
            <a:ext cx="7696200" cy="1295401"/>
          </a:xfrm>
        </p:spPr>
        <p:txBody>
          <a:bodyPr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lang="en-US" sz="4000" kern="1200" cap="all" baseline="0" dirty="0">
                <a:solidFill>
                  <a:schemeClr val="accent1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675496" y="4541520"/>
            <a:ext cx="7818120" cy="664367"/>
          </a:xfrm>
          <a:prstGeom prst="rect">
            <a:avLst/>
          </a:prstGeom>
          <a:solidFill>
            <a:schemeClr val="accent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6456" y="4607510"/>
            <a:ext cx="7696200" cy="523783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 cap="all" spc="250" baseline="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Rectangle 13"/>
          <p:cNvSpPr/>
          <p:nvPr/>
        </p:nvSpPr>
        <p:spPr>
          <a:xfrm>
            <a:off x="675757" y="3124200"/>
            <a:ext cx="7817599" cy="2077720"/>
          </a:xfrm>
          <a:prstGeom prst="rect">
            <a:avLst/>
          </a:prstGeom>
          <a:noFill/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26128" y="1719071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19071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3DF18F-A435-4C32-8BF7-93820DA4C098}" type="datetimeFigureOut">
              <a:rPr lang="en-US" smtClean="0"/>
              <a:t>11/18/2014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889F10-2396-4F0D-B4A9-23EB51A9178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26128" y="1722438"/>
            <a:ext cx="4040188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6128" y="2438400"/>
            <a:ext cx="4040188" cy="368776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722438"/>
            <a:ext cx="4041775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38400"/>
            <a:ext cx="4041775" cy="368776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3DF18F-A435-4C32-8BF7-93820DA4C098}" type="datetimeFigureOut">
              <a:rPr lang="en-US" smtClean="0"/>
              <a:t>11/18/2014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889F10-2396-4F0D-B4A9-23EB51A9178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3DF18F-A435-4C32-8BF7-93820DA4C098}" type="datetimeFigureOut">
              <a:rPr lang="en-US" smtClean="0"/>
              <a:t>11/18/2014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889F10-2396-4F0D-B4A9-23EB51A9178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1" name="Rounded Rectangle 10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3DF18F-A435-4C32-8BF7-93820DA4C098}" type="datetimeFigureOut">
              <a:rPr lang="en-US" smtClean="0"/>
              <a:t>11/18/2014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889F10-2396-4F0D-B4A9-23EB51A9178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2" name="Rounded Rectangle 11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6200" y="685800"/>
            <a:ext cx="4572000" cy="525780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3DF18F-A435-4C32-8BF7-93820DA4C098}" type="datetimeFigureOut">
              <a:rPr lang="en-US" smtClean="0"/>
              <a:t>11/18/2014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889F10-2396-4F0D-B4A9-23EB51A91781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560034" y="1505712"/>
            <a:ext cx="2716566" cy="3523488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676690" y="1642472"/>
            <a:ext cx="2483254" cy="3234328"/>
          </a:xfrm>
          <a:prstGeom prst="rect">
            <a:avLst/>
          </a:prstGeom>
          <a:solidFill>
            <a:srgbClr val="FFFFFF"/>
          </a:solidFill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9000" y="2971800"/>
            <a:ext cx="2298634" cy="1752600"/>
          </a:xfrm>
        </p:spPr>
        <p:txBody>
          <a:bodyPr/>
          <a:lstStyle>
            <a:lvl1pPr marL="0" indent="0">
              <a:spcBef>
                <a:spcPts val="400"/>
              </a:spcBef>
              <a:buNone/>
              <a:defRPr sz="140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9000" y="1734312"/>
            <a:ext cx="2298634" cy="1191620"/>
          </a:xfrm>
        </p:spPr>
        <p:txBody>
          <a:bodyPr anchor="b">
            <a:normAutofit/>
          </a:bodyPr>
          <a:lstStyle>
            <a:lvl1pPr algn="l">
              <a:defRPr sz="2000" b="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9" name="Rounded Rectangle 8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85800" y="621437"/>
            <a:ext cx="7772400" cy="4331564"/>
          </a:xfrm>
          <a:solidFill>
            <a:schemeClr val="bg2"/>
          </a:solidFill>
          <a:ln>
            <a:noFill/>
          </a:ln>
          <a:effectLst>
            <a:softEdge rad="12700"/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3DF18F-A435-4C32-8BF7-93820DA4C098}" type="datetimeFigureOut">
              <a:rPr lang="en-US" smtClean="0"/>
              <a:t>11/18/2014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889F10-2396-4F0D-B4A9-23EB51A91781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685800" y="4953000"/>
            <a:ext cx="7772400" cy="13716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61999" y="5029200"/>
            <a:ext cx="7600765" cy="1202924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914400" y="5638800"/>
            <a:ext cx="7328514" cy="451696"/>
          </a:xfrm>
          <a:prstGeom prst="rect">
            <a:avLst/>
          </a:prstGeom>
          <a:solidFill>
            <a:schemeClr val="accent1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605589" y="5074920"/>
            <a:ext cx="7946136" cy="1097280"/>
          </a:xfrm>
          <a:prstGeom prst="rect">
            <a:avLst/>
          </a:prstGeom>
          <a:noFill/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56289" y="5656556"/>
            <a:ext cx="7244736" cy="401715"/>
          </a:xfrm>
        </p:spPr>
        <p:txBody>
          <a:bodyPr anchor="ctr">
            <a:normAutofit/>
          </a:bodyPr>
          <a:lstStyle>
            <a:lvl1pPr marL="0" indent="0" algn="ctr">
              <a:buNone/>
              <a:defRPr sz="1500" cap="all" spc="250" baseline="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105400"/>
            <a:ext cx="7328514" cy="523043"/>
          </a:xfrm>
        </p:spPr>
        <p:txBody>
          <a:bodyPr anchor="ctr" anchorCtr="0"/>
          <a:lstStyle>
            <a:lvl1pPr algn="ctr">
              <a:defRPr sz="2000" b="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7" name="Rounded Rectangle 6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52600"/>
            <a:ext cx="8229600" cy="4373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573DF18F-A435-4C32-8BF7-93820DA4C098}" type="datetimeFigureOut">
              <a:rPr lang="en-US" smtClean="0"/>
              <a:t>11/18/2014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0E889F10-2396-4F0D-B4A9-23EB51A91781}" type="slidenum">
              <a:rPr lang="en-US" smtClean="0"/>
              <a:t>‹#›</a:t>
            </a:fld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274320" y="278166"/>
            <a:ext cx="8595360" cy="132588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72863" y="372862"/>
            <a:ext cx="8380520" cy="1118587"/>
          </a:xfrm>
          <a:prstGeom prst="rect">
            <a:avLst/>
          </a:prstGeom>
          <a:solidFill>
            <a:srgbClr val="FFFFFF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3500" kern="1200" cap="all" baseline="0">
          <a:solidFill>
            <a:schemeClr val="accent1">
              <a:lumMod val="75000"/>
            </a:schemeClr>
          </a:solidFill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emf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emf"/><Relationship Id="rId4" Type="http://schemas.openxmlformats.org/officeDocument/2006/relationships/image" Target="../media/image22.emf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r>
              <a:rPr lang="en-US" sz="1600" b="1" dirty="0" smtClean="0"/>
              <a:t>Daria </a:t>
            </a:r>
            <a:r>
              <a:rPr lang="en-US" sz="1600" b="1" dirty="0" err="1" smtClean="0"/>
              <a:t>Akhbari</a:t>
            </a:r>
            <a:endParaRPr lang="en-US" sz="1600" b="1" dirty="0" smtClean="0"/>
          </a:p>
          <a:p>
            <a:r>
              <a:rPr lang="en-US" sz="1600" b="1" dirty="0" smtClean="0"/>
              <a:t>Fall 2014</a:t>
            </a:r>
            <a:endParaRPr lang="en-US" sz="1600" b="1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Edward’s Aquifer Potentiometric Map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9727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328" y="533400"/>
            <a:ext cx="8260672" cy="1039427"/>
          </a:xfrm>
        </p:spPr>
        <p:txBody>
          <a:bodyPr>
            <a:noAutofit/>
          </a:bodyPr>
          <a:lstStyle/>
          <a:p>
            <a:r>
              <a:rPr lang="en-US" sz="3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2011-2013</a:t>
            </a:r>
            <a:br>
              <a:rPr lang="en-US" sz="3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Water </a:t>
            </a:r>
            <a:r>
              <a:rPr lang="en-US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Level increase (Ft)</a:t>
            </a:r>
            <a:br>
              <a:rPr lang="en-US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3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2530165"/>
            <a:ext cx="6553200" cy="34736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640" r="50000" b="49096"/>
          <a:stretch/>
        </p:blipFill>
        <p:spPr bwMode="auto">
          <a:xfrm>
            <a:off x="240254" y="3592891"/>
            <a:ext cx="2209800" cy="17532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4"/>
          <p:cNvSpPr/>
          <p:nvPr/>
        </p:nvSpPr>
        <p:spPr>
          <a:xfrm>
            <a:off x="261769" y="2754691"/>
            <a:ext cx="180271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b="1" dirty="0"/>
              <a:t>Water Level increase </a:t>
            </a:r>
            <a:r>
              <a:rPr lang="en-US" sz="2000" b="1" dirty="0" smtClean="0"/>
              <a:t>(</a:t>
            </a:r>
            <a:r>
              <a:rPr lang="en-US" sz="2000" b="1" dirty="0" err="1" smtClean="0"/>
              <a:t>ft</a:t>
            </a:r>
            <a:r>
              <a:rPr lang="en-US" sz="2000" b="1" dirty="0"/>
              <a:t>)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969577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Flow path direction</a:t>
            </a:r>
            <a:endParaRPr lang="en-US" sz="3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2057400"/>
            <a:ext cx="7795413" cy="3581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3" name="Picture 5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5409" r="31492" b="12595"/>
          <a:stretch/>
        </p:blipFill>
        <p:spPr bwMode="auto">
          <a:xfrm>
            <a:off x="1295400" y="3259119"/>
            <a:ext cx="2443779" cy="720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4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1859937"/>
            <a:ext cx="990600" cy="10038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664615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Geo-processing Model</a:t>
            </a:r>
            <a:endParaRPr lang="en-US" sz="3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170" name="Picture 2" descr="C:\Users\da25466\Desktop\Daria\Export Graphic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899621"/>
            <a:ext cx="7924800" cy="4702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700020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3764" y="301650"/>
            <a:ext cx="8449235" cy="1143000"/>
          </a:xfrm>
        </p:spPr>
        <p:txBody>
          <a:bodyPr>
            <a:noAutofit/>
          </a:bodyPr>
          <a:lstStyle/>
          <a:p>
            <a:r>
              <a:rPr lang="en-US" sz="3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Next Step:</a:t>
            </a:r>
            <a:br>
              <a:rPr lang="en-US" sz="3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Meaningful Seasonal Changes?</a:t>
            </a:r>
            <a:endParaRPr lang="en-US" sz="3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25" t="14514"/>
          <a:stretch/>
        </p:blipFill>
        <p:spPr bwMode="auto">
          <a:xfrm>
            <a:off x="154763" y="1981200"/>
            <a:ext cx="4264837" cy="1828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Rectangle 10"/>
          <p:cNvSpPr/>
          <p:nvPr/>
        </p:nvSpPr>
        <p:spPr>
          <a:xfrm>
            <a:off x="643318" y="2042158"/>
            <a:ext cx="2590800" cy="571948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January 2011</a:t>
            </a:r>
            <a:endParaRPr lang="en-US" sz="2800" dirty="0"/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599" t="14333"/>
          <a:stretch/>
        </p:blipFill>
        <p:spPr bwMode="auto">
          <a:xfrm>
            <a:off x="200610" y="4588348"/>
            <a:ext cx="4218990" cy="18886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" name="Rectangle 14"/>
          <p:cNvSpPr/>
          <p:nvPr/>
        </p:nvSpPr>
        <p:spPr>
          <a:xfrm>
            <a:off x="887158" y="5094641"/>
            <a:ext cx="2133600" cy="372035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January 2014</a:t>
            </a:r>
            <a:endParaRPr lang="en-US" sz="2800" dirty="0"/>
          </a:p>
        </p:txBody>
      </p:sp>
      <p:pic>
        <p:nvPicPr>
          <p:cNvPr id="6148" name="Picture 4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694" t="15146"/>
          <a:stretch/>
        </p:blipFill>
        <p:spPr bwMode="auto">
          <a:xfrm>
            <a:off x="4751572" y="1981200"/>
            <a:ext cx="4119820" cy="1828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Rectangle 11"/>
          <p:cNvSpPr/>
          <p:nvPr/>
        </p:nvSpPr>
        <p:spPr>
          <a:xfrm>
            <a:off x="5479464" y="2175723"/>
            <a:ext cx="2286000" cy="448255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August 2011</a:t>
            </a:r>
            <a:endParaRPr lang="en-US" sz="2800" dirty="0"/>
          </a:p>
        </p:txBody>
      </p:sp>
      <p:pic>
        <p:nvPicPr>
          <p:cNvPr id="6149" name="Picture 5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837" t="14334"/>
          <a:stretch/>
        </p:blipFill>
        <p:spPr bwMode="auto">
          <a:xfrm>
            <a:off x="4628802" y="4615029"/>
            <a:ext cx="4365358" cy="19596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Rectangle 12"/>
          <p:cNvSpPr/>
          <p:nvPr/>
        </p:nvSpPr>
        <p:spPr>
          <a:xfrm>
            <a:off x="5657608" y="4653126"/>
            <a:ext cx="2307745" cy="338417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August 2014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608810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Conclusions</a:t>
            </a:r>
            <a:endParaRPr lang="en-US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 </a:t>
            </a:r>
            <a:r>
              <a:rPr lang="en-US" dirty="0" smtClean="0">
                <a:solidFill>
                  <a:srgbClr val="FF0000"/>
                </a:solidFill>
              </a:rPr>
              <a:t>geodatabase</a:t>
            </a:r>
            <a:r>
              <a:rPr lang="en-US" dirty="0" smtClean="0"/>
              <a:t> consist of water level monitoring was created.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Geo-</a:t>
            </a:r>
            <a:r>
              <a:rPr lang="en-US" dirty="0" err="1" smtClean="0">
                <a:solidFill>
                  <a:srgbClr val="FF0000"/>
                </a:solidFill>
              </a:rPr>
              <a:t>proccesing</a:t>
            </a:r>
            <a:r>
              <a:rPr lang="en-US" dirty="0" smtClean="0">
                <a:solidFill>
                  <a:srgbClr val="FF0000"/>
                </a:solidFill>
              </a:rPr>
              <a:t> model </a:t>
            </a:r>
            <a:r>
              <a:rPr lang="en-US" dirty="0" smtClean="0"/>
              <a:t>was built to calculate potentiometric surface for different periods.</a:t>
            </a:r>
          </a:p>
          <a:p>
            <a:r>
              <a:rPr lang="en-US" dirty="0" smtClean="0"/>
              <a:t>Water levels in Edwards Aquifer were </a:t>
            </a:r>
            <a:r>
              <a:rPr lang="en-US" dirty="0" smtClean="0">
                <a:solidFill>
                  <a:srgbClr val="FF0000"/>
                </a:solidFill>
              </a:rPr>
              <a:t>raised up</a:t>
            </a:r>
            <a:r>
              <a:rPr lang="en-US" dirty="0" smtClean="0"/>
              <a:t> in the period of </a:t>
            </a:r>
            <a:r>
              <a:rPr lang="en-US" dirty="0" smtClean="0">
                <a:solidFill>
                  <a:srgbClr val="FF0000"/>
                </a:solidFill>
              </a:rPr>
              <a:t>2011 to 2013</a:t>
            </a:r>
            <a:r>
              <a:rPr lang="en-US" dirty="0" smtClean="0"/>
              <a:t>.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Flow path directions </a:t>
            </a:r>
            <a:r>
              <a:rPr lang="en-US" dirty="0" smtClean="0"/>
              <a:t>were created for Edwards Aquifer.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7710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Acknowledgments</a:t>
            </a:r>
            <a:endParaRPr lang="en-US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52601"/>
            <a:ext cx="8229600" cy="1676400"/>
          </a:xfrm>
        </p:spPr>
        <p:txBody>
          <a:bodyPr>
            <a:normAutofit/>
          </a:bodyPr>
          <a:lstStyle/>
          <a:p>
            <a:r>
              <a:rPr lang="en-US" sz="2800" dirty="0" smtClean="0">
                <a:solidFill>
                  <a:schemeClr val="tx1"/>
                </a:solidFill>
              </a:rPr>
              <a:t>Dr. </a:t>
            </a:r>
            <a:r>
              <a:rPr lang="en-US" sz="2800" dirty="0" err="1" smtClean="0">
                <a:solidFill>
                  <a:schemeClr val="tx1"/>
                </a:solidFill>
              </a:rPr>
              <a:t>Maidment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</a:p>
          <a:p>
            <a:r>
              <a:rPr lang="en-US" sz="2800" dirty="0" smtClean="0">
                <a:solidFill>
                  <a:schemeClr val="tx1"/>
                </a:solidFill>
              </a:rPr>
              <a:t>Dr. Gary for providing me with the water level data.</a:t>
            </a:r>
            <a:endParaRPr lang="en-US" sz="2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9527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33600" y="3048000"/>
            <a:ext cx="4114800" cy="1143000"/>
          </a:xfrm>
        </p:spPr>
        <p:txBody>
          <a:bodyPr>
            <a:normAutofit/>
          </a:bodyPr>
          <a:lstStyle/>
          <a:p>
            <a:pPr marL="114300" indent="0" algn="ctr">
              <a:buNone/>
            </a:pPr>
            <a:r>
              <a:rPr lang="en-US" sz="3600" b="1" dirty="0" smtClean="0"/>
              <a:t>Thank you!</a:t>
            </a:r>
            <a:endParaRPr lang="en-US" sz="3600" b="1" dirty="0"/>
          </a:p>
        </p:txBody>
      </p:sp>
    </p:spTree>
    <p:extLst>
      <p:ext uri="{BB962C8B-B14F-4D97-AF65-F5344CB8AC3E}">
        <p14:creationId xmlns:p14="http://schemas.microsoft.com/office/powerpoint/2010/main" val="14964728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533400"/>
            <a:ext cx="8382000" cy="675198"/>
          </a:xfrm>
        </p:spPr>
        <p:txBody>
          <a:bodyPr>
            <a:normAutofit/>
          </a:bodyPr>
          <a:lstStyle/>
          <a:p>
            <a:r>
              <a:rPr lang="en-US" sz="3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Objective</a:t>
            </a:r>
            <a:endParaRPr lang="en-US" sz="3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078" name="Picture 6" descr="http://www.crwr.utexas.edu/gis/gishyd98/class/trmproj/landrum/aquifer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2514600"/>
            <a:ext cx="7357334" cy="42175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1132691" y="6298381"/>
            <a:ext cx="5638800" cy="25056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8305800" cy="990600"/>
          </a:xfrm>
        </p:spPr>
        <p:txBody>
          <a:bodyPr>
            <a:normAutofit/>
          </a:bodyPr>
          <a:lstStyle/>
          <a:p>
            <a:pPr algn="just"/>
            <a:r>
              <a:rPr lang="en-US" sz="2800" b="1" dirty="0" smtClean="0">
                <a:solidFill>
                  <a:schemeClr val="tx1"/>
                </a:solidFill>
              </a:rPr>
              <a:t>Construct </a:t>
            </a:r>
            <a:r>
              <a:rPr lang="en-US" sz="2800" b="1" dirty="0" smtClean="0">
                <a:solidFill>
                  <a:srgbClr val="FF0000"/>
                </a:solidFill>
              </a:rPr>
              <a:t>potentiometric maps </a:t>
            </a:r>
            <a:r>
              <a:rPr lang="en-US" sz="2800" b="1" dirty="0">
                <a:solidFill>
                  <a:schemeClr val="tx1"/>
                </a:solidFill>
              </a:rPr>
              <a:t>for Edward’s aquifer at different </a:t>
            </a:r>
            <a:r>
              <a:rPr lang="en-US" sz="2800" b="1" dirty="0" smtClean="0">
                <a:solidFill>
                  <a:schemeClr val="tx1"/>
                </a:solidFill>
              </a:rPr>
              <a:t>periods.</a:t>
            </a:r>
          </a:p>
          <a:p>
            <a:pPr lvl="1"/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623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0" y="381000"/>
            <a:ext cx="6512511" cy="1143000"/>
          </a:xfrm>
        </p:spPr>
        <p:txBody>
          <a:bodyPr>
            <a:normAutofit/>
          </a:bodyPr>
          <a:lstStyle/>
          <a:p>
            <a:r>
              <a:rPr lang="en-US" sz="3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Motivation</a:t>
            </a:r>
            <a:endParaRPr lang="en-US" sz="3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lnSpc>
                <a:spcPct val="150000"/>
              </a:lnSpc>
              <a:buNone/>
            </a:pPr>
            <a:r>
              <a:rPr lang="en-US" sz="2800" b="1" dirty="0" smtClean="0">
                <a:solidFill>
                  <a:schemeClr val="tx1"/>
                </a:solidFill>
              </a:rPr>
              <a:t>To:</a:t>
            </a:r>
          </a:p>
          <a:p>
            <a:pPr>
              <a:lnSpc>
                <a:spcPct val="150000"/>
              </a:lnSpc>
            </a:pPr>
            <a:r>
              <a:rPr lang="en-US" sz="2800" b="1" dirty="0" smtClean="0">
                <a:solidFill>
                  <a:schemeClr val="tx1"/>
                </a:solidFill>
              </a:rPr>
              <a:t>Recognize </a:t>
            </a:r>
            <a:r>
              <a:rPr lang="en-US" sz="2800" b="1" dirty="0">
                <a:solidFill>
                  <a:schemeClr val="tx1"/>
                </a:solidFill>
              </a:rPr>
              <a:t>the </a:t>
            </a:r>
            <a:r>
              <a:rPr lang="en-US" sz="2800" b="1" dirty="0">
                <a:solidFill>
                  <a:srgbClr val="FF0000"/>
                </a:solidFill>
              </a:rPr>
              <a:t>flow paths </a:t>
            </a:r>
            <a:r>
              <a:rPr lang="en-US" sz="2800" b="1" dirty="0">
                <a:solidFill>
                  <a:schemeClr val="tx1"/>
                </a:solidFill>
              </a:rPr>
              <a:t>in Edwards Aquifer</a:t>
            </a:r>
          </a:p>
          <a:p>
            <a:pPr>
              <a:lnSpc>
                <a:spcPct val="150000"/>
              </a:lnSpc>
            </a:pPr>
            <a:r>
              <a:rPr lang="en-US" sz="2800" b="1" dirty="0">
                <a:solidFill>
                  <a:schemeClr val="tx1"/>
                </a:solidFill>
              </a:rPr>
              <a:t>Observe the </a:t>
            </a:r>
            <a:r>
              <a:rPr lang="en-US" sz="2800" b="1" dirty="0">
                <a:solidFill>
                  <a:srgbClr val="FF0000"/>
                </a:solidFill>
              </a:rPr>
              <a:t>spatial and temporal trends </a:t>
            </a:r>
            <a:r>
              <a:rPr lang="en-US" sz="2800" b="1" dirty="0">
                <a:solidFill>
                  <a:schemeClr val="tx1"/>
                </a:solidFill>
              </a:rPr>
              <a:t>in water level changes.</a:t>
            </a:r>
          </a:p>
          <a:p>
            <a:pPr>
              <a:lnSpc>
                <a:spcPct val="150000"/>
              </a:lnSpc>
            </a:pPr>
            <a:r>
              <a:rPr lang="en-US" sz="2800" b="1" dirty="0">
                <a:solidFill>
                  <a:schemeClr val="tx1"/>
                </a:solidFill>
              </a:rPr>
              <a:t>Correlate these changes to </a:t>
            </a:r>
            <a:r>
              <a:rPr lang="en-US" sz="2800" b="1" dirty="0">
                <a:solidFill>
                  <a:srgbClr val="FF0000"/>
                </a:solidFill>
              </a:rPr>
              <a:t>hydraulic/hydrologic</a:t>
            </a:r>
            <a:r>
              <a:rPr lang="en-US" sz="2800" b="1" dirty="0">
                <a:solidFill>
                  <a:schemeClr val="tx1"/>
                </a:solidFill>
              </a:rPr>
              <a:t> features of this region</a:t>
            </a:r>
            <a:r>
              <a:rPr lang="en-US" sz="2800" dirty="0">
                <a:solidFill>
                  <a:schemeClr val="tx1"/>
                </a:solidFill>
              </a:rPr>
              <a:t>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65789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Challenges</a:t>
            </a:r>
            <a:endParaRPr lang="en-US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676400"/>
            <a:ext cx="3657600" cy="2895600"/>
          </a:xfrm>
        </p:spPr>
        <p:txBody>
          <a:bodyPr>
            <a:normAutofit/>
          </a:bodyPr>
          <a:lstStyle/>
          <a:p>
            <a:pPr marL="514350" indent="-514350">
              <a:buAutoNum type="arabicPeriod"/>
            </a:pPr>
            <a:r>
              <a:rPr lang="en-US" sz="2800" b="1" dirty="0" smtClean="0">
                <a:solidFill>
                  <a:schemeClr val="tx1"/>
                </a:solidFill>
              </a:rPr>
              <a:t>How to work with </a:t>
            </a:r>
            <a:r>
              <a:rPr lang="en-US" sz="2800" b="1" dirty="0" smtClean="0">
                <a:solidFill>
                  <a:srgbClr val="FF0000"/>
                </a:solidFill>
              </a:rPr>
              <a:t>Arc Hydro GW</a:t>
            </a:r>
            <a:r>
              <a:rPr lang="en-US" sz="2800" b="1" dirty="0" smtClean="0">
                <a:solidFill>
                  <a:schemeClr val="tx1"/>
                </a:solidFill>
              </a:rPr>
              <a:t>?</a:t>
            </a:r>
          </a:p>
          <a:p>
            <a:pPr marL="514350" indent="-514350">
              <a:buAutoNum type="arabicPeriod"/>
            </a:pPr>
            <a:endParaRPr lang="en-US" sz="2800" b="1" dirty="0" smtClean="0">
              <a:solidFill>
                <a:schemeClr val="tx1"/>
              </a:solidFill>
            </a:endParaRPr>
          </a:p>
          <a:p>
            <a:pPr marL="514350" indent="-514350">
              <a:buAutoNum type="arabicPeriod"/>
            </a:pPr>
            <a:r>
              <a:rPr lang="en-US" sz="2800" b="1" dirty="0" smtClean="0">
                <a:solidFill>
                  <a:srgbClr val="FF0000"/>
                </a:solidFill>
              </a:rPr>
              <a:t>Non-organized</a:t>
            </a:r>
            <a:r>
              <a:rPr lang="en-US" sz="2800" b="1" dirty="0" smtClean="0">
                <a:solidFill>
                  <a:schemeClr val="tx1"/>
                </a:solidFill>
              </a:rPr>
              <a:t> datasets.</a:t>
            </a:r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37" t="8053" r="74745" b="73345"/>
          <a:stretch/>
        </p:blipFill>
        <p:spPr bwMode="auto">
          <a:xfrm>
            <a:off x="4191000" y="1524000"/>
            <a:ext cx="4253480" cy="36405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085" r="76434" b="86747"/>
          <a:stretch/>
        </p:blipFill>
        <p:spPr bwMode="auto">
          <a:xfrm>
            <a:off x="90364" y="5246146"/>
            <a:ext cx="899178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181124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Edwards Aquifer</a:t>
            </a:r>
            <a:endParaRPr lang="en-US" sz="3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92" t="4167" r="7640" b="9259"/>
          <a:stretch/>
        </p:blipFill>
        <p:spPr bwMode="auto">
          <a:xfrm>
            <a:off x="1190512" y="1828800"/>
            <a:ext cx="6962887" cy="45720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1907524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Edwards Aquifer</a:t>
            </a:r>
            <a:endParaRPr lang="en-US" sz="3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5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92" t="4167" r="7640" b="9259"/>
          <a:stretch/>
        </p:blipFill>
        <p:spPr bwMode="auto">
          <a:xfrm>
            <a:off x="661595" y="1676400"/>
            <a:ext cx="3229088" cy="25146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Picture 6" descr="Edwards_Profile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4200" y="3352800"/>
            <a:ext cx="5619750" cy="3271439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31032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12" t="1709" r="8014" b="10269"/>
          <a:stretch/>
        </p:blipFill>
        <p:spPr bwMode="auto">
          <a:xfrm>
            <a:off x="1905000" y="1828800"/>
            <a:ext cx="5562600" cy="41910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Digital Elevation Model (DEM)</a:t>
            </a:r>
          </a:p>
        </p:txBody>
      </p:sp>
    </p:spTree>
    <p:extLst>
      <p:ext uri="{BB962C8B-B14F-4D97-AF65-F5344CB8AC3E}">
        <p14:creationId xmlns:p14="http://schemas.microsoft.com/office/powerpoint/2010/main" val="2245241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24" t="45463" b="21569"/>
          <a:stretch/>
        </p:blipFill>
        <p:spPr>
          <a:xfrm>
            <a:off x="2032774" y="4531659"/>
            <a:ext cx="5091714" cy="226089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monitoring wells</a:t>
            </a:r>
            <a:endParaRPr lang="en-US" sz="3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18" t="2309" r="18793" b="1524"/>
          <a:stretch/>
        </p:blipFill>
        <p:spPr bwMode="auto">
          <a:xfrm>
            <a:off x="584974" y="2347857"/>
            <a:ext cx="3673550" cy="2743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5" name="Straight Connector 4"/>
          <p:cNvCxnSpPr/>
          <p:nvPr/>
        </p:nvCxnSpPr>
        <p:spPr>
          <a:xfrm>
            <a:off x="1804174" y="2576457"/>
            <a:ext cx="0" cy="2286000"/>
          </a:xfrm>
          <a:prstGeom prst="line">
            <a:avLst/>
          </a:prstGeom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2566174" y="2576457"/>
            <a:ext cx="0" cy="2286000"/>
          </a:xfrm>
          <a:prstGeom prst="line">
            <a:avLst/>
          </a:prstGeom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3404374" y="2576457"/>
            <a:ext cx="0" cy="2286000"/>
          </a:xfrm>
          <a:prstGeom prst="line">
            <a:avLst/>
          </a:prstGeom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sp>
        <p:nvSpPr>
          <p:cNvPr id="6" name="Rectangle 5"/>
          <p:cNvSpPr/>
          <p:nvPr/>
        </p:nvSpPr>
        <p:spPr>
          <a:xfrm>
            <a:off x="1346974" y="1662057"/>
            <a:ext cx="2590800" cy="6096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dirty="0" smtClean="0"/>
              <a:t>Water Levels in Uvalde</a:t>
            </a:r>
            <a:endParaRPr lang="en-US" sz="2000" b="1" dirty="0"/>
          </a:p>
        </p:txBody>
      </p:sp>
      <p:sp>
        <p:nvSpPr>
          <p:cNvPr id="9" name="Rectangle 8"/>
          <p:cNvSpPr/>
          <p:nvPr/>
        </p:nvSpPr>
        <p:spPr>
          <a:xfrm>
            <a:off x="1270774" y="4176657"/>
            <a:ext cx="762000" cy="15240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 smtClean="0"/>
              <a:t>2012</a:t>
            </a:r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2134762" y="4157831"/>
            <a:ext cx="851857" cy="247425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/>
              <a:t>2013</a:t>
            </a:r>
            <a:endParaRPr lang="en-US" sz="2800" dirty="0"/>
          </a:p>
        </p:txBody>
      </p:sp>
      <p:sp>
        <p:nvSpPr>
          <p:cNvPr id="12" name="Rectangle 11"/>
          <p:cNvSpPr/>
          <p:nvPr/>
        </p:nvSpPr>
        <p:spPr>
          <a:xfrm>
            <a:off x="3088606" y="4176657"/>
            <a:ext cx="1015226" cy="15240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 smtClean="0"/>
              <a:t>2014</a:t>
            </a:r>
            <a:endParaRPr lang="en-US" dirty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17" t="2445" r="19936" b="3442"/>
          <a:stretch/>
        </p:blipFill>
        <p:spPr bwMode="auto">
          <a:xfrm>
            <a:off x="4699773" y="2362200"/>
            <a:ext cx="3737466" cy="2743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" name="Rectangle 14"/>
          <p:cNvSpPr/>
          <p:nvPr/>
        </p:nvSpPr>
        <p:spPr>
          <a:xfrm>
            <a:off x="5273106" y="1662057"/>
            <a:ext cx="2590800" cy="6096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dirty="0"/>
              <a:t>Water Levels in </a:t>
            </a:r>
            <a:r>
              <a:rPr lang="en-US" sz="2000" b="1" dirty="0" smtClean="0"/>
              <a:t>Comal</a:t>
            </a:r>
            <a:endParaRPr lang="en-US" sz="2000" b="1" dirty="0"/>
          </a:p>
        </p:txBody>
      </p:sp>
      <p:cxnSp>
        <p:nvCxnSpPr>
          <p:cNvPr id="17" name="Straight Connector 16"/>
          <p:cNvCxnSpPr/>
          <p:nvPr/>
        </p:nvCxnSpPr>
        <p:spPr>
          <a:xfrm>
            <a:off x="5995174" y="2576457"/>
            <a:ext cx="0" cy="2286000"/>
          </a:xfrm>
          <a:prstGeom prst="line">
            <a:avLst/>
          </a:prstGeom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85774" y="2576457"/>
            <a:ext cx="0" cy="2286000"/>
          </a:xfrm>
          <a:prstGeom prst="line">
            <a:avLst/>
          </a:prstGeom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7976374" y="2590800"/>
            <a:ext cx="0" cy="2286000"/>
          </a:xfrm>
          <a:prstGeom prst="line">
            <a:avLst/>
          </a:prstGeom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sp>
        <p:nvSpPr>
          <p:cNvPr id="20" name="Rectangle 19"/>
          <p:cNvSpPr/>
          <p:nvPr/>
        </p:nvSpPr>
        <p:spPr>
          <a:xfrm>
            <a:off x="5614174" y="4405257"/>
            <a:ext cx="762000" cy="15240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 smtClean="0"/>
              <a:t>2012</a:t>
            </a:r>
            <a:endParaRPr lang="en-US" dirty="0"/>
          </a:p>
        </p:txBody>
      </p:sp>
      <p:sp>
        <p:nvSpPr>
          <p:cNvPr id="21" name="Rectangle 20"/>
          <p:cNvSpPr/>
          <p:nvPr/>
        </p:nvSpPr>
        <p:spPr>
          <a:xfrm>
            <a:off x="6604774" y="4405257"/>
            <a:ext cx="762000" cy="15240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 smtClean="0"/>
              <a:t>2013</a:t>
            </a:r>
            <a:endParaRPr lang="en-US" dirty="0"/>
          </a:p>
        </p:txBody>
      </p:sp>
      <p:sp>
        <p:nvSpPr>
          <p:cNvPr id="22" name="Rectangle 21"/>
          <p:cNvSpPr/>
          <p:nvPr/>
        </p:nvSpPr>
        <p:spPr>
          <a:xfrm>
            <a:off x="7519174" y="4405257"/>
            <a:ext cx="762000" cy="15240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 smtClean="0"/>
              <a:t>2014</a:t>
            </a:r>
            <a:endParaRPr lang="en-US" dirty="0"/>
          </a:p>
        </p:txBody>
      </p:sp>
      <p:cxnSp>
        <p:nvCxnSpPr>
          <p:cNvPr id="13" name="Straight Arrow Connector 12"/>
          <p:cNvCxnSpPr/>
          <p:nvPr/>
        </p:nvCxnSpPr>
        <p:spPr>
          <a:xfrm flipH="1" flipV="1">
            <a:off x="2895600" y="4967344"/>
            <a:ext cx="609600" cy="1081142"/>
          </a:xfrm>
          <a:prstGeom prst="straightConnector1">
            <a:avLst/>
          </a:prstGeom>
          <a:ln w="76200">
            <a:solidFill>
              <a:srgbClr val="7030A0"/>
            </a:solidFill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 flipV="1">
            <a:off x="6306130" y="4655371"/>
            <a:ext cx="341739" cy="838200"/>
          </a:xfrm>
          <a:prstGeom prst="straightConnector1">
            <a:avLst/>
          </a:prstGeom>
          <a:ln w="76200">
            <a:solidFill>
              <a:srgbClr val="00B0F0"/>
            </a:solidFill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237961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61072" y="1774799"/>
            <a:ext cx="1959081" cy="82608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 err="1" smtClean="0"/>
              <a:t>Piezometric</a:t>
            </a:r>
            <a:r>
              <a:rPr lang="en-US" sz="2400" b="1" dirty="0" smtClean="0"/>
              <a:t> Head (</a:t>
            </a:r>
            <a:r>
              <a:rPr lang="en-US" sz="2400" b="1" dirty="0" err="1" smtClean="0"/>
              <a:t>ft</a:t>
            </a:r>
            <a:r>
              <a:rPr lang="en-US" sz="2400" b="1" dirty="0" smtClean="0"/>
              <a:t>)</a:t>
            </a:r>
            <a:endParaRPr lang="en-US" sz="2400" b="1" dirty="0"/>
          </a:p>
        </p:txBody>
      </p:sp>
      <p:pic>
        <p:nvPicPr>
          <p:cNvPr id="5125" name="Picture 5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459" t="11201"/>
          <a:stretch/>
        </p:blipFill>
        <p:spPr bwMode="auto">
          <a:xfrm>
            <a:off x="2911736" y="1774799"/>
            <a:ext cx="5013064" cy="23501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770" y="381000"/>
            <a:ext cx="8133230" cy="1094599"/>
          </a:xfrm>
        </p:spPr>
        <p:txBody>
          <a:bodyPr>
            <a:noAutofit/>
          </a:bodyPr>
          <a:lstStyle/>
          <a:p>
            <a:r>
              <a:rPr lang="en-US" sz="3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Annual Potentiometric Surfaces</a:t>
            </a:r>
            <a:endParaRPr lang="en-US" sz="3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4513729" y="2183801"/>
            <a:ext cx="1568238" cy="15240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 smtClean="0"/>
              <a:t>2011</a:t>
            </a:r>
            <a:endParaRPr lang="en-US" sz="2800" b="1" dirty="0"/>
          </a:p>
        </p:txBody>
      </p:sp>
      <p:pic>
        <p:nvPicPr>
          <p:cNvPr id="5128" name="Picture 8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669" t="12814"/>
          <a:stretch/>
        </p:blipFill>
        <p:spPr bwMode="auto">
          <a:xfrm>
            <a:off x="2952975" y="4382881"/>
            <a:ext cx="4971826" cy="2267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038" r="14920"/>
          <a:stretch/>
        </p:blipFill>
        <p:spPr bwMode="auto">
          <a:xfrm>
            <a:off x="479319" y="2666340"/>
            <a:ext cx="2667000" cy="30157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" name="Rectangle 14"/>
          <p:cNvSpPr/>
          <p:nvPr/>
        </p:nvSpPr>
        <p:spPr>
          <a:xfrm>
            <a:off x="4513729" y="4736017"/>
            <a:ext cx="1568238" cy="15240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 smtClean="0"/>
              <a:t>2013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21695398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pothecary">
  <a:themeElements>
    <a:clrScheme name="Apothecary">
      <a:dk1>
        <a:sysClr val="windowText" lastClr="000000"/>
      </a:dk1>
      <a:lt1>
        <a:sysClr val="window" lastClr="FFFFFF"/>
      </a:lt1>
      <a:dk2>
        <a:srgbClr val="564B3C"/>
      </a:dk2>
      <a:lt2>
        <a:srgbClr val="ECEDD1"/>
      </a:lt2>
      <a:accent1>
        <a:srgbClr val="93A299"/>
      </a:accent1>
      <a:accent2>
        <a:srgbClr val="CF543F"/>
      </a:accent2>
      <a:accent3>
        <a:srgbClr val="B5AE53"/>
      </a:accent3>
      <a:accent4>
        <a:srgbClr val="848058"/>
      </a:accent4>
      <a:accent5>
        <a:srgbClr val="E8B54D"/>
      </a:accent5>
      <a:accent6>
        <a:srgbClr val="786C71"/>
      </a:accent6>
      <a:hlink>
        <a:srgbClr val="CCCC00"/>
      </a:hlink>
      <a:folHlink>
        <a:srgbClr val="B2B2B2"/>
      </a:folHlink>
    </a:clrScheme>
    <a:fontScheme name="Apothecary">
      <a:majorFont>
        <a:latin typeface="Book Antiqua"/>
        <a:ea typeface=""/>
        <a:cs typeface=""/>
        <a:font script="Jpan" typeface="HGS明朝B"/>
        <a:font script="Hang" typeface="HY견명조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견명조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pothecary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100000"/>
              </a:schemeClr>
            </a:gs>
            <a:gs pos="68000">
              <a:schemeClr val="phClr">
                <a:tint val="77000"/>
                <a:satMod val="100000"/>
              </a:schemeClr>
            </a:gs>
            <a:gs pos="81000">
              <a:schemeClr val="phClr">
                <a:tint val="79000"/>
                <a:satMod val="100000"/>
              </a:schemeClr>
            </a:gs>
            <a:gs pos="86000">
              <a:schemeClr val="phClr">
                <a:tint val="73000"/>
                <a:satMod val="100000"/>
              </a:schemeClr>
            </a:gs>
            <a:gs pos="100000">
              <a:schemeClr val="phClr">
                <a:tint val="35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73000"/>
                <a:shade val="100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tint val="100000"/>
                <a:shade val="57000"/>
                <a:satMod val="120000"/>
              </a:schemeClr>
            </a:gs>
            <a:gs pos="80000">
              <a:schemeClr val="phClr">
                <a:tint val="100000"/>
                <a:shade val="56000"/>
                <a:satMod val="145000"/>
              </a:schemeClr>
            </a:gs>
            <a:gs pos="88000">
              <a:schemeClr val="phClr">
                <a:tint val="100000"/>
                <a:shade val="63000"/>
                <a:satMod val="160000"/>
              </a:schemeClr>
            </a:gs>
            <a:gs pos="100000">
              <a:schemeClr val="phClr">
                <a:tint val="99000"/>
                <a:shade val="100000"/>
                <a:satMod val="155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glow" dir="tl">
              <a:rot lat="0" lon="0" rev="1800000"/>
            </a:lightRig>
          </a:scene3d>
          <a:sp3d contourW="10160" prstMaterial="dkEdge">
            <a:bevelT w="0" h="0" prst="angle"/>
            <a:contourClr>
              <a:schemeClr val="phClr">
                <a:shade val="30000"/>
                <a:satMod val="150000"/>
              </a:schemeClr>
            </a:contourClr>
          </a:sp3d>
        </a:effectStyle>
        <a:effectStyle>
          <a:effectLst>
            <a:glow rad="50800">
              <a:schemeClr val="phClr">
                <a:tint val="68000"/>
                <a:shade val="93000"/>
                <a:alpha val="37000"/>
                <a:satMod val="250000"/>
              </a:schemeClr>
            </a:glow>
          </a:effectLst>
          <a:scene3d>
            <a:camera prst="orthographicFront">
              <a:rot lat="0" lon="0" rev="0"/>
            </a:camera>
            <a:lightRig rig="glow" dir="t">
              <a:rot lat="0" lon="0" rev="1800000"/>
            </a:lightRig>
          </a:scene3d>
          <a:sp3d contourW="10160" prstMaterial="dkEdge">
            <a:bevelT w="20320" h="19050" prst="angle"/>
            <a:contourClr>
              <a:schemeClr val="phClr">
                <a:shade val="3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3000"/>
            <a:satMod val="14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atMod val="170000"/>
              </a:schemeClr>
              <a:schemeClr val="phClr">
                <a:shade val="70000"/>
                <a:satMod val="13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Apothecary</Template>
  <TotalTime>311</TotalTime>
  <Words>188</Words>
  <Application>Microsoft Office PowerPoint</Application>
  <PresentationFormat>On-screen Show (4:3)</PresentationFormat>
  <Paragraphs>48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0" baseType="lpstr">
      <vt:lpstr>Arial</vt:lpstr>
      <vt:lpstr>Book Antiqua</vt:lpstr>
      <vt:lpstr>Century Gothic</vt:lpstr>
      <vt:lpstr>Apothecary</vt:lpstr>
      <vt:lpstr>Edward’s Aquifer Potentiometric Map</vt:lpstr>
      <vt:lpstr>Objective</vt:lpstr>
      <vt:lpstr>Motivation</vt:lpstr>
      <vt:lpstr>Challenges</vt:lpstr>
      <vt:lpstr>Edwards Aquifer</vt:lpstr>
      <vt:lpstr>Edwards Aquifer</vt:lpstr>
      <vt:lpstr>Digital Elevation Model (DEM)</vt:lpstr>
      <vt:lpstr>monitoring wells</vt:lpstr>
      <vt:lpstr>Annual Potentiometric Surfaces</vt:lpstr>
      <vt:lpstr>2011-2013 Water Level increase (Ft) </vt:lpstr>
      <vt:lpstr>Flow path direction</vt:lpstr>
      <vt:lpstr>Geo-processing Model</vt:lpstr>
      <vt:lpstr>Next Step: Meaningful Seasonal Changes?</vt:lpstr>
      <vt:lpstr>Conclusions</vt:lpstr>
      <vt:lpstr>Acknowledgments</vt:lpstr>
      <vt:lpstr>PowerPoint Presentation</vt:lpstr>
    </vt:vector>
  </TitlesOfParts>
  <Company>The University of Texas at Austin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Akhbari, Daria</dc:creator>
  <cp:lastModifiedBy>Maidment, David R</cp:lastModifiedBy>
  <cp:revision>25</cp:revision>
  <dcterms:created xsi:type="dcterms:W3CDTF">2014-11-14T22:42:26Z</dcterms:created>
  <dcterms:modified xsi:type="dcterms:W3CDTF">2014-11-18T16:15:16Z</dcterms:modified>
</cp:coreProperties>
</file>