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9" r:id="rId10"/>
    <p:sldId id="272" r:id="rId11"/>
    <p:sldId id="265" r:id="rId12"/>
    <p:sldId id="273" r:id="rId13"/>
    <p:sldId id="274" r:id="rId14"/>
    <p:sldId id="280" r:id="rId15"/>
    <p:sldId id="284" r:id="rId16"/>
    <p:sldId id="283" r:id="rId17"/>
    <p:sldId id="282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Elevation Vs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Elevation Vs Volume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Relations_ft!$C$5:$C$36</c:f>
              <c:numCache>
                <c:formatCode>General</c:formatCode>
                <c:ptCount val="32"/>
                <c:pt idx="0">
                  <c:v>472.43520000000001</c:v>
                </c:pt>
                <c:pt idx="1">
                  <c:v>475.71600000000001</c:v>
                </c:pt>
                <c:pt idx="2">
                  <c:v>478.99680000000001</c:v>
                </c:pt>
                <c:pt idx="3">
                  <c:v>482.27760000000001</c:v>
                </c:pt>
                <c:pt idx="4">
                  <c:v>485.55840000000001</c:v>
                </c:pt>
                <c:pt idx="5">
                  <c:v>488.83920000000001</c:v>
                </c:pt>
                <c:pt idx="6">
                  <c:v>492.12</c:v>
                </c:pt>
                <c:pt idx="7">
                  <c:v>495.4008</c:v>
                </c:pt>
                <c:pt idx="8">
                  <c:v>498.6816</c:v>
                </c:pt>
                <c:pt idx="9">
                  <c:v>501.9624</c:v>
                </c:pt>
                <c:pt idx="10">
                  <c:v>505.2432</c:v>
                </c:pt>
                <c:pt idx="11">
                  <c:v>508.524</c:v>
                </c:pt>
                <c:pt idx="12">
                  <c:v>511.8048</c:v>
                </c:pt>
                <c:pt idx="13">
                  <c:v>515.0856</c:v>
                </c:pt>
                <c:pt idx="14">
                  <c:v>518.3664</c:v>
                </c:pt>
                <c:pt idx="15">
                  <c:v>521.6472</c:v>
                </c:pt>
                <c:pt idx="16">
                  <c:v>524.928</c:v>
                </c:pt>
                <c:pt idx="17">
                  <c:v>528.2088</c:v>
                </c:pt>
                <c:pt idx="18">
                  <c:v>531.4896</c:v>
                </c:pt>
                <c:pt idx="19">
                  <c:v>534.7704</c:v>
                </c:pt>
                <c:pt idx="20">
                  <c:v>538.05119999999999</c:v>
                </c:pt>
                <c:pt idx="21">
                  <c:v>541.33199999999999</c:v>
                </c:pt>
                <c:pt idx="22">
                  <c:v>544.61279999999999</c:v>
                </c:pt>
                <c:pt idx="23">
                  <c:v>547.89359999999999</c:v>
                </c:pt>
                <c:pt idx="24">
                  <c:v>551.17439999999999</c:v>
                </c:pt>
                <c:pt idx="25">
                  <c:v>554.45519999999999</c:v>
                </c:pt>
                <c:pt idx="26">
                  <c:v>557.73599999999999</c:v>
                </c:pt>
                <c:pt idx="27">
                  <c:v>561.01679999999999</c:v>
                </c:pt>
                <c:pt idx="28">
                  <c:v>564.29759999999999</c:v>
                </c:pt>
                <c:pt idx="29">
                  <c:v>567.57839999999999</c:v>
                </c:pt>
                <c:pt idx="30">
                  <c:v>570.85919999999999</c:v>
                </c:pt>
                <c:pt idx="31">
                  <c:v>574.14</c:v>
                </c:pt>
              </c:numCache>
            </c:numRef>
          </c:xVal>
          <c:yVal>
            <c:numRef>
              <c:f>Relations_ft!$D$5:$D$36</c:f>
              <c:numCache>
                <c:formatCode>0.0</c:formatCode>
                <c:ptCount val="32"/>
                <c:pt idx="0">
                  <c:v>0</c:v>
                </c:pt>
                <c:pt idx="1">
                  <c:v>2.3660597778276373</c:v>
                </c:pt>
                <c:pt idx="2">
                  <c:v>13.951225677678455</c:v>
                </c:pt>
                <c:pt idx="3">
                  <c:v>43.58736067103986</c:v>
                </c:pt>
                <c:pt idx="4">
                  <c:v>113.13976438833571</c:v>
                </c:pt>
                <c:pt idx="5">
                  <c:v>223.24622237304854</c:v>
                </c:pt>
                <c:pt idx="6">
                  <c:v>372.74668396059644</c:v>
                </c:pt>
                <c:pt idx="7">
                  <c:v>614.73809541692196</c:v>
                </c:pt>
                <c:pt idx="8">
                  <c:v>980.38973615496809</c:v>
                </c:pt>
                <c:pt idx="9">
                  <c:v>1662.2161709389695</c:v>
                </c:pt>
                <c:pt idx="10">
                  <c:v>2912.3847851266655</c:v>
                </c:pt>
                <c:pt idx="11">
                  <c:v>4655.9551610851659</c:v>
                </c:pt>
                <c:pt idx="12">
                  <c:v>7248.2820838817424</c:v>
                </c:pt>
                <c:pt idx="13">
                  <c:v>10847.70125245047</c:v>
                </c:pt>
                <c:pt idx="14">
                  <c:v>15179.854493858735</c:v>
                </c:pt>
                <c:pt idx="15">
                  <c:v>20517.325688823494</c:v>
                </c:pt>
                <c:pt idx="16">
                  <c:v>27447.026358531301</c:v>
                </c:pt>
                <c:pt idx="17">
                  <c:v>35995.403849269002</c:v>
                </c:pt>
                <c:pt idx="18">
                  <c:v>46037.772525453373</c:v>
                </c:pt>
                <c:pt idx="19">
                  <c:v>58156.088413838952</c:v>
                </c:pt>
                <c:pt idx="20">
                  <c:v>72171.004150310764</c:v>
                </c:pt>
                <c:pt idx="21">
                  <c:v>88070.831869472895</c:v>
                </c:pt>
                <c:pt idx="22">
                  <c:v>106480.84271330612</c:v>
                </c:pt>
                <c:pt idx="23">
                  <c:v>126856.29405501117</c:v>
                </c:pt>
                <c:pt idx="24">
                  <c:v>149444.47710828064</c:v>
                </c:pt>
                <c:pt idx="25">
                  <c:v>175253.10681575313</c:v>
                </c:pt>
                <c:pt idx="26">
                  <c:v>203733.73377985228</c:v>
                </c:pt>
                <c:pt idx="27">
                  <c:v>243815.31525585736</c:v>
                </c:pt>
                <c:pt idx="28">
                  <c:v>279190.26656890119</c:v>
                </c:pt>
                <c:pt idx="29">
                  <c:v>317307.48517964332</c:v>
                </c:pt>
                <c:pt idx="30">
                  <c:v>358288.92078006169</c:v>
                </c:pt>
                <c:pt idx="31">
                  <c:v>403061.8700806346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Relations_ft!$B$5:$B$36</c:f>
              <c:numCache>
                <c:formatCode>General</c:formatCode>
                <c:ptCount val="32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</c:numCache>
            </c:numRef>
          </c:xVal>
          <c:yVal>
            <c:numRef>
              <c:f>Relations_ft!$D$5:$D$36</c:f>
              <c:numCache>
                <c:formatCode>0.0</c:formatCode>
                <c:ptCount val="32"/>
                <c:pt idx="0">
                  <c:v>0</c:v>
                </c:pt>
                <c:pt idx="1">
                  <c:v>2.3660597778276373</c:v>
                </c:pt>
                <c:pt idx="2">
                  <c:v>13.951225677678455</c:v>
                </c:pt>
                <c:pt idx="3">
                  <c:v>43.58736067103986</c:v>
                </c:pt>
                <c:pt idx="4">
                  <c:v>113.13976438833571</c:v>
                </c:pt>
                <c:pt idx="5">
                  <c:v>223.24622237304854</c:v>
                </c:pt>
                <c:pt idx="6">
                  <c:v>372.74668396059644</c:v>
                </c:pt>
                <c:pt idx="7">
                  <c:v>614.73809541692196</c:v>
                </c:pt>
                <c:pt idx="8">
                  <c:v>980.38973615496809</c:v>
                </c:pt>
                <c:pt idx="9">
                  <c:v>1662.2161709389695</c:v>
                </c:pt>
                <c:pt idx="10">
                  <c:v>2912.3847851266655</c:v>
                </c:pt>
                <c:pt idx="11">
                  <c:v>4655.9551610851659</c:v>
                </c:pt>
                <c:pt idx="12">
                  <c:v>7248.2820838817424</c:v>
                </c:pt>
                <c:pt idx="13">
                  <c:v>10847.70125245047</c:v>
                </c:pt>
                <c:pt idx="14">
                  <c:v>15179.854493858735</c:v>
                </c:pt>
                <c:pt idx="15">
                  <c:v>20517.325688823494</c:v>
                </c:pt>
                <c:pt idx="16">
                  <c:v>27447.026358531301</c:v>
                </c:pt>
                <c:pt idx="17">
                  <c:v>35995.403849269002</c:v>
                </c:pt>
                <c:pt idx="18">
                  <c:v>46037.772525453373</c:v>
                </c:pt>
                <c:pt idx="19">
                  <c:v>58156.088413838952</c:v>
                </c:pt>
                <c:pt idx="20">
                  <c:v>72171.004150310764</c:v>
                </c:pt>
                <c:pt idx="21">
                  <c:v>88070.831869472895</c:v>
                </c:pt>
                <c:pt idx="22">
                  <c:v>106480.84271330612</c:v>
                </c:pt>
                <c:pt idx="23">
                  <c:v>126856.29405501117</c:v>
                </c:pt>
                <c:pt idx="24">
                  <c:v>149444.47710828064</c:v>
                </c:pt>
                <c:pt idx="25">
                  <c:v>175253.10681575313</c:v>
                </c:pt>
                <c:pt idx="26">
                  <c:v>203733.73377985228</c:v>
                </c:pt>
                <c:pt idx="27">
                  <c:v>243815.31525585736</c:v>
                </c:pt>
                <c:pt idx="28">
                  <c:v>279190.26656890119</c:v>
                </c:pt>
                <c:pt idx="29">
                  <c:v>317307.48517964332</c:v>
                </c:pt>
                <c:pt idx="30">
                  <c:v>358288.92078006169</c:v>
                </c:pt>
                <c:pt idx="31">
                  <c:v>403061.8700806346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232032"/>
        <c:axId val="342233664"/>
      </c:scatterChart>
      <c:valAx>
        <c:axId val="342232032"/>
        <c:scaling>
          <c:orientation val="minMax"/>
          <c:min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Elevation(ft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33664"/>
        <c:crosses val="autoZero"/>
        <c:crossBetween val="midCat"/>
        <c:majorUnit val="10"/>
      </c:valAx>
      <c:valAx>
        <c:axId val="342233664"/>
        <c:scaling>
          <c:orientation val="minMax"/>
          <c:max val="4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Volume(acre-ft)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316612715077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32032"/>
        <c:crosses val="autoZero"/>
        <c:crossBetween val="midCat"/>
        <c:majorUnit val="3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Elevation Vs Surface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Elevation Vs Surface Area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Relations_ft!$C$5:$C$36</c:f>
              <c:numCache>
                <c:formatCode>General</c:formatCode>
                <c:ptCount val="32"/>
                <c:pt idx="0">
                  <c:v>472.43520000000001</c:v>
                </c:pt>
                <c:pt idx="1">
                  <c:v>475.71600000000001</c:v>
                </c:pt>
                <c:pt idx="2">
                  <c:v>478.99680000000001</c:v>
                </c:pt>
                <c:pt idx="3">
                  <c:v>482.27760000000001</c:v>
                </c:pt>
                <c:pt idx="4">
                  <c:v>485.55840000000001</c:v>
                </c:pt>
                <c:pt idx="5">
                  <c:v>488.83920000000001</c:v>
                </c:pt>
                <c:pt idx="6">
                  <c:v>492.12</c:v>
                </c:pt>
                <c:pt idx="7">
                  <c:v>495.4008</c:v>
                </c:pt>
                <c:pt idx="8">
                  <c:v>498.6816</c:v>
                </c:pt>
                <c:pt idx="9">
                  <c:v>501.9624</c:v>
                </c:pt>
                <c:pt idx="10">
                  <c:v>505.2432</c:v>
                </c:pt>
                <c:pt idx="11">
                  <c:v>508.524</c:v>
                </c:pt>
                <c:pt idx="12">
                  <c:v>511.8048</c:v>
                </c:pt>
                <c:pt idx="13">
                  <c:v>515.0856</c:v>
                </c:pt>
                <c:pt idx="14">
                  <c:v>518.3664</c:v>
                </c:pt>
                <c:pt idx="15">
                  <c:v>521.6472</c:v>
                </c:pt>
                <c:pt idx="16">
                  <c:v>524.928</c:v>
                </c:pt>
                <c:pt idx="17">
                  <c:v>528.2088</c:v>
                </c:pt>
                <c:pt idx="18">
                  <c:v>531.4896</c:v>
                </c:pt>
                <c:pt idx="19">
                  <c:v>534.7704</c:v>
                </c:pt>
                <c:pt idx="20">
                  <c:v>538.05119999999999</c:v>
                </c:pt>
                <c:pt idx="21">
                  <c:v>541.33199999999999</c:v>
                </c:pt>
                <c:pt idx="22">
                  <c:v>544.61279999999999</c:v>
                </c:pt>
                <c:pt idx="23">
                  <c:v>547.89359999999999</c:v>
                </c:pt>
                <c:pt idx="24">
                  <c:v>551.17439999999999</c:v>
                </c:pt>
                <c:pt idx="25">
                  <c:v>554.45519999999999</c:v>
                </c:pt>
                <c:pt idx="26">
                  <c:v>557.73599999999999</c:v>
                </c:pt>
                <c:pt idx="27">
                  <c:v>561.01679999999999</c:v>
                </c:pt>
                <c:pt idx="28">
                  <c:v>564.29759999999999</c:v>
                </c:pt>
                <c:pt idx="29">
                  <c:v>567.57839999999999</c:v>
                </c:pt>
                <c:pt idx="30">
                  <c:v>570.85919999999999</c:v>
                </c:pt>
                <c:pt idx="31">
                  <c:v>574.14</c:v>
                </c:pt>
              </c:numCache>
            </c:numRef>
          </c:xVal>
          <c:yVal>
            <c:numRef>
              <c:f>Relations_ft!$E$5:$E$36</c:f>
              <c:numCache>
                <c:formatCode>0.00</c:formatCode>
                <c:ptCount val="32"/>
                <c:pt idx="0">
                  <c:v>0</c:v>
                </c:pt>
                <c:pt idx="1">
                  <c:v>2.0853915180382696</c:v>
                </c:pt>
                <c:pt idx="2">
                  <c:v>6.2947521561121063</c:v>
                </c:pt>
                <c:pt idx="3">
                  <c:v>16.468267327721911</c:v>
                </c:pt>
                <c:pt idx="4">
                  <c:v>27.999770575575635</c:v>
                </c:pt>
                <c:pt idx="5">
                  <c:v>41.291199843214713</c:v>
                </c:pt>
                <c:pt idx="6">
                  <c:v>60.561998767314684</c:v>
                </c:pt>
                <c:pt idx="7">
                  <c:v>94.972452672140804</c:v>
                </c:pt>
                <c:pt idx="8">
                  <c:v>143.06264713863135</c:v>
                </c:pt>
                <c:pt idx="9">
                  <c:v>309.95508253153628</c:v>
                </c:pt>
                <c:pt idx="10">
                  <c:v>460.79857867907037</c:v>
                </c:pt>
                <c:pt idx="11">
                  <c:v>622.6362341645912</c:v>
                </c:pt>
                <c:pt idx="12">
                  <c:v>968.89891959445777</c:v>
                </c:pt>
                <c:pt idx="13">
                  <c:v>1218.0894884940551</c:v>
                </c:pt>
                <c:pt idx="14">
                  <c:v>1451.6608972761073</c:v>
                </c:pt>
                <c:pt idx="15">
                  <c:v>1843.8784705570567</c:v>
                </c:pt>
                <c:pt idx="16">
                  <c:v>2393.0918770608805</c:v>
                </c:pt>
                <c:pt idx="17">
                  <c:v>2809.0612249206201</c:v>
                </c:pt>
                <c:pt idx="18">
                  <c:v>3390.0751895512544</c:v>
                </c:pt>
                <c:pt idx="19">
                  <c:v>4006.4679709787706</c:v>
                </c:pt>
                <c:pt idx="20">
                  <c:v>4534.4556035240857</c:v>
                </c:pt>
                <c:pt idx="21">
                  <c:v>5256.0226862099998</c:v>
                </c:pt>
                <c:pt idx="22">
                  <c:v>5944.1186823600001</c:v>
                </c:pt>
                <c:pt idx="23">
                  <c:v>6521.40983125</c:v>
                </c:pt>
                <c:pt idx="24">
                  <c:v>7364.3108264631564</c:v>
                </c:pt>
                <c:pt idx="25">
                  <c:v>8329.3199574700011</c:v>
                </c:pt>
                <c:pt idx="26">
                  <c:v>9072.8959682200002</c:v>
                </c:pt>
                <c:pt idx="27">
                  <c:v>10259.754255316237</c:v>
                </c:pt>
                <c:pt idx="28">
                  <c:v>11257.230871553618</c:v>
                </c:pt>
                <c:pt idx="29">
                  <c:v>12035.164128778892</c:v>
                </c:pt>
                <c:pt idx="30">
                  <c:v>13048.884112303465</c:v>
                </c:pt>
                <c:pt idx="31">
                  <c:v>14184.88501116209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235296"/>
        <c:axId val="342236928"/>
      </c:scatterChart>
      <c:valAx>
        <c:axId val="342235296"/>
        <c:scaling>
          <c:orientation val="minMax"/>
          <c:min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Elevation(ft)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36928"/>
        <c:crosses val="autoZero"/>
        <c:crossBetween val="midCat"/>
        <c:majorUnit val="10"/>
      </c:valAx>
      <c:valAx>
        <c:axId val="34223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Surface Area (acre)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35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Reservoir Filling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ResFill_Jan!$B$4:$B$39</c:f>
              <c:numCache>
                <c:formatCode>m/d/yyyy</c:formatCode>
                <c:ptCount val="36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</c:numCache>
            </c:numRef>
          </c:cat>
          <c:val>
            <c:numRef>
              <c:f>ResFill_Jan!$C$4:$C$39</c:f>
              <c:numCache>
                <c:formatCode>General</c:formatCode>
                <c:ptCount val="36"/>
                <c:pt idx="0">
                  <c:v>0</c:v>
                </c:pt>
                <c:pt idx="1">
                  <c:v>8926.3497370341447</c:v>
                </c:pt>
                <c:pt idx="2">
                  <c:v>15369.766585687565</c:v>
                </c:pt>
                <c:pt idx="3">
                  <c:v>25290.650535922949</c:v>
                </c:pt>
                <c:pt idx="4">
                  <c:v>30893.131187645398</c:v>
                </c:pt>
                <c:pt idx="5">
                  <c:v>44887.195957467819</c:v>
                </c:pt>
                <c:pt idx="6">
                  <c:v>45820.589674904244</c:v>
                </c:pt>
                <c:pt idx="7">
                  <c:v>46345.233640962884</c:v>
                </c:pt>
                <c:pt idx="8">
                  <c:v>46571.500086862841</c:v>
                </c:pt>
                <c:pt idx="9">
                  <c:v>49679.993965925656</c:v>
                </c:pt>
                <c:pt idx="10">
                  <c:v>64052.814437589594</c:v>
                </c:pt>
                <c:pt idx="11">
                  <c:v>65748.517575229926</c:v>
                </c:pt>
                <c:pt idx="12">
                  <c:v>69730.829634639435</c:v>
                </c:pt>
                <c:pt idx="13">
                  <c:v>78574.690776771167</c:v>
                </c:pt>
                <c:pt idx="14">
                  <c:v>85018.107625424585</c:v>
                </c:pt>
                <c:pt idx="15">
                  <c:v>94938.991575659966</c:v>
                </c:pt>
                <c:pt idx="16">
                  <c:v>100541.4722273824</c:v>
                </c:pt>
                <c:pt idx="17">
                  <c:v>114535.53699720485</c:v>
                </c:pt>
                <c:pt idx="18">
                  <c:v>115468.93071464129</c:v>
                </c:pt>
                <c:pt idx="19">
                  <c:v>115993.57468070001</c:v>
                </c:pt>
                <c:pt idx="20">
                  <c:v>116219.84112659995</c:v>
                </c:pt>
                <c:pt idx="21">
                  <c:v>119328.33500566275</c:v>
                </c:pt>
                <c:pt idx="22">
                  <c:v>133701.15547732671</c:v>
                </c:pt>
                <c:pt idx="23">
                  <c:v>135396.85861496697</c:v>
                </c:pt>
                <c:pt idx="24">
                  <c:v>139379.17067437648</c:v>
                </c:pt>
                <c:pt idx="25">
                  <c:v>148223.03181650821</c:v>
                </c:pt>
                <c:pt idx="26">
                  <c:v>154800.81891286923</c:v>
                </c:pt>
                <c:pt idx="27">
                  <c:v>164655.54418553007</c:v>
                </c:pt>
                <c:pt idx="28">
                  <c:v>171979.43971038671</c:v>
                </c:pt>
                <c:pt idx="29">
                  <c:v>184191.37952453256</c:v>
                </c:pt>
                <c:pt idx="30">
                  <c:v>185118.29324197993</c:v>
                </c:pt>
                <c:pt idx="31">
                  <c:v>185687.27770383173</c:v>
                </c:pt>
                <c:pt idx="32">
                  <c:v>185868.30514154342</c:v>
                </c:pt>
                <c:pt idx="33">
                  <c:v>188977.52893796033</c:v>
                </c:pt>
                <c:pt idx="34">
                  <c:v>203379.407260815</c:v>
                </c:pt>
                <c:pt idx="35">
                  <c:v>205355.05750542178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342232576"/>
        <c:axId val="342227136"/>
      </c:lineChart>
      <c:dateAx>
        <c:axId val="342232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(months)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27136"/>
        <c:crosses val="autoZero"/>
        <c:auto val="1"/>
        <c:lblOffset val="100"/>
        <c:baseTimeUnit val="months"/>
      </c:dateAx>
      <c:valAx>
        <c:axId val="34222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Reservoir Volume (acre-ft)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32576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Peak Streamflow for N Sulphur River Near Cooper, TX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'F-H'!$B$6:$B$69</c:f>
              <c:numCache>
                <c:formatCode>General</c:formatCode>
                <c:ptCount val="6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</c:numCache>
            </c:numRef>
          </c:cat>
          <c:val>
            <c:numRef>
              <c:f>'F-H'!$C$6:$C$69</c:f>
              <c:numCache>
                <c:formatCode>#,##0</c:formatCode>
                <c:ptCount val="64"/>
                <c:pt idx="0">
                  <c:v>32000</c:v>
                </c:pt>
                <c:pt idx="1">
                  <c:v>33400</c:v>
                </c:pt>
                <c:pt idx="2">
                  <c:v>30800</c:v>
                </c:pt>
                <c:pt idx="3">
                  <c:v>42800</c:v>
                </c:pt>
                <c:pt idx="4">
                  <c:v>28000</c:v>
                </c:pt>
                <c:pt idx="5">
                  <c:v>31000</c:v>
                </c:pt>
                <c:pt idx="6">
                  <c:v>32300</c:v>
                </c:pt>
                <c:pt idx="7">
                  <c:v>41000</c:v>
                </c:pt>
                <c:pt idx="8">
                  <c:v>39500</c:v>
                </c:pt>
                <c:pt idx="9">
                  <c:v>35700</c:v>
                </c:pt>
                <c:pt idx="10">
                  <c:v>25500</c:v>
                </c:pt>
                <c:pt idx="11">
                  <c:v>33000</c:v>
                </c:pt>
                <c:pt idx="12">
                  <c:v>16500</c:v>
                </c:pt>
                <c:pt idx="13">
                  <c:v>32400</c:v>
                </c:pt>
                <c:pt idx="14">
                  <c:v>19300</c:v>
                </c:pt>
                <c:pt idx="15">
                  <c:v>48000</c:v>
                </c:pt>
                <c:pt idx="16">
                  <c:v>40800</c:v>
                </c:pt>
                <c:pt idx="17">
                  <c:v>47500</c:v>
                </c:pt>
                <c:pt idx="18">
                  <c:v>37100</c:v>
                </c:pt>
                <c:pt idx="19">
                  <c:v>54000</c:v>
                </c:pt>
                <c:pt idx="20">
                  <c:v>40700</c:v>
                </c:pt>
                <c:pt idx="21">
                  <c:v>15200</c:v>
                </c:pt>
                <c:pt idx="22">
                  <c:v>90600</c:v>
                </c:pt>
                <c:pt idx="23">
                  <c:v>39600</c:v>
                </c:pt>
                <c:pt idx="24">
                  <c:v>44200</c:v>
                </c:pt>
                <c:pt idx="25">
                  <c:v>36000</c:v>
                </c:pt>
                <c:pt idx="26">
                  <c:v>44100</c:v>
                </c:pt>
                <c:pt idx="27">
                  <c:v>35600</c:v>
                </c:pt>
                <c:pt idx="28">
                  <c:v>7070</c:v>
                </c:pt>
                <c:pt idx="29">
                  <c:v>46300</c:v>
                </c:pt>
                <c:pt idx="30">
                  <c:v>16400</c:v>
                </c:pt>
                <c:pt idx="31">
                  <c:v>32900</c:v>
                </c:pt>
                <c:pt idx="32">
                  <c:v>74800</c:v>
                </c:pt>
                <c:pt idx="33">
                  <c:v>45200</c:v>
                </c:pt>
                <c:pt idx="34">
                  <c:v>39000</c:v>
                </c:pt>
                <c:pt idx="35">
                  <c:v>19100</c:v>
                </c:pt>
                <c:pt idx="36">
                  <c:v>16800</c:v>
                </c:pt>
                <c:pt idx="37">
                  <c:v>38200</c:v>
                </c:pt>
                <c:pt idx="38">
                  <c:v>41300</c:v>
                </c:pt>
                <c:pt idx="39">
                  <c:v>68100</c:v>
                </c:pt>
                <c:pt idx="40">
                  <c:v>51900</c:v>
                </c:pt>
                <c:pt idx="41">
                  <c:v>34600</c:v>
                </c:pt>
                <c:pt idx="42">
                  <c:v>58800</c:v>
                </c:pt>
                <c:pt idx="43">
                  <c:v>25800</c:v>
                </c:pt>
                <c:pt idx="44">
                  <c:v>31400</c:v>
                </c:pt>
                <c:pt idx="45">
                  <c:v>29600</c:v>
                </c:pt>
                <c:pt idx="46">
                  <c:v>5600</c:v>
                </c:pt>
                <c:pt idx="47">
                  <c:v>15400</c:v>
                </c:pt>
                <c:pt idx="48">
                  <c:v>10700</c:v>
                </c:pt>
                <c:pt idx="49">
                  <c:v>34400</c:v>
                </c:pt>
                <c:pt idx="50">
                  <c:v>32500</c:v>
                </c:pt>
                <c:pt idx="51">
                  <c:v>45900</c:v>
                </c:pt>
                <c:pt idx="52">
                  <c:v>60400</c:v>
                </c:pt>
                <c:pt idx="53">
                  <c:v>72200</c:v>
                </c:pt>
                <c:pt idx="54">
                  <c:v>8950</c:v>
                </c:pt>
                <c:pt idx="55">
                  <c:v>36200</c:v>
                </c:pt>
                <c:pt idx="56">
                  <c:v>43500</c:v>
                </c:pt>
                <c:pt idx="57">
                  <c:v>44100</c:v>
                </c:pt>
                <c:pt idx="58">
                  <c:v>72000</c:v>
                </c:pt>
                <c:pt idx="59">
                  <c:v>49400</c:v>
                </c:pt>
                <c:pt idx="60">
                  <c:v>52600</c:v>
                </c:pt>
                <c:pt idx="61">
                  <c:v>14300</c:v>
                </c:pt>
                <c:pt idx="62">
                  <c:v>44100</c:v>
                </c:pt>
                <c:pt idx="63">
                  <c:v>15600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2222784"/>
        <c:axId val="342223328"/>
      </c:barChart>
      <c:dateAx>
        <c:axId val="342222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23328"/>
        <c:crosses val="autoZero"/>
        <c:auto val="0"/>
        <c:lblOffset val="100"/>
        <c:baseTimeUnit val="days"/>
      </c:dateAx>
      <c:valAx>
        <c:axId val="342223328"/>
        <c:scaling>
          <c:orientation val="minMax"/>
          <c:max val="1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Peak Streamflow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22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Elevation Vs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00275297114703"/>
          <c:y val="0.11088681533573443"/>
          <c:w val="0.84993519465730571"/>
          <c:h val="0.7496111583814995"/>
        </c:manualLayout>
      </c:layout>
      <c:scatterChart>
        <c:scatterStyle val="lineMarker"/>
        <c:varyColors val="0"/>
        <c:ser>
          <c:idx val="0"/>
          <c:order val="0"/>
          <c:tx>
            <c:v>Elevation Vs Volume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Relations_ft!$C$5:$C$36</c:f>
              <c:numCache>
                <c:formatCode>General</c:formatCode>
                <c:ptCount val="32"/>
                <c:pt idx="0">
                  <c:v>472.43520000000001</c:v>
                </c:pt>
                <c:pt idx="1">
                  <c:v>475.71600000000001</c:v>
                </c:pt>
                <c:pt idx="2">
                  <c:v>478.99680000000001</c:v>
                </c:pt>
                <c:pt idx="3">
                  <c:v>482.27760000000001</c:v>
                </c:pt>
                <c:pt idx="4">
                  <c:v>485.55840000000001</c:v>
                </c:pt>
                <c:pt idx="5">
                  <c:v>488.83920000000001</c:v>
                </c:pt>
                <c:pt idx="6">
                  <c:v>492.12</c:v>
                </c:pt>
                <c:pt idx="7">
                  <c:v>495.4008</c:v>
                </c:pt>
                <c:pt idx="8">
                  <c:v>498.6816</c:v>
                </c:pt>
                <c:pt idx="9">
                  <c:v>501.9624</c:v>
                </c:pt>
                <c:pt idx="10">
                  <c:v>505.2432</c:v>
                </c:pt>
                <c:pt idx="11">
                  <c:v>508.524</c:v>
                </c:pt>
                <c:pt idx="12">
                  <c:v>511.8048</c:v>
                </c:pt>
                <c:pt idx="13">
                  <c:v>515.0856</c:v>
                </c:pt>
                <c:pt idx="14">
                  <c:v>518.3664</c:v>
                </c:pt>
                <c:pt idx="15">
                  <c:v>521.6472</c:v>
                </c:pt>
                <c:pt idx="16">
                  <c:v>524.928</c:v>
                </c:pt>
                <c:pt idx="17">
                  <c:v>528.2088</c:v>
                </c:pt>
                <c:pt idx="18">
                  <c:v>531.4896</c:v>
                </c:pt>
                <c:pt idx="19">
                  <c:v>534.7704</c:v>
                </c:pt>
                <c:pt idx="20">
                  <c:v>538.05119999999999</c:v>
                </c:pt>
                <c:pt idx="21">
                  <c:v>541.33199999999999</c:v>
                </c:pt>
                <c:pt idx="22">
                  <c:v>544.61279999999999</c:v>
                </c:pt>
                <c:pt idx="23">
                  <c:v>547.89359999999999</c:v>
                </c:pt>
                <c:pt idx="24">
                  <c:v>551.17439999999999</c:v>
                </c:pt>
                <c:pt idx="25">
                  <c:v>554.45519999999999</c:v>
                </c:pt>
                <c:pt idx="26">
                  <c:v>557.73599999999999</c:v>
                </c:pt>
                <c:pt idx="27">
                  <c:v>561.01679999999999</c:v>
                </c:pt>
                <c:pt idx="28">
                  <c:v>564.29759999999999</c:v>
                </c:pt>
                <c:pt idx="29">
                  <c:v>567.57839999999999</c:v>
                </c:pt>
                <c:pt idx="30">
                  <c:v>570.85919999999999</c:v>
                </c:pt>
                <c:pt idx="31">
                  <c:v>574.14</c:v>
                </c:pt>
              </c:numCache>
            </c:numRef>
          </c:xVal>
          <c:yVal>
            <c:numRef>
              <c:f>Relations_ft!$D$5:$D$36</c:f>
              <c:numCache>
                <c:formatCode>0.0</c:formatCode>
                <c:ptCount val="32"/>
                <c:pt idx="0">
                  <c:v>0</c:v>
                </c:pt>
                <c:pt idx="1">
                  <c:v>2.3660597778276373</c:v>
                </c:pt>
                <c:pt idx="2">
                  <c:v>13.951225677678455</c:v>
                </c:pt>
                <c:pt idx="3">
                  <c:v>43.58736067103986</c:v>
                </c:pt>
                <c:pt idx="4">
                  <c:v>113.13976438833571</c:v>
                </c:pt>
                <c:pt idx="5">
                  <c:v>223.24622237304854</c:v>
                </c:pt>
                <c:pt idx="6">
                  <c:v>372.74668396059644</c:v>
                </c:pt>
                <c:pt idx="7">
                  <c:v>614.73809541692196</c:v>
                </c:pt>
                <c:pt idx="8">
                  <c:v>980.38973615496809</c:v>
                </c:pt>
                <c:pt idx="9">
                  <c:v>1662.2161709389695</c:v>
                </c:pt>
                <c:pt idx="10">
                  <c:v>2912.3847851266655</c:v>
                </c:pt>
                <c:pt idx="11">
                  <c:v>4655.9551610851659</c:v>
                </c:pt>
                <c:pt idx="12">
                  <c:v>7248.2820838817424</c:v>
                </c:pt>
                <c:pt idx="13">
                  <c:v>10847.70125245047</c:v>
                </c:pt>
                <c:pt idx="14">
                  <c:v>15179.854493858735</c:v>
                </c:pt>
                <c:pt idx="15">
                  <c:v>20517.325688823494</c:v>
                </c:pt>
                <c:pt idx="16">
                  <c:v>27447.026358531301</c:v>
                </c:pt>
                <c:pt idx="17">
                  <c:v>35995.403849269002</c:v>
                </c:pt>
                <c:pt idx="18">
                  <c:v>46037.772525453373</c:v>
                </c:pt>
                <c:pt idx="19">
                  <c:v>58156.088413838952</c:v>
                </c:pt>
                <c:pt idx="20">
                  <c:v>72171.004150310764</c:v>
                </c:pt>
                <c:pt idx="21">
                  <c:v>88070.831869472895</c:v>
                </c:pt>
                <c:pt idx="22">
                  <c:v>106480.84271330612</c:v>
                </c:pt>
                <c:pt idx="23">
                  <c:v>126856.29405501117</c:v>
                </c:pt>
                <c:pt idx="24">
                  <c:v>149444.47710828064</c:v>
                </c:pt>
                <c:pt idx="25">
                  <c:v>175253.10681575313</c:v>
                </c:pt>
                <c:pt idx="26">
                  <c:v>203733.73377985228</c:v>
                </c:pt>
                <c:pt idx="27">
                  <c:v>243815.31525585736</c:v>
                </c:pt>
                <c:pt idx="28">
                  <c:v>279190.26656890119</c:v>
                </c:pt>
                <c:pt idx="29">
                  <c:v>317307.48517964332</c:v>
                </c:pt>
                <c:pt idx="30">
                  <c:v>358288.92078006169</c:v>
                </c:pt>
                <c:pt idx="31">
                  <c:v>403061.8700806346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Relations_ft!$B$5:$B$36</c:f>
              <c:numCache>
                <c:formatCode>General</c:formatCode>
                <c:ptCount val="32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</c:numCache>
            </c:numRef>
          </c:xVal>
          <c:yVal>
            <c:numRef>
              <c:f>Relations_ft!$D$5:$D$36</c:f>
              <c:numCache>
                <c:formatCode>0.0</c:formatCode>
                <c:ptCount val="32"/>
                <c:pt idx="0">
                  <c:v>0</c:v>
                </c:pt>
                <c:pt idx="1">
                  <c:v>2.3660597778276373</c:v>
                </c:pt>
                <c:pt idx="2">
                  <c:v>13.951225677678455</c:v>
                </c:pt>
                <c:pt idx="3">
                  <c:v>43.58736067103986</c:v>
                </c:pt>
                <c:pt idx="4">
                  <c:v>113.13976438833571</c:v>
                </c:pt>
                <c:pt idx="5">
                  <c:v>223.24622237304854</c:v>
                </c:pt>
                <c:pt idx="6">
                  <c:v>372.74668396059644</c:v>
                </c:pt>
                <c:pt idx="7">
                  <c:v>614.73809541692196</c:v>
                </c:pt>
                <c:pt idx="8">
                  <c:v>980.38973615496809</c:v>
                </c:pt>
                <c:pt idx="9">
                  <c:v>1662.2161709389695</c:v>
                </c:pt>
                <c:pt idx="10">
                  <c:v>2912.3847851266655</c:v>
                </c:pt>
                <c:pt idx="11">
                  <c:v>4655.9551610851659</c:v>
                </c:pt>
                <c:pt idx="12">
                  <c:v>7248.2820838817424</c:v>
                </c:pt>
                <c:pt idx="13">
                  <c:v>10847.70125245047</c:v>
                </c:pt>
                <c:pt idx="14">
                  <c:v>15179.854493858735</c:v>
                </c:pt>
                <c:pt idx="15">
                  <c:v>20517.325688823494</c:v>
                </c:pt>
                <c:pt idx="16">
                  <c:v>27447.026358531301</c:v>
                </c:pt>
                <c:pt idx="17">
                  <c:v>35995.403849269002</c:v>
                </c:pt>
                <c:pt idx="18">
                  <c:v>46037.772525453373</c:v>
                </c:pt>
                <c:pt idx="19">
                  <c:v>58156.088413838952</c:v>
                </c:pt>
                <c:pt idx="20">
                  <c:v>72171.004150310764</c:v>
                </c:pt>
                <c:pt idx="21">
                  <c:v>88070.831869472895</c:v>
                </c:pt>
                <c:pt idx="22">
                  <c:v>106480.84271330612</c:v>
                </c:pt>
                <c:pt idx="23">
                  <c:v>126856.29405501117</c:v>
                </c:pt>
                <c:pt idx="24">
                  <c:v>149444.47710828064</c:v>
                </c:pt>
                <c:pt idx="25">
                  <c:v>175253.10681575313</c:v>
                </c:pt>
                <c:pt idx="26">
                  <c:v>203733.73377985228</c:v>
                </c:pt>
                <c:pt idx="27">
                  <c:v>243815.31525585736</c:v>
                </c:pt>
                <c:pt idx="28">
                  <c:v>279190.26656890119</c:v>
                </c:pt>
                <c:pt idx="29">
                  <c:v>317307.48517964332</c:v>
                </c:pt>
                <c:pt idx="30">
                  <c:v>358288.92078006169</c:v>
                </c:pt>
                <c:pt idx="31">
                  <c:v>403061.8700806346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018624"/>
        <c:axId val="373009376"/>
      </c:scatterChart>
      <c:valAx>
        <c:axId val="373018624"/>
        <c:scaling>
          <c:orientation val="minMax"/>
          <c:min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Elevation(ft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009376"/>
        <c:crosses val="autoZero"/>
        <c:crossBetween val="midCat"/>
        <c:majorUnit val="10"/>
      </c:valAx>
      <c:valAx>
        <c:axId val="373009376"/>
        <c:scaling>
          <c:orientation val="minMax"/>
          <c:max val="4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Volume(acre-ft)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316612715077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018624"/>
        <c:crosses val="autoZero"/>
        <c:crossBetween val="midCat"/>
        <c:majorUnit val="3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0.12218</cdr:x>
      <cdr:y>0.23484</cdr:y>
    </cdr:from>
    <cdr:to>
      <cdr:x>0.81859</cdr:x>
      <cdr:y>0.23823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798535" y="944704"/>
          <a:ext cx="4551529" cy="136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0.81545</cdr:x>
      <cdr:y>0.23484</cdr:y>
    </cdr:from>
    <cdr:to>
      <cdr:x>0.81952</cdr:x>
      <cdr:y>0.7864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5329592" y="944704"/>
          <a:ext cx="26574" cy="221876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0.82302</cdr:x>
      <cdr:y>0.46832</cdr:y>
    </cdr:from>
    <cdr:to>
      <cdr:x>0.97079</cdr:x>
      <cdr:y>0.56723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562476" y="1443037"/>
          <a:ext cx="819150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0.811</cdr:x>
      <cdr:y>0.42504</cdr:y>
    </cdr:from>
    <cdr:to>
      <cdr:x>0.97251</cdr:x>
      <cdr:y>0.68779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495800" y="1309687"/>
          <a:ext cx="895349" cy="8096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Time</a:t>
          </a:r>
          <a:r>
            <a:rPr lang="en-US" sz="1100" b="1" baseline="0" dirty="0"/>
            <a:t> required </a:t>
          </a:r>
        </a:p>
        <a:p xmlns:a="http://schemas.openxmlformats.org/drawingml/2006/main">
          <a:r>
            <a:rPr lang="en-US" sz="1100" b="1" baseline="0" dirty="0"/>
            <a:t>31 months</a:t>
          </a:r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0.1188</cdr:x>
      <cdr:y>0.26479</cdr:y>
    </cdr:from>
    <cdr:to>
      <cdr:x>0.84993</cdr:x>
      <cdr:y>0.26695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839495" y="1094487"/>
          <a:ext cx="5166593" cy="89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0.84263</cdr:x>
      <cdr:y>0.263</cdr:y>
    </cdr:from>
    <cdr:to>
      <cdr:x>0.84471</cdr:x>
      <cdr:y>0.86601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H="1">
          <a:off x="5954470" y="1087113"/>
          <a:ext cx="14748" cy="249247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0.2896</cdr:x>
      <cdr:y>0.17658</cdr:y>
    </cdr:from>
    <cdr:to>
      <cdr:x>0.59655</cdr:x>
      <cdr:y>0.24861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046489" y="729893"/>
          <a:ext cx="2169041" cy="297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0.39614</cdr:x>
      <cdr:y>0.20937</cdr:y>
    </cdr:from>
    <cdr:to>
      <cdr:x>0.57154</cdr:x>
      <cdr:y>0.28912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799366" y="865435"/>
          <a:ext cx="1239480" cy="329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100-year Flood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0.11807</cdr:x>
      <cdr:y>0.53888</cdr:y>
    </cdr:from>
    <cdr:to>
      <cdr:x>0.7482</cdr:x>
      <cdr:y>0.53928</cdr:y>
    </cdr:to>
    <cdr:cxnSp macro="">
      <cdr:nvCxnSpPr>
        <cdr:cNvPr id="14" name="Straight Arrow Connector 13"/>
        <cdr:cNvCxnSpPr/>
      </cdr:nvCxnSpPr>
      <cdr:spPr>
        <a:xfrm xmlns:a="http://schemas.openxmlformats.org/drawingml/2006/main" flipV="1">
          <a:off x="834377" y="2227420"/>
          <a:ext cx="4452823" cy="16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0.74933</cdr:x>
      <cdr:y>0.5385</cdr:y>
    </cdr:from>
    <cdr:to>
      <cdr:x>0.74933</cdr:x>
      <cdr:y>0.86398</cdr:y>
    </cdr:to>
    <cdr:cxnSp macro="">
      <cdr:nvCxnSpPr>
        <cdr:cNvPr id="19" name="Straight Arrow Connector 18"/>
        <cdr:cNvCxnSpPr/>
      </cdr:nvCxnSpPr>
      <cdr:spPr>
        <a:xfrm xmlns:a="http://schemas.openxmlformats.org/drawingml/2006/main">
          <a:off x="5295152" y="2225855"/>
          <a:ext cx="2" cy="134533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0.26099</cdr:x>
      <cdr:y>0.34998</cdr:y>
    </cdr:from>
    <cdr:to>
      <cdr:x>0.56929</cdr:x>
      <cdr:y>0.42116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1844286" y="1446628"/>
          <a:ext cx="2178657" cy="294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0.10177</cdr:x>
      <cdr:y>0.28746</cdr:y>
    </cdr:from>
    <cdr:to>
      <cdr:x>0.15128</cdr:x>
      <cdr:y>0.55004</cdr:y>
    </cdr:to>
    <cdr:sp macro="" textlink="">
      <cdr:nvSpPr>
        <cdr:cNvPr id="24" name="TextBox 23"/>
        <cdr:cNvSpPr txBox="1"/>
      </cdr:nvSpPr>
      <cdr:spPr>
        <a:xfrm xmlns:a="http://schemas.openxmlformats.org/drawingml/2006/main" rot="5400000">
          <a:off x="351427" y="1555961"/>
          <a:ext cx="1085355" cy="349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Flood Storage 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0.39039</cdr:x>
      <cdr:y>0.47887</cdr:y>
    </cdr:from>
    <cdr:to>
      <cdr:x>0.58392</cdr:x>
      <cdr:y>0.52888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2758684" y="1979366"/>
          <a:ext cx="1367625" cy="206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b="1" dirty="0" smtClean="0"/>
            <a:t>Proposed Volume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0.11415</cdr:x>
      <cdr:y>0.57601</cdr:y>
    </cdr:from>
    <cdr:to>
      <cdr:x>0.14903</cdr:x>
      <cdr:y>0.8761</cdr:y>
    </cdr:to>
    <cdr:sp macro="" textlink="">
      <cdr:nvSpPr>
        <cdr:cNvPr id="26" name="TextBox 25"/>
        <cdr:cNvSpPr txBox="1"/>
      </cdr:nvSpPr>
      <cdr:spPr>
        <a:xfrm xmlns:a="http://schemas.openxmlformats.org/drawingml/2006/main" rot="5400000">
          <a:off x="309684" y="2877862"/>
          <a:ext cx="1240404" cy="246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Active Storage</a:t>
          </a:r>
          <a:endParaRPr lang="en-US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D95B5-7A70-43B2-9C0E-245EEBED4D8E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0E992-F262-41E9-A9CA-77D2AB46C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2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0E992-F262-41E9-A9CA-77D2AB46C1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8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waterdata.usgs.gov/tx/nwis/dv/?site_no=07343000&amp;agency_cd=USGS&amp;amp;referred_module=sw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usgs.gov/twri/twri4a3/html/pdf_new.html" TargetMode="External"/><Relationship Id="rId2" Type="http://schemas.openxmlformats.org/officeDocument/2006/relationships/hyperlink" Target="http://www.caee.utexas.edu/prof/maidment/giswr2013/giswr2013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2885" y="758951"/>
            <a:ext cx="10292795" cy="3027437"/>
          </a:xfrm>
        </p:spPr>
        <p:txBody>
          <a:bodyPr>
            <a:normAutofit fontScale="90000"/>
          </a:bodyPr>
          <a:lstStyle/>
          <a:p>
            <a:r>
              <a:rPr lang="en-US" sz="5400" u="sng" dirty="0" smtClean="0"/>
              <a:t/>
            </a:r>
            <a:br>
              <a:rPr lang="en-US" sz="5400" u="sng" dirty="0" smtClean="0"/>
            </a:br>
            <a:r>
              <a:rPr lang="en-US" sz="5400" u="sng" dirty="0"/>
              <a:t/>
            </a:r>
            <a:br>
              <a:rPr lang="en-US" sz="5400" u="sng" dirty="0"/>
            </a:br>
            <a:r>
              <a:rPr lang="en-US" sz="5400" u="sng" dirty="0" smtClean="0"/>
              <a:t/>
            </a:r>
            <a:br>
              <a:rPr lang="en-US" sz="5400" u="sng" dirty="0" smtClean="0"/>
            </a:br>
            <a:r>
              <a:rPr lang="en-US" sz="5400" u="sng" dirty="0"/>
              <a:t/>
            </a:r>
            <a:br>
              <a:rPr lang="en-US" sz="5400" u="sng" dirty="0"/>
            </a:br>
            <a:r>
              <a:rPr lang="en-US" sz="5400" u="sng" dirty="0" smtClean="0"/>
              <a:t/>
            </a:r>
            <a:br>
              <a:rPr lang="en-US" sz="5400" u="sng" dirty="0" smtClean="0"/>
            </a:br>
            <a:r>
              <a:rPr lang="en-US" sz="5400" u="sng" dirty="0"/>
              <a:t/>
            </a:r>
            <a:br>
              <a:rPr lang="en-US" sz="5400" u="sng" dirty="0"/>
            </a:br>
            <a:r>
              <a:rPr lang="en-US" sz="5400" u="sng" dirty="0" smtClean="0"/>
              <a:t/>
            </a:r>
            <a:br>
              <a:rPr lang="en-US" sz="5400" u="sng" dirty="0" smtClean="0"/>
            </a:br>
            <a:r>
              <a:rPr lang="en-US" sz="5400" u="sng" dirty="0"/>
              <a:t/>
            </a:r>
            <a:br>
              <a:rPr lang="en-US" sz="5400" u="sng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5400" u="sng" dirty="0" smtClean="0"/>
              <a:t/>
            </a:r>
            <a:br>
              <a:rPr lang="en-US" sz="5400" u="sng" dirty="0" smtClean="0"/>
            </a:br>
            <a:r>
              <a:rPr lang="en-US" sz="5400" dirty="0" smtClean="0"/>
              <a:t>Characteristics </a:t>
            </a:r>
            <a:r>
              <a:rPr lang="en-US" sz="5400" dirty="0"/>
              <a:t>of Lake Ralph Hall,</a:t>
            </a:r>
            <a:br>
              <a:rPr lang="en-US" sz="5400" dirty="0"/>
            </a:br>
            <a:r>
              <a:rPr lang="en-US" sz="5400" dirty="0"/>
              <a:t>Upper Trinity Basin, Texas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Mosaed </a:t>
            </a:r>
            <a:r>
              <a:rPr lang="en-US" dirty="0" err="1" smtClean="0"/>
              <a:t>AlraSHIDI</a:t>
            </a:r>
            <a:endParaRPr lang="en-US" dirty="0" smtClean="0"/>
          </a:p>
          <a:p>
            <a:r>
              <a:rPr lang="en-US" dirty="0" smtClean="0"/>
              <a:t>11/18/2014</a:t>
            </a:r>
          </a:p>
          <a:p>
            <a:endParaRPr lang="en-US" dirty="0"/>
          </a:p>
          <a:p>
            <a:pPr algn="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55555" y="5898520"/>
            <a:ext cx="327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GIS in Water Resources Fall/2014</a:t>
            </a:r>
          </a:p>
        </p:txBody>
      </p:sp>
      <p:pic>
        <p:nvPicPr>
          <p:cNvPr id="6" name="Picture 6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0" y="78836"/>
            <a:ext cx="1804336" cy="14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Comparison_</a:t>
            </a:r>
            <a:r>
              <a:rPr lang="en-US" dirty="0" smtClean="0">
                <a:solidFill>
                  <a:srgbClr val="FF0000"/>
                </a:solidFill>
              </a:rPr>
              <a:t>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35915" y="1871492"/>
            <a:ext cx="442859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Our </a:t>
            </a:r>
            <a:r>
              <a:rPr lang="en-US" dirty="0"/>
              <a:t>E</a:t>
            </a:r>
            <a:r>
              <a:rPr lang="en-US" dirty="0" smtClean="0"/>
              <a:t>stimated Time: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/>
              <a:t>Time to Fill Reservoir = </a:t>
            </a:r>
            <a:r>
              <a:rPr lang="en-US" dirty="0" smtClean="0">
                <a:solidFill>
                  <a:srgbClr val="FF0000"/>
                </a:solidFill>
              </a:rPr>
              <a:t>31 months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Proposed: </a:t>
            </a:r>
          </a:p>
          <a:p>
            <a:pPr marL="0" indent="0">
              <a:buNone/>
            </a:pPr>
            <a:r>
              <a:rPr lang="en-US" dirty="0"/>
              <a:t>        Time to Fill Reservoir = </a:t>
            </a:r>
            <a:r>
              <a:rPr lang="en-US" dirty="0">
                <a:solidFill>
                  <a:srgbClr val="FF0000"/>
                </a:solidFill>
              </a:rPr>
              <a:t>36 </a:t>
            </a:r>
            <a:r>
              <a:rPr lang="en-US" dirty="0" smtClean="0">
                <a:solidFill>
                  <a:srgbClr val="FF0000"/>
                </a:solidFill>
              </a:rPr>
              <a:t>months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Difference = </a:t>
            </a:r>
            <a:r>
              <a:rPr lang="en-US" dirty="0" smtClean="0">
                <a:solidFill>
                  <a:srgbClr val="FF0000"/>
                </a:solidFill>
              </a:rPr>
              <a:t>13.8%</a:t>
            </a:r>
            <a:r>
              <a:rPr lang="en-US" dirty="0" smtClean="0"/>
              <a:t> </a:t>
            </a:r>
            <a:r>
              <a:rPr lang="en-US" dirty="0"/>
              <a:t>due to </a:t>
            </a:r>
            <a:r>
              <a:rPr lang="en-US" dirty="0" smtClean="0"/>
              <a:t>different starting time (Wet/Dry season)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8" name="Picture 4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0" y="59481"/>
            <a:ext cx="1905000" cy="158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Content Placeholder 2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0918277"/>
              </p:ext>
            </p:extLst>
          </p:nvPr>
        </p:nvGraphicFramePr>
        <p:xfrm>
          <a:off x="4619626" y="1846263"/>
          <a:ext cx="6535738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47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Frequency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Data Source: USGS website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588595"/>
              </p:ext>
            </p:extLst>
          </p:nvPr>
        </p:nvGraphicFramePr>
        <p:xfrm>
          <a:off x="507832" y="2403433"/>
          <a:ext cx="6267451" cy="310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869094"/>
            <a:ext cx="9302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http://nwis.waterdata.usgs.gov/tx/nwis/peak?site_no=07343000&amp;agency_cd=USGS&amp;format=gif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039" y="2755233"/>
            <a:ext cx="4548969" cy="2298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1040" y="5099429"/>
            <a:ext cx="45489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Separated storage capacities of reservoirs (</a:t>
            </a:r>
            <a:r>
              <a:rPr lang="en-US" sz="1300" dirty="0" err="1"/>
              <a:t>Loucks</a:t>
            </a:r>
            <a:r>
              <a:rPr lang="en-US" sz="1300" dirty="0"/>
              <a:t>&amp; </a:t>
            </a:r>
            <a:r>
              <a:rPr lang="en-US" sz="1300" dirty="0" err="1"/>
              <a:t>Beek</a:t>
            </a:r>
            <a:r>
              <a:rPr lang="en-US" sz="1300" dirty="0"/>
              <a:t> book)</a:t>
            </a:r>
          </a:p>
        </p:txBody>
      </p:sp>
    </p:spTree>
    <p:extLst>
      <p:ext uri="{BB962C8B-B14F-4D97-AF65-F5344CB8AC3E}">
        <p14:creationId xmlns:p14="http://schemas.microsoft.com/office/powerpoint/2010/main" val="164859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Frequency Analysis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3818143"/>
              </p:ext>
            </p:extLst>
          </p:nvPr>
        </p:nvGraphicFramePr>
        <p:xfrm>
          <a:off x="1097280" y="2298032"/>
          <a:ext cx="4557563" cy="3080085"/>
        </p:xfrm>
        <a:graphic>
          <a:graphicData uri="http://schemas.openxmlformats.org/drawingml/2006/table">
            <a:tbl>
              <a:tblPr/>
              <a:tblGrid>
                <a:gridCol w="1255766"/>
                <a:gridCol w="1115033"/>
                <a:gridCol w="1028429"/>
                <a:gridCol w="1158335"/>
              </a:tblGrid>
              <a:tr h="36667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Comparison Between Models (T= 100 years):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Distribution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EV1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LP3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31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Method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T=100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S(x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T=100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T=100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105,270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111,952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3828104"/>
              </p:ext>
            </p:extLst>
          </p:nvPr>
        </p:nvGraphicFramePr>
        <p:xfrm>
          <a:off x="6126480" y="2346158"/>
          <a:ext cx="4846319" cy="3043987"/>
        </p:xfrm>
        <a:graphic>
          <a:graphicData uri="http://schemas.openxmlformats.org/drawingml/2006/table">
            <a:tbl>
              <a:tblPr/>
              <a:tblGrid>
                <a:gridCol w="1335328"/>
                <a:gridCol w="1185679"/>
                <a:gridCol w="1093588"/>
                <a:gridCol w="1231724"/>
              </a:tblGrid>
              <a:tr h="42277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LP3_MOM with different return periods: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3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T(years)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(cfs)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(cfs)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(cfs)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89,366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54,564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527851" y="2619154"/>
            <a:ext cx="1116419" cy="320748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22381" y="2619154"/>
            <a:ext cx="1116419" cy="320748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Frequency Analysis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183519"/>
              </p:ext>
            </p:extLst>
          </p:nvPr>
        </p:nvGraphicFramePr>
        <p:xfrm>
          <a:off x="996365" y="1857876"/>
          <a:ext cx="3395162" cy="2208795"/>
        </p:xfrm>
        <a:graphic>
          <a:graphicData uri="http://schemas.openxmlformats.org/drawingml/2006/table">
            <a:tbl>
              <a:tblPr/>
              <a:tblGrid>
                <a:gridCol w="994297"/>
                <a:gridCol w="1042801"/>
                <a:gridCol w="1358064"/>
              </a:tblGrid>
              <a:tr h="31109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LP3 with MOM: Flood Water Volume/day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T(years)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cfs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Volume (acre-ft)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11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152,196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145,055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120,282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103,996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850800"/>
              </p:ext>
            </p:extLst>
          </p:nvPr>
        </p:nvGraphicFramePr>
        <p:xfrm>
          <a:off x="998622" y="4102767"/>
          <a:ext cx="3416967" cy="2177714"/>
        </p:xfrm>
        <a:graphic>
          <a:graphicData uri="http://schemas.openxmlformats.org/drawingml/2006/table">
            <a:tbl>
              <a:tblPr/>
              <a:tblGrid>
                <a:gridCol w="1042639"/>
                <a:gridCol w="2374328"/>
              </a:tblGrid>
              <a:tr h="3111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New Reservoir Volume included flood zone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Returm Period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Volume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1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180,000 + 152,196 = 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332,196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180,000 + 145,055 = 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325,055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180,000 +120,282 = </a:t>
                      </a:r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300,282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180,000 + 103,996 = </a:t>
                      </a:r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283,996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T=2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180,000 + 71,783 =  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251,783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178876"/>
              </p:ext>
            </p:extLst>
          </p:nvPr>
        </p:nvGraphicFramePr>
        <p:xfrm>
          <a:off x="4596271" y="1964482"/>
          <a:ext cx="7066547" cy="4133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Oval 25"/>
          <p:cNvSpPr/>
          <p:nvPr/>
        </p:nvSpPr>
        <p:spPr>
          <a:xfrm>
            <a:off x="3338623" y="2562447"/>
            <a:ext cx="776177" cy="318976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941983" y="4809461"/>
            <a:ext cx="572494" cy="318976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Down Arrow 11"/>
          <p:cNvSpPr/>
          <p:nvPr/>
        </p:nvSpPr>
        <p:spPr>
          <a:xfrm>
            <a:off x="2750388" y="2529645"/>
            <a:ext cx="621181" cy="171733"/>
          </a:xfrm>
          <a:prstGeom prst="curvedDownArrow">
            <a:avLst/>
          </a:prstGeom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14800" y="3077155"/>
            <a:ext cx="1315941" cy="182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6" grpId="0" animBg="1"/>
      <p:bldP spid="2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Reservoir Map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8474153"/>
              </p:ext>
            </p:extLst>
          </p:nvPr>
        </p:nvGraphicFramePr>
        <p:xfrm>
          <a:off x="434975" y="1846263"/>
          <a:ext cx="4076700" cy="425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46"/>
                <a:gridCol w="1239754"/>
                <a:gridCol w="1358900"/>
              </a:tblGrid>
              <a:tr h="7087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</a:t>
                      </a:r>
                      <a:endParaRPr lang="en-US" dirty="0"/>
                    </a:p>
                  </a:txBody>
                  <a:tcPr/>
                </a:tc>
              </a:tr>
              <a:tr h="7087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Visually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Blue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Red Line</a:t>
                      </a:r>
                      <a:endParaRPr lang="en-US" dirty="0"/>
                    </a:p>
                  </a:txBody>
                  <a:tcPr/>
                </a:tc>
              </a:tr>
              <a:tr h="7087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Elevation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570</a:t>
                      </a:r>
                      <a:endParaRPr lang="en-US" dirty="0"/>
                    </a:p>
                  </a:txBody>
                  <a:tcPr/>
                </a:tc>
              </a:tr>
              <a:tr h="7087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Dam</a:t>
                      </a:r>
                      <a:r>
                        <a:rPr lang="en-US" baseline="0" dirty="0" smtClean="0"/>
                        <a:t> Height</a:t>
                      </a:r>
                    </a:p>
                    <a:p>
                      <a:pPr algn="ctr"/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 </a:t>
                      </a:r>
                      <a:endParaRPr lang="en-US" dirty="0"/>
                    </a:p>
                  </a:txBody>
                  <a:tcPr/>
                </a:tc>
              </a:tr>
              <a:tr h="7087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Volume</a:t>
                      </a:r>
                    </a:p>
                    <a:p>
                      <a:pPr algn="ctr"/>
                      <a:r>
                        <a:rPr lang="en-US" dirty="0" smtClean="0"/>
                        <a:t>(acre-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332,196</a:t>
                      </a:r>
                      <a:endParaRPr lang="en-US" dirty="0"/>
                    </a:p>
                  </a:txBody>
                  <a:tcPr/>
                </a:tc>
              </a:tr>
              <a:tr h="7087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Surface Area (acres)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7,605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12,000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58" y="1846263"/>
            <a:ext cx="5981073" cy="4022725"/>
          </a:xfrm>
        </p:spPr>
      </p:pic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Water Balance </a:t>
            </a:r>
            <a:r>
              <a:rPr lang="en-US" dirty="0" smtClean="0"/>
              <a:t>of the Reservoir (NASA Land Data Assimilation System).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Time Series Analysis</a:t>
            </a:r>
            <a:r>
              <a:rPr lang="en-US" dirty="0" smtClean="0"/>
              <a:t>(AR(1), AR(2), ARMA(1,1)) for the N. </a:t>
            </a:r>
            <a:r>
              <a:rPr lang="en-US" dirty="0" err="1" smtClean="0"/>
              <a:t>Sulphur</a:t>
            </a:r>
            <a:r>
              <a:rPr lang="en-US" dirty="0" smtClean="0"/>
              <a:t> River.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* To generate synthetic data from 2015 to 2018.</a:t>
            </a:r>
          </a:p>
          <a:p>
            <a:pPr marL="0" lvl="0" indent="0">
              <a:buNone/>
            </a:pPr>
            <a:r>
              <a:rPr lang="en-US" dirty="0" smtClean="0"/>
              <a:t>         * Data Source:    </a:t>
            </a: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://waterdata.usgs.gov/tx/nwis/dv/?site_no=07343000&amp;agency_cd=USGS&amp;amp;referred_module=sw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Drs. David Maidment &amp; Paola Passalacqua.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TA: Gonzalo Espinoza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Dr. Maidment Website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http://</a:t>
            </a:r>
            <a:r>
              <a:rPr lang="en-US" u="sng" dirty="0" smtClean="0">
                <a:solidFill>
                  <a:srgbClr val="0070C0"/>
                </a:solidFill>
                <a:hlinkClick r:id="rId2"/>
              </a:rPr>
              <a:t>www.caee.utexas.edu/prof/maidment/giswr2013/giswr2013.htm</a:t>
            </a:r>
            <a:endParaRPr lang="en-US" u="sng" dirty="0" smtClean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Dr. Paola Class: Stochastic Hydrology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  <a:r>
              <a:rPr lang="en-US" dirty="0" err="1"/>
              <a:t>Helsel</a:t>
            </a:r>
            <a:r>
              <a:rPr lang="en-US" dirty="0"/>
              <a:t> D.R., and R.M. Hirsch, Statistical Methods in Water Resources, Techniques of </a:t>
            </a:r>
            <a:r>
              <a:rPr lang="en-US" dirty="0" smtClean="0"/>
              <a:t>Water </a:t>
            </a:r>
            <a:r>
              <a:rPr lang="en-US" dirty="0"/>
              <a:t>Resources Investigations Book 4, Chapter A3, September 2002, available free </a:t>
            </a:r>
            <a:r>
              <a:rPr lang="en-US" dirty="0" smtClean="0"/>
              <a:t> of </a:t>
            </a:r>
            <a:r>
              <a:rPr lang="en-US" dirty="0"/>
              <a:t>charge at: 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http://</a:t>
            </a:r>
            <a:r>
              <a:rPr lang="en-US" u="sng" dirty="0" smtClean="0">
                <a:solidFill>
                  <a:srgbClr val="0070C0"/>
                </a:solidFill>
                <a:hlinkClick r:id="rId3"/>
              </a:rPr>
              <a:t>pubs.usgs.gov/twri/twri4a3/html/pdf_new.html</a:t>
            </a:r>
            <a:r>
              <a:rPr lang="en-US" u="sng" dirty="0" smtClean="0">
                <a:solidFill>
                  <a:srgbClr val="0070C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Kite, G.W., Frequency and Risk Analyses in Hydrology, Water Resources Publications, Fort Collins, CO, 1977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/>
              <a:t>Loucks</a:t>
            </a:r>
            <a:r>
              <a:rPr lang="en-US" dirty="0"/>
              <a:t>, Daniel P. and </a:t>
            </a:r>
            <a:r>
              <a:rPr lang="en-US" dirty="0" err="1"/>
              <a:t>Eelco</a:t>
            </a:r>
            <a:r>
              <a:rPr lang="en-US" dirty="0"/>
              <a:t> van </a:t>
            </a:r>
            <a:r>
              <a:rPr lang="en-US" dirty="0" err="1"/>
              <a:t>Beek</a:t>
            </a:r>
            <a:r>
              <a:rPr lang="en-US" dirty="0"/>
              <a:t>, Water Resources Systems Planning and Management:  An Introduction to Methods, Models and Applications, UNESCO, Paris, </a:t>
            </a:r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07958" y="2128209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Thank you!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Questions?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27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107583" y="2060959"/>
            <a:ext cx="493776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Upper Trinity.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Existing water.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Water needs in future.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945127"/>
            <a:ext cx="5610916" cy="4023360"/>
          </a:xfrm>
        </p:spPr>
      </p:pic>
      <p:pic>
        <p:nvPicPr>
          <p:cNvPr id="1030" name="Picture 6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0" y="78836"/>
            <a:ext cx="1804336" cy="14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6480" y="5930430"/>
            <a:ext cx="257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City of </a:t>
            </a:r>
            <a:r>
              <a:rPr lang="en-US" sz="1400" dirty="0" err="1" smtClean="0"/>
              <a:t>Ladonia</a:t>
            </a:r>
            <a:r>
              <a:rPr lang="en-US" sz="1400" dirty="0" smtClean="0"/>
              <a:t> Website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04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Ralph Hall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97280" y="2112136"/>
            <a:ext cx="4937760" cy="4023360"/>
          </a:xfrm>
        </p:spPr>
        <p:txBody>
          <a:bodyPr/>
          <a:lstStyle/>
          <a:p>
            <a:r>
              <a:rPr lang="en-US" sz="3200" dirty="0"/>
              <a:t>Reservoir Specifications: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/>
              <a:t> Volume </a:t>
            </a:r>
            <a:r>
              <a:rPr lang="en-US" sz="2400" dirty="0"/>
              <a:t>= 180,000 acre-</a:t>
            </a:r>
            <a:r>
              <a:rPr lang="en-US" sz="2400" dirty="0" err="1"/>
              <a:t>ft</a:t>
            </a:r>
            <a:endParaRPr lang="en-US" sz="24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/>
              <a:t> Surface </a:t>
            </a:r>
            <a:r>
              <a:rPr lang="en-US" sz="2400" dirty="0"/>
              <a:t>Area = 7,605 acres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/>
              <a:t> Time </a:t>
            </a:r>
            <a:r>
              <a:rPr lang="en-US" sz="2400" dirty="0"/>
              <a:t>to Fill Reservoir = </a:t>
            </a:r>
            <a:r>
              <a:rPr lang="en-US" sz="2400" dirty="0" smtClean="0"/>
              <a:t>3 </a:t>
            </a:r>
            <a:r>
              <a:rPr lang="en-US" sz="2400" dirty="0"/>
              <a:t>years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8" name="Content Placeholder 7" descr="LRH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2112136"/>
            <a:ext cx="5710492" cy="386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0"/>
            <a:ext cx="1905000" cy="1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5040" y="5885650"/>
            <a:ext cx="282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City of </a:t>
            </a:r>
            <a:r>
              <a:rPr lang="en-US" sz="1400" dirty="0" err="1"/>
              <a:t>Ladonia</a:t>
            </a:r>
            <a:r>
              <a:rPr lang="en-US" sz="1400" dirty="0"/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3910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Create </a:t>
            </a:r>
            <a:r>
              <a:rPr lang="en-US" sz="2800" dirty="0" smtClean="0">
                <a:solidFill>
                  <a:srgbClr val="FF0000"/>
                </a:solidFill>
              </a:rPr>
              <a:t>Maps</a:t>
            </a:r>
            <a:r>
              <a:rPr lang="en-US" sz="2800" dirty="0" smtClean="0"/>
              <a:t> in ArcGIS.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Construct a Relationship </a:t>
            </a:r>
            <a:r>
              <a:rPr lang="en-US" sz="2800" dirty="0"/>
              <a:t>B</a:t>
            </a:r>
            <a:r>
              <a:rPr lang="en-US" sz="2800" dirty="0" smtClean="0"/>
              <a:t>etween </a:t>
            </a:r>
            <a:r>
              <a:rPr lang="en-US" sz="2800" dirty="0" smtClean="0">
                <a:solidFill>
                  <a:srgbClr val="FF0000"/>
                </a:solidFill>
              </a:rPr>
              <a:t>Reservoir Characteristics</a:t>
            </a:r>
            <a:r>
              <a:rPr lang="en-US" sz="28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 Estimate </a:t>
            </a:r>
            <a:r>
              <a:rPr lang="en-US" sz="2800" dirty="0" smtClean="0">
                <a:solidFill>
                  <a:srgbClr val="FF0000"/>
                </a:solidFill>
              </a:rPr>
              <a:t>Time</a:t>
            </a:r>
            <a:r>
              <a:rPr lang="en-US" sz="2800" dirty="0" smtClean="0"/>
              <a:t> to Fill Reservoir.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Compare</a:t>
            </a:r>
            <a:r>
              <a:rPr lang="en-US" sz="2800" dirty="0" smtClean="0"/>
              <a:t> Between Proposed Reservoir and ArcGIS Results.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Perform a </a:t>
            </a:r>
            <a:r>
              <a:rPr lang="en-US" sz="2800" dirty="0" smtClean="0">
                <a:solidFill>
                  <a:srgbClr val="FF0000"/>
                </a:solidFill>
              </a:rPr>
              <a:t>Flood Frequency Analysis</a:t>
            </a:r>
            <a:r>
              <a:rPr lang="en-US" sz="2800" dirty="0" smtClean="0"/>
              <a:t>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0" y="59481"/>
            <a:ext cx="1905000" cy="14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866154"/>
            <a:ext cx="10058400" cy="820980"/>
          </a:xfrm>
        </p:spPr>
        <p:txBody>
          <a:bodyPr/>
          <a:lstStyle/>
          <a:p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927057"/>
            <a:ext cx="493776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Dam Location.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DEM 30m / Watershed.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Contours 1m.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Extracting Specific Elev.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93" y="1845734"/>
            <a:ext cx="7044987" cy="4480560"/>
          </a:xfrm>
        </p:spPr>
      </p:pic>
      <p:pic>
        <p:nvPicPr>
          <p:cNvPr id="409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79" y="0"/>
            <a:ext cx="1905000" cy="12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44" y="1846263"/>
            <a:ext cx="7113035" cy="4480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43" y="1750761"/>
            <a:ext cx="7113035" cy="4575533"/>
          </a:xfrm>
          <a:prstGeom prst="rect">
            <a:avLst/>
          </a:prstGeom>
        </p:spPr>
      </p:pic>
      <p:pic>
        <p:nvPicPr>
          <p:cNvPr id="13" name="Content Placeholder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41" y="1782106"/>
            <a:ext cx="7113037" cy="4544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21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Comparison_</a:t>
            </a:r>
            <a:r>
              <a:rPr lang="en-US" dirty="0" err="1" smtClean="0">
                <a:solidFill>
                  <a:srgbClr val="FF0000"/>
                </a:solidFill>
              </a:rPr>
              <a:t>Visually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Content Placeholder 7" descr="LRH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246472"/>
            <a:ext cx="4938712" cy="322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2246473"/>
            <a:ext cx="5993193" cy="3222306"/>
          </a:xfrm>
          <a:prstGeom prst="rect">
            <a:avLst/>
          </a:prstGeom>
          <a:noFill/>
        </p:spPr>
      </p:pic>
      <p:pic>
        <p:nvPicPr>
          <p:cNvPr id="5122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868" y="108284"/>
            <a:ext cx="1905000" cy="12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0910" y="5542810"/>
            <a:ext cx="182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Proposed Layout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71611" y="5542810"/>
            <a:ext cx="237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Created by ArcGIS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Comparison_</a:t>
            </a:r>
            <a:r>
              <a:rPr lang="en-US" dirty="0" smtClean="0">
                <a:solidFill>
                  <a:srgbClr val="FF0000"/>
                </a:solidFill>
              </a:rPr>
              <a:t>Volume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3183" y="1834951"/>
            <a:ext cx="3487599" cy="38227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4500" dirty="0" smtClean="0"/>
              <a:t>Our </a:t>
            </a:r>
            <a:r>
              <a:rPr lang="en-US" sz="4500" dirty="0"/>
              <a:t>estimation:</a:t>
            </a:r>
          </a:p>
          <a:p>
            <a:pPr marL="0" indent="0">
              <a:buNone/>
            </a:pPr>
            <a:r>
              <a:rPr lang="en-US" sz="3800" dirty="0" smtClean="0"/>
              <a:t>          </a:t>
            </a:r>
            <a:r>
              <a:rPr lang="en-US" sz="4500" dirty="0" smtClean="0"/>
              <a:t>Volume= </a:t>
            </a:r>
            <a:r>
              <a:rPr lang="en-US" sz="4500" dirty="0" smtClean="0">
                <a:solidFill>
                  <a:srgbClr val="FF0000"/>
                </a:solidFill>
              </a:rPr>
              <a:t>178,000 acre-</a:t>
            </a:r>
            <a:r>
              <a:rPr lang="en-US" sz="4500" dirty="0" err="1" smtClean="0">
                <a:solidFill>
                  <a:srgbClr val="FF0000"/>
                </a:solidFill>
              </a:rPr>
              <a:t>ft</a:t>
            </a:r>
            <a:endParaRPr lang="en-US" sz="4500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500" dirty="0" smtClean="0"/>
              <a:t> Proposed</a:t>
            </a:r>
            <a:r>
              <a:rPr lang="en-US" sz="4500" dirty="0"/>
              <a:t>:</a:t>
            </a:r>
          </a:p>
          <a:p>
            <a:pPr marL="0" indent="0">
              <a:buNone/>
            </a:pPr>
            <a:r>
              <a:rPr lang="en-US" sz="4500" dirty="0"/>
              <a:t>        Volume= </a:t>
            </a:r>
            <a:r>
              <a:rPr lang="en-US" sz="4500" dirty="0">
                <a:solidFill>
                  <a:srgbClr val="FF0000"/>
                </a:solidFill>
              </a:rPr>
              <a:t>180,000 acre-</a:t>
            </a:r>
            <a:r>
              <a:rPr lang="en-US" sz="4500" dirty="0" err="1">
                <a:solidFill>
                  <a:srgbClr val="FF0000"/>
                </a:solidFill>
              </a:rPr>
              <a:t>ft</a:t>
            </a:r>
            <a:endParaRPr lang="en-US" sz="4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 </a:t>
            </a:r>
            <a:r>
              <a:rPr lang="en-US" sz="4500" dirty="0"/>
              <a:t>Elev. above sea level= </a:t>
            </a:r>
            <a:r>
              <a:rPr lang="en-US" sz="4500" dirty="0">
                <a:solidFill>
                  <a:srgbClr val="FF0000"/>
                </a:solidFill>
              </a:rPr>
              <a:t>555 (</a:t>
            </a:r>
            <a:r>
              <a:rPr lang="en-US" sz="4500" dirty="0" err="1">
                <a:solidFill>
                  <a:srgbClr val="FF0000"/>
                </a:solidFill>
              </a:rPr>
              <a:t>ft</a:t>
            </a:r>
            <a:r>
              <a:rPr lang="en-US" sz="45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 </a:t>
            </a:r>
            <a:r>
              <a:rPr lang="en-US" sz="4500" dirty="0"/>
              <a:t>Bare earth elev. = </a:t>
            </a:r>
            <a:r>
              <a:rPr lang="en-US" sz="4500" dirty="0">
                <a:solidFill>
                  <a:srgbClr val="FF0000"/>
                </a:solidFill>
              </a:rPr>
              <a:t>473 (</a:t>
            </a:r>
            <a:r>
              <a:rPr lang="en-US" sz="4500" dirty="0" err="1">
                <a:solidFill>
                  <a:srgbClr val="FF0000"/>
                </a:solidFill>
              </a:rPr>
              <a:t>ft</a:t>
            </a:r>
            <a:r>
              <a:rPr lang="en-US" sz="45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 </a:t>
            </a:r>
            <a:r>
              <a:rPr lang="en-US" sz="4500" dirty="0"/>
              <a:t>Dam height = </a:t>
            </a:r>
            <a:r>
              <a:rPr lang="en-US" sz="4500" dirty="0">
                <a:solidFill>
                  <a:srgbClr val="FF0000"/>
                </a:solidFill>
              </a:rPr>
              <a:t>82 (</a:t>
            </a:r>
            <a:r>
              <a:rPr lang="en-US" sz="4500" dirty="0" err="1">
                <a:solidFill>
                  <a:srgbClr val="FF0000"/>
                </a:solidFill>
              </a:rPr>
              <a:t>ft</a:t>
            </a:r>
            <a:r>
              <a:rPr lang="en-US" sz="450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09006671"/>
              </p:ext>
            </p:extLst>
          </p:nvPr>
        </p:nvGraphicFramePr>
        <p:xfrm>
          <a:off x="3631842" y="1846263"/>
          <a:ext cx="752352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4456090" y="4033684"/>
            <a:ext cx="48166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275386" y="4033684"/>
            <a:ext cx="0" cy="12683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0" y="59481"/>
            <a:ext cx="1905000" cy="15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Comparison_</a:t>
            </a:r>
            <a:r>
              <a:rPr lang="en-US" dirty="0" err="1" smtClean="0">
                <a:solidFill>
                  <a:srgbClr val="FF0000"/>
                </a:solidFill>
              </a:rPr>
              <a:t>Surface</a:t>
            </a:r>
            <a:r>
              <a:rPr lang="en-US" dirty="0" smtClean="0">
                <a:solidFill>
                  <a:srgbClr val="FF0000"/>
                </a:solidFill>
              </a:rPr>
              <a:t> Area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9092" y="1964482"/>
            <a:ext cx="3825025" cy="37962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Our estimation: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Surface Area = </a:t>
            </a:r>
            <a:r>
              <a:rPr lang="en-US" dirty="0" smtClean="0">
                <a:solidFill>
                  <a:srgbClr val="FF0000"/>
                </a:solidFill>
              </a:rPr>
              <a:t>8,000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 Proposed:</a:t>
            </a:r>
          </a:p>
          <a:p>
            <a:pPr marL="0" indent="0">
              <a:buNone/>
            </a:pPr>
            <a:r>
              <a:rPr lang="en-US" dirty="0"/>
              <a:t>     Surface Area = </a:t>
            </a:r>
            <a:r>
              <a:rPr lang="en-US" dirty="0">
                <a:solidFill>
                  <a:srgbClr val="FF0000"/>
                </a:solidFill>
              </a:rPr>
              <a:t>7,605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acres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Difference = </a:t>
            </a:r>
            <a:r>
              <a:rPr lang="en-US" dirty="0" smtClean="0">
                <a:solidFill>
                  <a:srgbClr val="FF0000"/>
                </a:solidFill>
              </a:rPr>
              <a:t>5.2%</a:t>
            </a:r>
            <a:r>
              <a:rPr lang="en-US" dirty="0" smtClean="0"/>
              <a:t> due to different      DEM resolutions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5636392"/>
              </p:ext>
            </p:extLst>
          </p:nvPr>
        </p:nvGraphicFramePr>
        <p:xfrm>
          <a:off x="4244454" y="1846263"/>
          <a:ext cx="6910909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5014452" y="3797710"/>
            <a:ext cx="43958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410344" y="3797710"/>
            <a:ext cx="7374" cy="1519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4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Filling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7727" y="2552199"/>
            <a:ext cx="3206847" cy="138212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7832" y="1805571"/>
            <a:ext cx="6773778" cy="3910502"/>
          </a:xfrm>
          <a:prstGeom prst="rect">
            <a:avLst/>
          </a:prstGeom>
        </p:spPr>
      </p:pic>
      <p:pic>
        <p:nvPicPr>
          <p:cNvPr id="9218" name="Picture 2" descr="http://www.brandsoftheworld.com/sites/default/files/styles/logo-thumbnail/public/082010/longhorn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9481"/>
            <a:ext cx="1905000" cy="1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603958" y="4287501"/>
                <a:ext cx="4373911" cy="461665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.1)</m:t>
                    </m:r>
                  </m:oMath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958" y="4287501"/>
                <a:ext cx="4373911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39" t="-8861" b="-25316"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03958" y="5102340"/>
                <a:ext cx="4373911" cy="461665"/>
              </a:xfrm>
              <a:prstGeom prst="rect">
                <a:avLst/>
              </a:prstGeom>
              <a:noFill/>
              <a:ln w="19050">
                <a:solidFill>
                  <a:srgbClr val="FF66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400" i="1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i="1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−0.5 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.2)</m:t>
                    </m:r>
                  </m:oMath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958" y="5102340"/>
                <a:ext cx="4373911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39" t="-8861" b="-25316"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2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1025</TotalTime>
  <Words>680</Words>
  <Application>Microsoft Office PowerPoint</Application>
  <PresentationFormat>Widescreen</PresentationFormat>
  <Paragraphs>211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Retrospect</vt:lpstr>
      <vt:lpstr>          Characteristics of Lake Ralph Hall, Upper Trinity Basin, Texas</vt:lpstr>
      <vt:lpstr>Background</vt:lpstr>
      <vt:lpstr>Lake Ralph Hall</vt:lpstr>
      <vt:lpstr>Project Objectives</vt:lpstr>
      <vt:lpstr>Mapping</vt:lpstr>
      <vt:lpstr>Comparison_Visually</vt:lpstr>
      <vt:lpstr>Comparison_Volume</vt:lpstr>
      <vt:lpstr>Comparison_Surface Area</vt:lpstr>
      <vt:lpstr>Reservoir Filling</vt:lpstr>
      <vt:lpstr>Comparison_Time</vt:lpstr>
      <vt:lpstr>Flood Frequency Analysis</vt:lpstr>
      <vt:lpstr>Flood Frequency Analysis</vt:lpstr>
      <vt:lpstr>Flood Frequency Analysis</vt:lpstr>
      <vt:lpstr>New Reservoir Map</vt:lpstr>
      <vt:lpstr>Future Work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Characteristics of Lake Ralph Hall, Upper Trinity Basin, Texas</dc:title>
  <dc:creator>Mosaed Alrashidi</dc:creator>
  <cp:lastModifiedBy>Maidment, David R</cp:lastModifiedBy>
  <cp:revision>84</cp:revision>
  <dcterms:created xsi:type="dcterms:W3CDTF">2014-11-16T01:22:23Z</dcterms:created>
  <dcterms:modified xsi:type="dcterms:W3CDTF">2014-11-18T16:16:37Z</dcterms:modified>
</cp:coreProperties>
</file>