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8" r:id="rId2"/>
    <p:sldId id="259" r:id="rId3"/>
    <p:sldId id="260" r:id="rId4"/>
    <p:sldId id="261" r:id="rId5"/>
    <p:sldId id="262" r:id="rId6"/>
    <p:sldId id="264" r:id="rId7"/>
    <p:sldId id="266" r:id="rId8"/>
    <p:sldId id="267" r:id="rId9"/>
    <p:sldId id="268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32E48-189C-4DB8-979B-7AC1F23706BB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A95D5-D098-4250-8425-DFF879BB9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872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E006C-8CF8-4A29-8F3B-96107F4EA941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0FA3C-8A8A-4CCD-8D21-C38325E9B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481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FA3C-8A8A-4CCD-8D21-C38325E9B9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22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6120-8B6B-45C9-BA5B-4F9015C6B5DF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t>Tuesday, November 18, 2014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09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133B-D133-49BB-8D0E-49688F2453CE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t>Tuesday, November 18, 2014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20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87FD-B14F-4FEB-9862-0EAC3C7FA715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t>Tuesday, November 18, 2014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37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62000" y="4876800"/>
            <a:ext cx="75438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A544-C761-41F7-86BE-A02CD05EAC31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t>Tuesday, November 18, 2014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610600" y="76200"/>
            <a:ext cx="2133600" cy="304800"/>
          </a:xfrm>
        </p:spPr>
        <p:txBody>
          <a:bodyPr/>
          <a:lstStyle>
            <a:lvl1pPr>
              <a:defRPr sz="2000" b="0">
                <a:solidFill>
                  <a:schemeClr val="tx2">
                    <a:lumMod val="75000"/>
                    <a:alpha val="60000"/>
                  </a:schemeClr>
                </a:solidFill>
                <a:latin typeface="+mn-lt"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970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4A23-EEDD-48D3-8482-B260736575B3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t>Tuesday, November 18, 2014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918F-E48A-4FFF-8195-57FCCA1BB26C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t>Tuesday, November 18, 2014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29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444E-789C-4E17-A853-49ECEB251B81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t>Tuesday, November 18, 2014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54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92F8-2709-43DE-A3E8-BE3AF54DA078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t>Tuesday, November 18, 2014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55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F5D0-901D-4980-B45D-D4191A25DFED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t>Tuesday, November 18, 2014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77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25AB-E12E-4D74-AED4-1788054F7CC9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t>Tuesday, November 18, 2014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881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0D72-BDE8-44D3-9436-CA681BB31613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t>Tuesday, November 18, 2014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5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C8AD8A8F-1C29-4352-9248-3302AA03589D}" type="datetime2">
              <a:rPr lang="en-US" smtClean="0">
                <a:solidFill>
                  <a:prstClr val="white">
                    <a:alpha val="60000"/>
                  </a:prstClr>
                </a:solidFill>
              </a:rPr>
              <a:t>Tuesday, November 18, 2014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206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67510" y="838200"/>
            <a:ext cx="7543800" cy="2496816"/>
          </a:xfrm>
        </p:spPr>
        <p:txBody>
          <a:bodyPr/>
          <a:lstStyle/>
          <a:p>
            <a:pPr algn="ctr"/>
            <a:r>
              <a:rPr lang="en-US" dirty="0" smtClean="0"/>
              <a:t>Channel Identification in the Guadalupe Delta and Bayou System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5332" y="6107880"/>
            <a:ext cx="1638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Richard Carothers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784" y="6415657"/>
            <a:ext cx="1697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11 November, </a:t>
            </a:r>
            <a:r>
              <a:rPr lang="en-US" sz="1400" dirty="0">
                <a:solidFill>
                  <a:prstClr val="white"/>
                </a:solidFill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34196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00" y="0"/>
            <a:ext cx="5285300" cy="685800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82446" y="3066949"/>
            <a:ext cx="3709100" cy="648682"/>
          </a:xfrm>
        </p:spPr>
        <p:txBody>
          <a:bodyPr/>
          <a:lstStyle/>
          <a:p>
            <a:pPr algn="ctr"/>
            <a:r>
              <a:rPr lang="en-US" sz="3200" dirty="0" smtClean="0"/>
              <a:t>Study Area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47133" y="3718679"/>
            <a:ext cx="31797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Lower Guadalupe basin emptying into Mission Lake in SE TX in Calhoun, Refugio, Victoria counties.</a:t>
            </a:r>
          </a:p>
          <a:p>
            <a:endParaRPr lang="en-US" dirty="0"/>
          </a:p>
          <a:p>
            <a:r>
              <a:rPr lang="en-US" dirty="0" smtClean="0"/>
              <a:t>1 m resolution </a:t>
            </a:r>
            <a:r>
              <a:rPr lang="en-US" dirty="0" err="1" smtClean="0"/>
              <a:t>Lidar</a:t>
            </a:r>
            <a:r>
              <a:rPr lang="en-US" dirty="0" smtClean="0"/>
              <a:t> dataset approximately 15 km by 25 km though the actual study area likely smaller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49600" y="239598"/>
            <a:ext cx="3709100" cy="648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/>
              <a:t>General Purpose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872764"/>
            <a:ext cx="3179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Identify water surfaces channels with an automated or semi-automated process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00" y="0"/>
            <a:ext cx="5285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6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00" y="0"/>
            <a:ext cx="5285300" cy="6857999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3386870"/>
            <a:ext cx="3709100" cy="648682"/>
          </a:xfrm>
        </p:spPr>
        <p:txBody>
          <a:bodyPr/>
          <a:lstStyle/>
          <a:p>
            <a:pPr algn="ctr"/>
            <a:r>
              <a:rPr lang="en-US" sz="3200" dirty="0" smtClean="0"/>
              <a:t>Problem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89902" y="4038600"/>
            <a:ext cx="3179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 hyacinth sits atop water and return signal as land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49600" y="239598"/>
            <a:ext cx="3709100" cy="648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872764"/>
            <a:ext cx="3179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 surface inhibits the reflection of laser waves providing “no return” or no elevation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00" y="-1"/>
            <a:ext cx="5284418" cy="6858000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125216" y="224082"/>
            <a:ext cx="3709100" cy="648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/>
              <a:t>Normal Method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6" y="224082"/>
            <a:ext cx="8356854" cy="631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7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06293" y="1918732"/>
            <a:ext cx="317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406293" y="381000"/>
            <a:ext cx="3733800" cy="933191"/>
          </a:xfrm>
        </p:spPr>
        <p:txBody>
          <a:bodyPr/>
          <a:lstStyle/>
          <a:p>
            <a:pPr algn="ctr"/>
            <a:r>
              <a:rPr lang="en-US" sz="3200" dirty="0" smtClean="0"/>
              <a:t>NHD Dataset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5869052" y="2319512"/>
            <a:ext cx="317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456"/>
            <a:ext cx="5286915" cy="685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62599" y="1572426"/>
            <a:ext cx="3179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NHD dataset provides features of water bodies, water “areas”, and flow lines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2600" y="4191000"/>
            <a:ext cx="3179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 But the dataset can be imprecise and even inaccurate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2" y="-2456"/>
            <a:ext cx="5290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9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06293" y="1918732"/>
            <a:ext cx="317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406293" y="381000"/>
            <a:ext cx="3733800" cy="933191"/>
          </a:xfrm>
        </p:spPr>
        <p:txBody>
          <a:bodyPr/>
          <a:lstStyle/>
          <a:p>
            <a:pPr algn="ctr"/>
            <a:r>
              <a:rPr lang="en-US" sz="3200" dirty="0" err="1" smtClean="0"/>
              <a:t>Thresholding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5869052" y="2319512"/>
            <a:ext cx="317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562599" y="1572426"/>
            <a:ext cx="3179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 elevation and/or slope thresholds to extract likely water surface locations.</a:t>
            </a:r>
          </a:p>
          <a:p>
            <a:endParaRPr lang="en-US" dirty="0"/>
          </a:p>
          <a:p>
            <a:r>
              <a:rPr lang="en-US" dirty="0" smtClean="0"/>
              <a:t>This works well in some areas.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2600" y="4191000"/>
            <a:ext cx="317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However, it works quite poorly in others.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00692" y="762000"/>
            <a:ext cx="5005601" cy="5424580"/>
            <a:chOff x="926200" y="1859710"/>
            <a:chExt cx="5005601" cy="5424580"/>
          </a:xfrm>
        </p:grpSpPr>
        <p:pic>
          <p:nvPicPr>
            <p:cNvPr id="11" name="Picture 10" descr="Picture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200" y="1859710"/>
              <a:ext cx="5005601" cy="542458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332300" y="4027608"/>
              <a:ext cx="1861940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Aquatic Vegetation</a:t>
              </a:r>
              <a:endParaRPr lang="en-US" sz="1400" b="1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2710842" y="4481935"/>
              <a:ext cx="500650" cy="96477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1898574" y="3217706"/>
              <a:ext cx="1312918" cy="71220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2964101" y="5239100"/>
              <a:ext cx="616892" cy="78744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363892" y="4628479"/>
              <a:ext cx="1984524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No Data</a:t>
              </a:r>
            </a:p>
            <a:p>
              <a:pPr algn="ctr"/>
              <a:r>
                <a:rPr lang="en-US" sz="1400" b="1" dirty="0" smtClean="0"/>
                <a:t>(water surface)</a:t>
              </a:r>
              <a:endParaRPr lang="en-US" sz="14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6789" y="927739"/>
            <a:ext cx="5042011" cy="5473061"/>
            <a:chOff x="907995" y="1835470"/>
            <a:chExt cx="5042011" cy="5473061"/>
          </a:xfrm>
        </p:grpSpPr>
        <p:pic>
          <p:nvPicPr>
            <p:cNvPr id="19" name="Picture 18" descr="Picture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995" y="1835470"/>
              <a:ext cx="5042011" cy="547306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431290" y="5265993"/>
              <a:ext cx="184972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Aquatic Vegetation</a:t>
              </a:r>
              <a:endParaRPr lang="en-US" sz="1400" b="1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3736564" y="4472126"/>
              <a:ext cx="647183" cy="76697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1303406" y="4994853"/>
              <a:ext cx="296234" cy="8548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703195" y="4715880"/>
              <a:ext cx="1917127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No Data</a:t>
              </a:r>
            </a:p>
            <a:p>
              <a:pPr algn="ctr"/>
              <a:r>
                <a:rPr lang="en-US" sz="1400" b="1" dirty="0" smtClean="0"/>
                <a:t>(water surface)</a:t>
              </a:r>
              <a:endParaRPr lang="en-US" sz="1400" b="1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1455806" y="2992027"/>
              <a:ext cx="143834" cy="191733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835648" y="3110258"/>
              <a:ext cx="1828952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Marsh</a:t>
              </a:r>
            </a:p>
            <a:p>
              <a:pPr algn="ctr"/>
              <a:r>
                <a:rPr lang="en-US" sz="1400" b="1" dirty="0" smtClean="0"/>
                <a:t>(land/aquatic veg)</a:t>
              </a:r>
              <a:endParaRPr lang="en-US" sz="1400" b="1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2271245" y="3301764"/>
              <a:ext cx="564403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85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2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00" y="0"/>
            <a:ext cx="5285300" cy="6857999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49600" y="239598"/>
            <a:ext cx="3709100" cy="648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/>
              <a:t>Other methods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219200"/>
            <a:ext cx="317972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/>
              <a:t>TerEX</a:t>
            </a:r>
            <a:r>
              <a:rPr lang="en-US" dirty="0" smtClean="0"/>
              <a:t> toolbox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Developed by Patrick Belmont et al at Utah State</a:t>
            </a:r>
          </a:p>
          <a:p>
            <a:pPr lvl="1"/>
            <a:endParaRPr lang="en-US" sz="1400" dirty="0" smtClean="0"/>
          </a:p>
          <a:p>
            <a:pPr marL="742950" lvl="1" indent="-285750">
              <a:buFontTx/>
              <a:buChar char="-"/>
            </a:pPr>
            <a:r>
              <a:rPr lang="en-US" sz="1000" dirty="0" smtClean="0"/>
              <a:t>(http://www.cnr.usu.edu/htm/facstaff/belmont-hydrology-and-fine-sediment-lab/belmont-lab-resources)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endParaRPr lang="en-US" dirty="0" smtClean="0"/>
          </a:p>
          <a:p>
            <a:endParaRPr lang="en-US" sz="1000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57200" y="3352800"/>
            <a:ext cx="317972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Image Processing toolbox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Provides a variety of filters to enhance feature contrast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endParaRPr lang="en-US" sz="1000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73400" y="6248400"/>
            <a:ext cx="2898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Filter example taken from ESRI:</a:t>
            </a:r>
          </a:p>
          <a:p>
            <a:r>
              <a:rPr lang="en-US" sz="800" dirty="0" smtClean="0"/>
              <a:t>http://help.arcgis.com/en/arcgisdesktop/10.0/help/index.html#/Convolution_function/009t0000004s000000/</a:t>
            </a:r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92253"/>
            <a:ext cx="7906854" cy="22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3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00" y="14679"/>
            <a:ext cx="5285300" cy="6828641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49600" y="239598"/>
            <a:ext cx="3709100" cy="648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/>
              <a:t>Current Work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219200"/>
            <a:ext cx="317972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Bank identification by semi-automated cross section analysis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Develop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custom flow lines </a:t>
            </a:r>
            <a:r>
              <a:rPr lang="en-US" dirty="0" smtClean="0"/>
              <a:t>based on NHD edits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Import into MATLAB and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extract banks </a:t>
            </a:r>
            <a:r>
              <a:rPr lang="en-US" dirty="0" smtClean="0"/>
              <a:t>using feature of GeoNet2.0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Import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bank locations </a:t>
            </a:r>
            <a:r>
              <a:rPr lang="en-US" dirty="0" smtClean="0"/>
              <a:t>back into GIS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Connect</a:t>
            </a:r>
            <a:r>
              <a:rPr lang="en-US" dirty="0" smtClean="0"/>
              <a:t> points to make polygons</a:t>
            </a:r>
          </a:p>
          <a:p>
            <a:endParaRPr lang="en-US" sz="1000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endParaRPr lang="en-US" dirty="0" smtClean="0"/>
          </a:p>
          <a:p>
            <a:endParaRPr lang="en-US" sz="1000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00" y="11188"/>
            <a:ext cx="5290704" cy="68356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00" y="0"/>
            <a:ext cx="5290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3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00" y="14679"/>
            <a:ext cx="5285300" cy="6828641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49600" y="239598"/>
            <a:ext cx="3709100" cy="648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/>
              <a:t>Problems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219200"/>
            <a:ext cx="317972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Cross sections work OK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Bank extraction works pretty well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Major problems with connections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Issue has to do with vector vs raster analysis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endParaRPr lang="en-US" dirty="0" smtClean="0"/>
          </a:p>
          <a:p>
            <a:endParaRPr lang="en-US" sz="1000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00" y="11188"/>
            <a:ext cx="5290703" cy="6835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00" y="0"/>
            <a:ext cx="529070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00" y="0"/>
            <a:ext cx="529268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677" y="0"/>
            <a:ext cx="529070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5811"/>
            <a:ext cx="5787986" cy="49849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5811"/>
            <a:ext cx="5790722" cy="498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6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00" y="1746"/>
            <a:ext cx="5285300" cy="6854508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49600" y="239598"/>
            <a:ext cx="3709100" cy="648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/>
              <a:t>Future Work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26720" y="1219200"/>
            <a:ext cx="317972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Either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recode</a:t>
            </a:r>
            <a:r>
              <a:rPr lang="en-US" dirty="0" smtClean="0"/>
              <a:t> GeoNet2.0 or try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HEC-RAS/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GeoRas</a:t>
            </a:r>
            <a:r>
              <a:rPr lang="en-US" dirty="0" smtClean="0"/>
              <a:t> for bank extraction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Interpolate</a:t>
            </a:r>
            <a:r>
              <a:rPr lang="en-US" dirty="0" smtClean="0"/>
              <a:t> water surface elevations for area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Bathtub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inundation</a:t>
            </a:r>
            <a:r>
              <a:rPr lang="en-US" dirty="0" smtClean="0"/>
              <a:t> model to establish </a:t>
            </a:r>
            <a:r>
              <a:rPr lang="en-US" dirty="0" err="1" smtClean="0"/>
              <a:t>connectivities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sz="1000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endParaRPr lang="en-US" dirty="0" smtClean="0"/>
          </a:p>
          <a:p>
            <a:endParaRPr lang="en-US" sz="1000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143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300</Words>
  <Application>Microsoft Office PowerPoint</Application>
  <PresentationFormat>On-screen Show (4:3)</PresentationFormat>
  <Paragraphs>85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Palatino Linotype</vt:lpstr>
      <vt:lpstr>Wingdings</vt:lpstr>
      <vt:lpstr>Elemental</vt:lpstr>
      <vt:lpstr>Channel Identification in the Guadalupe Delta and Bayou System</vt:lpstr>
      <vt:lpstr>Study Area</vt:lpstr>
      <vt:lpstr>Problem</vt:lpstr>
      <vt:lpstr>NHD Dataset</vt:lpstr>
      <vt:lpstr>Thresholding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</dc:creator>
  <cp:lastModifiedBy>Maidment, David R</cp:lastModifiedBy>
  <cp:revision>36</cp:revision>
  <dcterms:created xsi:type="dcterms:W3CDTF">2014-11-18T15:29:39Z</dcterms:created>
  <dcterms:modified xsi:type="dcterms:W3CDTF">2014-11-18T17:10:21Z</dcterms:modified>
</cp:coreProperties>
</file>