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74" r:id="rId5"/>
    <p:sldId id="273" r:id="rId6"/>
    <p:sldId id="270" r:id="rId7"/>
    <p:sldId id="263" r:id="rId8"/>
    <p:sldId id="281" r:id="rId9"/>
    <p:sldId id="280" r:id="rId10"/>
    <p:sldId id="279" r:id="rId11"/>
    <p:sldId id="277" r:id="rId12"/>
    <p:sldId id="276" r:id="rId13"/>
    <p:sldId id="259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F230C-7806-4E81-B915-385BE72CFB0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83D709-0616-41E5-8E5A-5B21946CFD6D}">
      <dgm:prSet phldrT="[Text]"/>
      <dgm:spPr/>
      <dgm:t>
        <a:bodyPr/>
        <a:lstStyle/>
        <a:p>
          <a:r>
            <a:rPr lang="en-US" dirty="0" smtClean="0"/>
            <a:t>Import Excel Table</a:t>
          </a:r>
          <a:endParaRPr lang="en-US" dirty="0"/>
        </a:p>
      </dgm:t>
    </dgm:pt>
    <dgm:pt modelId="{2A2B64F4-DD81-43A1-B63F-9F8A7C5D2954}" type="parTrans" cxnId="{978880C1-6704-4670-BD64-2104E250486C}">
      <dgm:prSet/>
      <dgm:spPr/>
      <dgm:t>
        <a:bodyPr/>
        <a:lstStyle/>
        <a:p>
          <a:endParaRPr lang="en-US"/>
        </a:p>
      </dgm:t>
    </dgm:pt>
    <dgm:pt modelId="{B1C20C09-F3A2-420C-A014-88BD0E32D761}" type="sibTrans" cxnId="{978880C1-6704-4670-BD64-2104E250486C}">
      <dgm:prSet/>
      <dgm:spPr/>
      <dgm:t>
        <a:bodyPr/>
        <a:lstStyle/>
        <a:p>
          <a:endParaRPr lang="en-US"/>
        </a:p>
      </dgm:t>
    </dgm:pt>
    <dgm:pt modelId="{8142FEBB-2384-4AED-B900-57D038EE4763}">
      <dgm:prSet phldrT="[Text]"/>
      <dgm:spPr/>
      <dgm:t>
        <a:bodyPr/>
        <a:lstStyle/>
        <a:p>
          <a:r>
            <a:rPr lang="en-US" dirty="0" smtClean="0"/>
            <a:t>Export Data</a:t>
          </a:r>
          <a:endParaRPr lang="en-US" dirty="0"/>
        </a:p>
      </dgm:t>
    </dgm:pt>
    <dgm:pt modelId="{0ABF636A-E1FB-4A42-8560-6260AB220B42}" type="parTrans" cxnId="{D7A02D39-935D-4573-AEE1-F53AA11615FA}">
      <dgm:prSet/>
      <dgm:spPr/>
      <dgm:t>
        <a:bodyPr/>
        <a:lstStyle/>
        <a:p>
          <a:endParaRPr lang="en-US"/>
        </a:p>
      </dgm:t>
    </dgm:pt>
    <dgm:pt modelId="{362F5828-1BD8-44D2-B25A-E214FCBE9F16}" type="sibTrans" cxnId="{D7A02D39-935D-4573-AEE1-F53AA11615FA}">
      <dgm:prSet/>
      <dgm:spPr/>
      <dgm:t>
        <a:bodyPr/>
        <a:lstStyle/>
        <a:p>
          <a:endParaRPr lang="en-US"/>
        </a:p>
      </dgm:t>
    </dgm:pt>
    <dgm:pt modelId="{A96B5093-2706-4315-BF7B-87E5C653CEA0}">
      <dgm:prSet phldrT="[Text]"/>
      <dgm:spPr/>
      <dgm:t>
        <a:bodyPr/>
        <a:lstStyle/>
        <a:p>
          <a:r>
            <a:rPr lang="en-US" dirty="0" smtClean="0"/>
            <a:t>Create:</a:t>
          </a:r>
          <a:endParaRPr lang="en-US" dirty="0"/>
        </a:p>
      </dgm:t>
    </dgm:pt>
    <dgm:pt modelId="{3A1FAE6E-314B-4F97-AD85-8EE749EE191D}" type="parTrans" cxnId="{7B59E90D-26C7-4C73-A5D3-2E04818995DF}">
      <dgm:prSet/>
      <dgm:spPr/>
      <dgm:t>
        <a:bodyPr/>
        <a:lstStyle/>
        <a:p>
          <a:endParaRPr lang="en-US"/>
        </a:p>
      </dgm:t>
    </dgm:pt>
    <dgm:pt modelId="{3C4E7DA3-9018-456F-A1B0-514448A6CE63}" type="sibTrans" cxnId="{7B59E90D-26C7-4C73-A5D3-2E04818995DF}">
      <dgm:prSet/>
      <dgm:spPr/>
      <dgm:t>
        <a:bodyPr/>
        <a:lstStyle/>
        <a:p>
          <a:endParaRPr lang="en-US"/>
        </a:p>
      </dgm:t>
    </dgm:pt>
    <dgm:pt modelId="{14376738-42F3-4FBB-A22D-9F923F42CED4}">
      <dgm:prSet phldrT="[Text]"/>
      <dgm:spPr/>
      <dgm:t>
        <a:bodyPr/>
        <a:lstStyle/>
        <a:p>
          <a:r>
            <a:rPr lang="en-US" dirty="0" smtClean="0"/>
            <a:t>Geodatabase</a:t>
          </a:r>
          <a:endParaRPr lang="en-US" dirty="0"/>
        </a:p>
      </dgm:t>
    </dgm:pt>
    <dgm:pt modelId="{931D8F65-0BF6-4FAC-B143-34EF531585F9}" type="parTrans" cxnId="{92F9D731-71AA-450D-9074-D3FB49E51CC4}">
      <dgm:prSet/>
      <dgm:spPr/>
      <dgm:t>
        <a:bodyPr/>
        <a:lstStyle/>
        <a:p>
          <a:endParaRPr lang="en-US"/>
        </a:p>
      </dgm:t>
    </dgm:pt>
    <dgm:pt modelId="{FC080653-5942-4C3A-A8F7-977CDD20C6B9}" type="sibTrans" cxnId="{92F9D731-71AA-450D-9074-D3FB49E51CC4}">
      <dgm:prSet/>
      <dgm:spPr/>
      <dgm:t>
        <a:bodyPr/>
        <a:lstStyle/>
        <a:p>
          <a:endParaRPr lang="en-US"/>
        </a:p>
      </dgm:t>
    </dgm:pt>
    <dgm:pt modelId="{87AE047E-4BBC-40BD-BD30-516F80D444B6}">
      <dgm:prSet phldrT="[Text]"/>
      <dgm:spPr/>
      <dgm:t>
        <a:bodyPr/>
        <a:lstStyle/>
        <a:p>
          <a:r>
            <a:rPr lang="en-US" dirty="0" smtClean="0"/>
            <a:t>Feature dataset</a:t>
          </a:r>
          <a:endParaRPr lang="en-US" dirty="0"/>
        </a:p>
      </dgm:t>
    </dgm:pt>
    <dgm:pt modelId="{60F83A99-7947-46BC-B2F1-A9093A737808}" type="parTrans" cxnId="{32AC6F1E-1011-452E-8089-331BA8BA0E7E}">
      <dgm:prSet/>
      <dgm:spPr/>
      <dgm:t>
        <a:bodyPr/>
        <a:lstStyle/>
        <a:p>
          <a:endParaRPr lang="en-US"/>
        </a:p>
      </dgm:t>
    </dgm:pt>
    <dgm:pt modelId="{1152AF6A-0905-4ADE-8D6C-13A25D0C6355}" type="sibTrans" cxnId="{32AC6F1E-1011-452E-8089-331BA8BA0E7E}">
      <dgm:prSet/>
      <dgm:spPr/>
      <dgm:t>
        <a:bodyPr/>
        <a:lstStyle/>
        <a:p>
          <a:endParaRPr lang="en-US"/>
        </a:p>
      </dgm:t>
    </dgm:pt>
    <dgm:pt modelId="{5D397EDC-7D65-4F20-BA0F-213AFDB9AD40}">
      <dgm:prSet phldrT="[Text]"/>
      <dgm:spPr/>
      <dgm:t>
        <a:bodyPr/>
        <a:lstStyle/>
        <a:p>
          <a:r>
            <a:rPr lang="en-US" dirty="0" smtClean="0"/>
            <a:t>Characterize Layer Properties</a:t>
          </a:r>
          <a:endParaRPr lang="en-US" dirty="0"/>
        </a:p>
      </dgm:t>
    </dgm:pt>
    <dgm:pt modelId="{99D4A0D4-D2BC-4AED-B40D-389354C8CBF8}" type="parTrans" cxnId="{FBB900D3-A7AC-49D6-8F9D-6531ABCDC7FE}">
      <dgm:prSet/>
      <dgm:spPr/>
      <dgm:t>
        <a:bodyPr/>
        <a:lstStyle/>
        <a:p>
          <a:endParaRPr lang="en-US"/>
        </a:p>
      </dgm:t>
    </dgm:pt>
    <dgm:pt modelId="{D4EC0CAA-C242-424E-A9E1-DA2966E841FA}" type="sibTrans" cxnId="{FBB900D3-A7AC-49D6-8F9D-6531ABCDC7FE}">
      <dgm:prSet/>
      <dgm:spPr/>
      <dgm:t>
        <a:bodyPr/>
        <a:lstStyle/>
        <a:p>
          <a:endParaRPr lang="en-US"/>
        </a:p>
      </dgm:t>
    </dgm:pt>
    <dgm:pt modelId="{A6474B97-07D0-4389-A8C6-1E101F2BCFE6}">
      <dgm:prSet phldrT="[Text]"/>
      <dgm:spPr/>
      <dgm:t>
        <a:bodyPr/>
        <a:lstStyle/>
        <a:p>
          <a:r>
            <a:rPr lang="en-US" dirty="0" smtClean="0"/>
            <a:t>Feature class</a:t>
          </a:r>
          <a:endParaRPr lang="en-US" dirty="0"/>
        </a:p>
      </dgm:t>
    </dgm:pt>
    <dgm:pt modelId="{622E9B33-FF81-495E-AAA0-B00137AD4BB4}" type="parTrans" cxnId="{85359B32-E268-43CF-A2E8-2A6660E6784D}">
      <dgm:prSet/>
      <dgm:spPr/>
      <dgm:t>
        <a:bodyPr/>
        <a:lstStyle/>
        <a:p>
          <a:endParaRPr lang="en-US"/>
        </a:p>
      </dgm:t>
    </dgm:pt>
    <dgm:pt modelId="{6DFE1E65-6001-4B9C-BB5E-0C721335B2E9}" type="sibTrans" cxnId="{85359B32-E268-43CF-A2E8-2A6660E6784D}">
      <dgm:prSet/>
      <dgm:spPr/>
      <dgm:t>
        <a:bodyPr/>
        <a:lstStyle/>
        <a:p>
          <a:endParaRPr lang="en-US"/>
        </a:p>
      </dgm:t>
    </dgm:pt>
    <dgm:pt modelId="{D3490D8C-B929-4ED5-88FC-07B709D79EDB}" type="pres">
      <dgm:prSet presAssocID="{41BF230C-7806-4E81-B915-385BE72CFB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757230-EEA1-41F7-AEFC-EB69268BAAA0}" type="pres">
      <dgm:prSet presAssocID="{5383D709-0616-41E5-8E5A-5B21946CFD6D}" presName="composite" presStyleCnt="0"/>
      <dgm:spPr/>
    </dgm:pt>
    <dgm:pt modelId="{7072B8A4-9B42-4EF1-B58A-F973C86BCE51}" type="pres">
      <dgm:prSet presAssocID="{5383D709-0616-41E5-8E5A-5B21946CFD6D}" presName="imagSh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B43F1D-2CD3-4472-AFB1-F5A4592C72D6}" type="pres">
      <dgm:prSet presAssocID="{5383D709-0616-41E5-8E5A-5B21946CFD6D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D8C01-DCC9-46BE-8876-7DB9FCFB2BFB}" type="pres">
      <dgm:prSet presAssocID="{B1C20C09-F3A2-420C-A014-88BD0E32D761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1B12371-CADF-4456-B5D9-0BB725E6FC53}" type="pres">
      <dgm:prSet presAssocID="{B1C20C09-F3A2-420C-A014-88BD0E32D761}" presName="connTx" presStyleLbl="sibTrans2D1" presStyleIdx="0" presStyleCnt="3"/>
      <dgm:spPr/>
      <dgm:t>
        <a:bodyPr/>
        <a:lstStyle/>
        <a:p>
          <a:endParaRPr lang="en-US"/>
        </a:p>
      </dgm:t>
    </dgm:pt>
    <dgm:pt modelId="{C52CF668-14AB-4EE6-91A8-40A21156F0D5}" type="pres">
      <dgm:prSet presAssocID="{8142FEBB-2384-4AED-B900-57D038EE4763}" presName="composite" presStyleCnt="0"/>
      <dgm:spPr/>
    </dgm:pt>
    <dgm:pt modelId="{227B0F65-E625-4D1E-984E-DEC3EAE2866C}" type="pres">
      <dgm:prSet presAssocID="{8142FEBB-2384-4AED-B900-57D038EE4763}" presName="imagSh" presStyleLbl="bgImgPlace1" presStyleIdx="1" presStyleCnt="4" custLinFactNeighborY="-39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5DDBCB4-A525-453F-AE55-714A6943DAE2}" type="pres">
      <dgm:prSet presAssocID="{8142FEBB-2384-4AED-B900-57D038EE4763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ED00C-F80B-4D28-8AC8-49FE0B76ECE3}" type="pres">
      <dgm:prSet presAssocID="{362F5828-1BD8-44D2-B25A-E214FCBE9F1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2BAC475-8EDA-4EA2-AAFC-D1E637247497}" type="pres">
      <dgm:prSet presAssocID="{362F5828-1BD8-44D2-B25A-E214FCBE9F16}" presName="connTx" presStyleLbl="sibTrans2D1" presStyleIdx="1" presStyleCnt="3"/>
      <dgm:spPr/>
      <dgm:t>
        <a:bodyPr/>
        <a:lstStyle/>
        <a:p>
          <a:endParaRPr lang="en-US"/>
        </a:p>
      </dgm:t>
    </dgm:pt>
    <dgm:pt modelId="{34B2A5EC-70D8-4E36-B6A8-4A1B3349229A}" type="pres">
      <dgm:prSet presAssocID="{A96B5093-2706-4315-BF7B-87E5C653CEA0}" presName="composite" presStyleCnt="0"/>
      <dgm:spPr/>
    </dgm:pt>
    <dgm:pt modelId="{EF29EAD4-9DFA-474B-AC78-067669856F35}" type="pres">
      <dgm:prSet presAssocID="{A96B5093-2706-4315-BF7B-87E5C653CEA0}" presName="imagSh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01877C1-031E-4B00-9264-FF040583DC55}" type="pres">
      <dgm:prSet presAssocID="{A96B5093-2706-4315-BF7B-87E5C653CEA0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4EF5F-B95C-45F1-9D44-E11A87656197}" type="pres">
      <dgm:prSet presAssocID="{3C4E7DA3-9018-456F-A1B0-514448A6CE6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83B3F69-255F-4602-8FA6-ADFC04435634}" type="pres">
      <dgm:prSet presAssocID="{3C4E7DA3-9018-456F-A1B0-514448A6CE63}" presName="connTx" presStyleLbl="sibTrans2D1" presStyleIdx="2" presStyleCnt="3"/>
      <dgm:spPr/>
      <dgm:t>
        <a:bodyPr/>
        <a:lstStyle/>
        <a:p>
          <a:endParaRPr lang="en-US"/>
        </a:p>
      </dgm:t>
    </dgm:pt>
    <dgm:pt modelId="{EBDCF21B-480E-4EB6-8937-FFFCAA2A7A39}" type="pres">
      <dgm:prSet presAssocID="{5D397EDC-7D65-4F20-BA0F-213AFDB9AD40}" presName="composite" presStyleCnt="0"/>
      <dgm:spPr/>
    </dgm:pt>
    <dgm:pt modelId="{E86BB9DC-8B12-4BF4-83B0-F692598F13FB}" type="pres">
      <dgm:prSet presAssocID="{5D397EDC-7D65-4F20-BA0F-213AFDB9AD40}" presName="imagSh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5424C91-94DF-42C9-BF5A-BC13F4359D8D}" type="pres">
      <dgm:prSet presAssocID="{5D397EDC-7D65-4F20-BA0F-213AFDB9AD40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25E827-8BA5-4B59-B311-F6D58320689F}" type="presOf" srcId="{3C4E7DA3-9018-456F-A1B0-514448A6CE63}" destId="{51B4EF5F-B95C-45F1-9D44-E11A87656197}" srcOrd="0" destOrd="0" presId="urn:microsoft.com/office/officeart/2005/8/layout/hProcess10"/>
    <dgm:cxn modelId="{04F5E91A-8B57-4990-8285-01FA881C4FFB}" type="presOf" srcId="{41BF230C-7806-4E81-B915-385BE72CFB0C}" destId="{D3490D8C-B929-4ED5-88FC-07B709D79EDB}" srcOrd="0" destOrd="0" presId="urn:microsoft.com/office/officeart/2005/8/layout/hProcess10"/>
    <dgm:cxn modelId="{7DC59027-FBB4-4020-B24F-E058FC40F423}" type="presOf" srcId="{8142FEBB-2384-4AED-B900-57D038EE4763}" destId="{15DDBCB4-A525-453F-AE55-714A6943DAE2}" srcOrd="0" destOrd="0" presId="urn:microsoft.com/office/officeart/2005/8/layout/hProcess10"/>
    <dgm:cxn modelId="{3D0D8C06-F4A9-4897-8437-0633B011C2B1}" type="presOf" srcId="{A6474B97-07D0-4389-A8C6-1E101F2BCFE6}" destId="{401877C1-031E-4B00-9264-FF040583DC55}" srcOrd="0" destOrd="3" presId="urn:microsoft.com/office/officeart/2005/8/layout/hProcess10"/>
    <dgm:cxn modelId="{25121E4F-647B-4896-A1B0-84F9AC8F4C57}" type="presOf" srcId="{B1C20C09-F3A2-420C-A014-88BD0E32D761}" destId="{A1B12371-CADF-4456-B5D9-0BB725E6FC53}" srcOrd="1" destOrd="0" presId="urn:microsoft.com/office/officeart/2005/8/layout/hProcess10"/>
    <dgm:cxn modelId="{AAD18B65-0521-4A53-9972-DE845A75F5F8}" type="presOf" srcId="{5383D709-0616-41E5-8E5A-5B21946CFD6D}" destId="{20B43F1D-2CD3-4472-AFB1-F5A4592C72D6}" srcOrd="0" destOrd="0" presId="urn:microsoft.com/office/officeart/2005/8/layout/hProcess10"/>
    <dgm:cxn modelId="{978880C1-6704-4670-BD64-2104E250486C}" srcId="{41BF230C-7806-4E81-B915-385BE72CFB0C}" destId="{5383D709-0616-41E5-8E5A-5B21946CFD6D}" srcOrd="0" destOrd="0" parTransId="{2A2B64F4-DD81-43A1-B63F-9F8A7C5D2954}" sibTransId="{B1C20C09-F3A2-420C-A014-88BD0E32D761}"/>
    <dgm:cxn modelId="{36260339-D5F3-44EE-A098-93E979C51E6E}" type="presOf" srcId="{362F5828-1BD8-44D2-B25A-E214FCBE9F16}" destId="{577ED00C-F80B-4D28-8AC8-49FE0B76ECE3}" srcOrd="0" destOrd="0" presId="urn:microsoft.com/office/officeart/2005/8/layout/hProcess10"/>
    <dgm:cxn modelId="{D7A02D39-935D-4573-AEE1-F53AA11615FA}" srcId="{41BF230C-7806-4E81-B915-385BE72CFB0C}" destId="{8142FEBB-2384-4AED-B900-57D038EE4763}" srcOrd="1" destOrd="0" parTransId="{0ABF636A-E1FB-4A42-8560-6260AB220B42}" sibTransId="{362F5828-1BD8-44D2-B25A-E214FCBE9F16}"/>
    <dgm:cxn modelId="{85359B32-E268-43CF-A2E8-2A6660E6784D}" srcId="{A96B5093-2706-4315-BF7B-87E5C653CEA0}" destId="{A6474B97-07D0-4389-A8C6-1E101F2BCFE6}" srcOrd="2" destOrd="0" parTransId="{622E9B33-FF81-495E-AAA0-B00137AD4BB4}" sibTransId="{6DFE1E65-6001-4B9C-BB5E-0C721335B2E9}"/>
    <dgm:cxn modelId="{BB1877BA-66A7-421D-BA49-C48F84B024E6}" type="presOf" srcId="{14376738-42F3-4FBB-A22D-9F923F42CED4}" destId="{401877C1-031E-4B00-9264-FF040583DC55}" srcOrd="0" destOrd="1" presId="urn:microsoft.com/office/officeart/2005/8/layout/hProcess10"/>
    <dgm:cxn modelId="{7B59E90D-26C7-4C73-A5D3-2E04818995DF}" srcId="{41BF230C-7806-4E81-B915-385BE72CFB0C}" destId="{A96B5093-2706-4315-BF7B-87E5C653CEA0}" srcOrd="2" destOrd="0" parTransId="{3A1FAE6E-314B-4F97-AD85-8EE749EE191D}" sibTransId="{3C4E7DA3-9018-456F-A1B0-514448A6CE63}"/>
    <dgm:cxn modelId="{431C4777-9693-419E-AA8D-38A16EDDC329}" type="presOf" srcId="{362F5828-1BD8-44D2-B25A-E214FCBE9F16}" destId="{22BAC475-8EDA-4EA2-AAFC-D1E637247497}" srcOrd="1" destOrd="0" presId="urn:microsoft.com/office/officeart/2005/8/layout/hProcess10"/>
    <dgm:cxn modelId="{CA6147F8-E1E0-465A-BE48-7A900BE11774}" type="presOf" srcId="{A96B5093-2706-4315-BF7B-87E5C653CEA0}" destId="{401877C1-031E-4B00-9264-FF040583DC55}" srcOrd="0" destOrd="0" presId="urn:microsoft.com/office/officeart/2005/8/layout/hProcess10"/>
    <dgm:cxn modelId="{210ADF0D-B186-4B23-BED1-5BD5D4F5C1F1}" type="presOf" srcId="{5D397EDC-7D65-4F20-BA0F-213AFDB9AD40}" destId="{45424C91-94DF-42C9-BF5A-BC13F4359D8D}" srcOrd="0" destOrd="0" presId="urn:microsoft.com/office/officeart/2005/8/layout/hProcess10"/>
    <dgm:cxn modelId="{92F9D731-71AA-450D-9074-D3FB49E51CC4}" srcId="{A96B5093-2706-4315-BF7B-87E5C653CEA0}" destId="{14376738-42F3-4FBB-A22D-9F923F42CED4}" srcOrd="0" destOrd="0" parTransId="{931D8F65-0BF6-4FAC-B143-34EF531585F9}" sibTransId="{FC080653-5942-4C3A-A8F7-977CDD20C6B9}"/>
    <dgm:cxn modelId="{32AC6F1E-1011-452E-8089-331BA8BA0E7E}" srcId="{A96B5093-2706-4315-BF7B-87E5C653CEA0}" destId="{87AE047E-4BBC-40BD-BD30-516F80D444B6}" srcOrd="1" destOrd="0" parTransId="{60F83A99-7947-46BC-B2F1-A9093A737808}" sibTransId="{1152AF6A-0905-4ADE-8D6C-13A25D0C6355}"/>
    <dgm:cxn modelId="{FBB900D3-A7AC-49D6-8F9D-6531ABCDC7FE}" srcId="{41BF230C-7806-4E81-B915-385BE72CFB0C}" destId="{5D397EDC-7D65-4F20-BA0F-213AFDB9AD40}" srcOrd="3" destOrd="0" parTransId="{99D4A0D4-D2BC-4AED-B40D-389354C8CBF8}" sibTransId="{D4EC0CAA-C242-424E-A9E1-DA2966E841FA}"/>
    <dgm:cxn modelId="{FB1FA958-E1D0-4EB3-8E98-D5CA1EA558E9}" type="presOf" srcId="{87AE047E-4BBC-40BD-BD30-516F80D444B6}" destId="{401877C1-031E-4B00-9264-FF040583DC55}" srcOrd="0" destOrd="2" presId="urn:microsoft.com/office/officeart/2005/8/layout/hProcess10"/>
    <dgm:cxn modelId="{057CBB64-F613-413D-A7E8-B085D448CC0A}" type="presOf" srcId="{B1C20C09-F3A2-420C-A014-88BD0E32D761}" destId="{052D8C01-DCC9-46BE-8876-7DB9FCFB2BFB}" srcOrd="0" destOrd="0" presId="urn:microsoft.com/office/officeart/2005/8/layout/hProcess10"/>
    <dgm:cxn modelId="{E1AFFED2-5E70-4646-A273-15AD70046365}" type="presOf" srcId="{3C4E7DA3-9018-456F-A1B0-514448A6CE63}" destId="{D83B3F69-255F-4602-8FA6-ADFC04435634}" srcOrd="1" destOrd="0" presId="urn:microsoft.com/office/officeart/2005/8/layout/hProcess10"/>
    <dgm:cxn modelId="{40AD347C-DA17-49F0-978D-4A9A3A8E19F4}" type="presParOf" srcId="{D3490D8C-B929-4ED5-88FC-07B709D79EDB}" destId="{AE757230-EEA1-41F7-AEFC-EB69268BAAA0}" srcOrd="0" destOrd="0" presId="urn:microsoft.com/office/officeart/2005/8/layout/hProcess10"/>
    <dgm:cxn modelId="{8E86239E-6077-48AF-BC67-9BE8E7CFBDF0}" type="presParOf" srcId="{AE757230-EEA1-41F7-AEFC-EB69268BAAA0}" destId="{7072B8A4-9B42-4EF1-B58A-F973C86BCE51}" srcOrd="0" destOrd="0" presId="urn:microsoft.com/office/officeart/2005/8/layout/hProcess10"/>
    <dgm:cxn modelId="{E27311A1-128B-49B3-B028-B139EDD8AD17}" type="presParOf" srcId="{AE757230-EEA1-41F7-AEFC-EB69268BAAA0}" destId="{20B43F1D-2CD3-4472-AFB1-F5A4592C72D6}" srcOrd="1" destOrd="0" presId="urn:microsoft.com/office/officeart/2005/8/layout/hProcess10"/>
    <dgm:cxn modelId="{7FD65ECF-8A11-4E00-AF42-763DCFF5A0E6}" type="presParOf" srcId="{D3490D8C-B929-4ED5-88FC-07B709D79EDB}" destId="{052D8C01-DCC9-46BE-8876-7DB9FCFB2BFB}" srcOrd="1" destOrd="0" presId="urn:microsoft.com/office/officeart/2005/8/layout/hProcess10"/>
    <dgm:cxn modelId="{3DBCEA97-410F-4BA9-9DEA-F10317028930}" type="presParOf" srcId="{052D8C01-DCC9-46BE-8876-7DB9FCFB2BFB}" destId="{A1B12371-CADF-4456-B5D9-0BB725E6FC53}" srcOrd="0" destOrd="0" presId="urn:microsoft.com/office/officeart/2005/8/layout/hProcess10"/>
    <dgm:cxn modelId="{81D1DC40-35EA-4164-B4E1-61FD06928B3C}" type="presParOf" srcId="{D3490D8C-B929-4ED5-88FC-07B709D79EDB}" destId="{C52CF668-14AB-4EE6-91A8-40A21156F0D5}" srcOrd="2" destOrd="0" presId="urn:microsoft.com/office/officeart/2005/8/layout/hProcess10"/>
    <dgm:cxn modelId="{82C28B0A-510F-40FA-B08A-7B56F40CF9FE}" type="presParOf" srcId="{C52CF668-14AB-4EE6-91A8-40A21156F0D5}" destId="{227B0F65-E625-4D1E-984E-DEC3EAE2866C}" srcOrd="0" destOrd="0" presId="urn:microsoft.com/office/officeart/2005/8/layout/hProcess10"/>
    <dgm:cxn modelId="{75F42605-D969-4635-AFBF-05C820564B00}" type="presParOf" srcId="{C52CF668-14AB-4EE6-91A8-40A21156F0D5}" destId="{15DDBCB4-A525-453F-AE55-714A6943DAE2}" srcOrd="1" destOrd="0" presId="urn:microsoft.com/office/officeart/2005/8/layout/hProcess10"/>
    <dgm:cxn modelId="{AB20D2E5-BE89-44C8-9B2D-7B9B3B7DB2B2}" type="presParOf" srcId="{D3490D8C-B929-4ED5-88FC-07B709D79EDB}" destId="{577ED00C-F80B-4D28-8AC8-49FE0B76ECE3}" srcOrd="3" destOrd="0" presId="urn:microsoft.com/office/officeart/2005/8/layout/hProcess10"/>
    <dgm:cxn modelId="{1CB8AD79-B513-46AC-85E7-3FCAC962A10A}" type="presParOf" srcId="{577ED00C-F80B-4D28-8AC8-49FE0B76ECE3}" destId="{22BAC475-8EDA-4EA2-AAFC-D1E637247497}" srcOrd="0" destOrd="0" presId="urn:microsoft.com/office/officeart/2005/8/layout/hProcess10"/>
    <dgm:cxn modelId="{B1FD07F2-8244-4AD8-B3BB-C60E6C1D274E}" type="presParOf" srcId="{D3490D8C-B929-4ED5-88FC-07B709D79EDB}" destId="{34B2A5EC-70D8-4E36-B6A8-4A1B3349229A}" srcOrd="4" destOrd="0" presId="urn:microsoft.com/office/officeart/2005/8/layout/hProcess10"/>
    <dgm:cxn modelId="{99F19A18-40CB-4CDC-A382-8F7DCE445B0A}" type="presParOf" srcId="{34B2A5EC-70D8-4E36-B6A8-4A1B3349229A}" destId="{EF29EAD4-9DFA-474B-AC78-067669856F35}" srcOrd="0" destOrd="0" presId="urn:microsoft.com/office/officeart/2005/8/layout/hProcess10"/>
    <dgm:cxn modelId="{A590606D-C4EB-480C-896F-8D67FE20AF71}" type="presParOf" srcId="{34B2A5EC-70D8-4E36-B6A8-4A1B3349229A}" destId="{401877C1-031E-4B00-9264-FF040583DC55}" srcOrd="1" destOrd="0" presId="urn:microsoft.com/office/officeart/2005/8/layout/hProcess10"/>
    <dgm:cxn modelId="{690999A0-2BA6-4B58-A3E9-0C167A0CEFB2}" type="presParOf" srcId="{D3490D8C-B929-4ED5-88FC-07B709D79EDB}" destId="{51B4EF5F-B95C-45F1-9D44-E11A87656197}" srcOrd="5" destOrd="0" presId="urn:microsoft.com/office/officeart/2005/8/layout/hProcess10"/>
    <dgm:cxn modelId="{437FB852-1AD9-4772-9AB1-26C0F982D878}" type="presParOf" srcId="{51B4EF5F-B95C-45F1-9D44-E11A87656197}" destId="{D83B3F69-255F-4602-8FA6-ADFC04435634}" srcOrd="0" destOrd="0" presId="urn:microsoft.com/office/officeart/2005/8/layout/hProcess10"/>
    <dgm:cxn modelId="{44818E46-31A6-4848-AB3E-1D64E8C77E78}" type="presParOf" srcId="{D3490D8C-B929-4ED5-88FC-07B709D79EDB}" destId="{EBDCF21B-480E-4EB6-8937-FFFCAA2A7A39}" srcOrd="6" destOrd="0" presId="urn:microsoft.com/office/officeart/2005/8/layout/hProcess10"/>
    <dgm:cxn modelId="{D1352377-9462-4848-A309-C4741D319092}" type="presParOf" srcId="{EBDCF21B-480E-4EB6-8937-FFFCAA2A7A39}" destId="{E86BB9DC-8B12-4BF4-83B0-F692598F13FB}" srcOrd="0" destOrd="0" presId="urn:microsoft.com/office/officeart/2005/8/layout/hProcess10"/>
    <dgm:cxn modelId="{DEC34F0F-648A-4C37-88B2-56F7FE0D4193}" type="presParOf" srcId="{EBDCF21B-480E-4EB6-8937-FFFCAA2A7A39}" destId="{45424C91-94DF-42C9-BF5A-BC13F4359D8D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5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9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6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1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1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2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3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2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F6C8E-B22B-4922-9A5B-6B8B1C2814F6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1E2E-8DBF-4671-94DD-35B07F80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Characterization of </a:t>
            </a:r>
            <a:r>
              <a:rPr lang="en-US" b="1" dirty="0" err="1" smtClean="0"/>
              <a:t>seagrass</a:t>
            </a:r>
            <a:r>
              <a:rPr lang="en-US" b="1" dirty="0" smtClean="0"/>
              <a:t> on the Texas coast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by Victoria </a:t>
            </a:r>
            <a:r>
              <a:rPr lang="en-US" sz="3200" dirty="0" err="1" smtClean="0"/>
              <a:t>Congdon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-1937" r="6974"/>
          <a:stretch/>
        </p:blipFill>
        <p:spPr>
          <a:xfrm>
            <a:off x="8679628" y="3663216"/>
            <a:ext cx="3512372" cy="202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499"/>
            <a:ext cx="2640853" cy="1983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008" y="3701653"/>
            <a:ext cx="3527552" cy="1984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60" y="3701653"/>
            <a:ext cx="2645664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9627" y="419549"/>
            <a:ext cx="3324390" cy="532504"/>
          </a:xfrm>
        </p:spPr>
        <p:txBody>
          <a:bodyPr/>
          <a:lstStyle/>
          <a:p>
            <a:pPr algn="ctr"/>
            <a:r>
              <a:rPr lang="en-US" dirty="0" smtClean="0"/>
              <a:t>NERR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627" y="952053"/>
            <a:ext cx="3324389" cy="581988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7110" y="419548"/>
            <a:ext cx="3334494" cy="532505"/>
          </a:xfrm>
        </p:spPr>
        <p:txBody>
          <a:bodyPr/>
          <a:lstStyle/>
          <a:p>
            <a:pPr algn="ctr"/>
            <a:r>
              <a:rPr lang="en-US" dirty="0" smtClean="0"/>
              <a:t>CCBAY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57110" y="952053"/>
            <a:ext cx="3334493" cy="5819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696" y="952053"/>
            <a:ext cx="3325018" cy="58198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34696" y="490388"/>
            <a:ext cx="332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ULM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68309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LLM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67056" cy="4351338"/>
          </a:xfrm>
        </p:spPr>
        <p:txBody>
          <a:bodyPr/>
          <a:lstStyle/>
          <a:p>
            <a:r>
              <a:rPr lang="en-US" dirty="0" smtClean="0"/>
              <a:t>Should we see greater </a:t>
            </a:r>
            <a:r>
              <a:rPr lang="en-US" dirty="0" err="1" smtClean="0"/>
              <a:t>Pcover</a:t>
            </a:r>
            <a:r>
              <a:rPr lang="en-US" dirty="0" smtClean="0"/>
              <a:t> based on the relationship with attenuation?</a:t>
            </a:r>
          </a:p>
          <a:p>
            <a:r>
              <a:rPr lang="en-US" dirty="0" smtClean="0"/>
              <a:t>It appears not, let’s take a closer look…..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683" y="205502"/>
            <a:ext cx="3691052" cy="646056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233" y="205502"/>
            <a:ext cx="3711388" cy="6460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617" y="2241845"/>
            <a:ext cx="463336" cy="1115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42495" y="4028739"/>
            <a:ext cx="376517" cy="12048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52421" y="4028739"/>
            <a:ext cx="374904" cy="1207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656" y="2241844"/>
            <a:ext cx="46333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LLM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37673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sz="2800" dirty="0" smtClean="0"/>
              <a:t>Greater light </a:t>
            </a:r>
            <a:r>
              <a:rPr lang="en-US" sz="2800" dirty="0"/>
              <a:t>attenuation reduces </a:t>
            </a:r>
            <a:r>
              <a:rPr lang="en-US" sz="2800" dirty="0" err="1" smtClean="0"/>
              <a:t>Pcover</a:t>
            </a:r>
            <a:endParaRPr lang="en-US" sz="2800" dirty="0" smtClean="0"/>
          </a:p>
          <a:p>
            <a:r>
              <a:rPr lang="en-US" dirty="0" smtClean="0"/>
              <a:t>Site </a:t>
            </a:r>
            <a:r>
              <a:rPr lang="en-US" dirty="0"/>
              <a:t>had lowest light attenuation but lowest </a:t>
            </a:r>
            <a:r>
              <a:rPr lang="en-US" dirty="0" err="1" smtClean="0"/>
              <a:t>Pcover</a:t>
            </a:r>
            <a:endParaRPr lang="en-US" dirty="0" smtClean="0"/>
          </a:p>
          <a:p>
            <a:pPr lvl="1"/>
            <a:r>
              <a:rPr lang="en-US" dirty="0" smtClean="0"/>
              <a:t>Does this make sense?</a:t>
            </a:r>
          </a:p>
          <a:p>
            <a:pPr lvl="1"/>
            <a:r>
              <a:rPr lang="en-US" dirty="0" smtClean="0"/>
              <a:t>What might be driving this “pattern” in the LLM?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958" y="188258"/>
            <a:ext cx="3716842" cy="6499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398" y="2586089"/>
            <a:ext cx="463336" cy="1115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44031" y="4313817"/>
            <a:ext cx="374904" cy="1207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9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72" y="1690687"/>
            <a:ext cx="6243984" cy="39311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90247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It’s complicated…</a:t>
            </a:r>
          </a:p>
          <a:p>
            <a:r>
              <a:rPr lang="en-US" dirty="0" smtClean="0"/>
              <a:t>Potential </a:t>
            </a:r>
            <a:r>
              <a:rPr lang="en-US" dirty="0"/>
              <a:t>factors controlling light attenuation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Nutrient influx</a:t>
            </a:r>
            <a:endParaRPr lang="en-US" dirty="0"/>
          </a:p>
          <a:p>
            <a:pPr lvl="1"/>
            <a:r>
              <a:rPr lang="en-US" dirty="0"/>
              <a:t>TSS</a:t>
            </a:r>
          </a:p>
          <a:p>
            <a:pPr lvl="1"/>
            <a:r>
              <a:rPr lang="en-US" dirty="0"/>
              <a:t>Phytoplankton </a:t>
            </a:r>
            <a:r>
              <a:rPr lang="en-US" dirty="0" smtClean="0"/>
              <a:t>biomass</a:t>
            </a:r>
          </a:p>
          <a:p>
            <a:r>
              <a:rPr lang="en-US" dirty="0" smtClean="0"/>
              <a:t>NEXT: </a:t>
            </a:r>
          </a:p>
          <a:p>
            <a:pPr lvl="1"/>
            <a:r>
              <a:rPr lang="en-US" dirty="0" smtClean="0"/>
              <a:t>Display these variables using GIS</a:t>
            </a:r>
          </a:p>
          <a:p>
            <a:pPr lvl="1"/>
            <a:r>
              <a:rPr lang="en-US" dirty="0" smtClean="0"/>
              <a:t>Interpolate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10634" cy="2864181"/>
          </a:xfrm>
        </p:spPr>
        <p:txBody>
          <a:bodyPr/>
          <a:lstStyle/>
          <a:p>
            <a:r>
              <a:rPr lang="en-US" dirty="0" smtClean="0"/>
              <a:t>Questions?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Special thanks to Dr. </a:t>
            </a:r>
            <a:r>
              <a:rPr lang="en-US" dirty="0" err="1" smtClean="0"/>
              <a:t>Maidment</a:t>
            </a:r>
            <a:r>
              <a:rPr lang="en-US" dirty="0" smtClean="0"/>
              <a:t> and Gonzalo Espinoza </a:t>
            </a:r>
            <a:endParaRPr lang="en-US" dirty="0"/>
          </a:p>
          <a:p>
            <a:r>
              <a:rPr lang="en-US" dirty="0" smtClean="0"/>
              <a:t>UTMSI </a:t>
            </a:r>
            <a:r>
              <a:rPr lang="en-US" dirty="0" err="1" smtClean="0"/>
              <a:t>Dunton</a:t>
            </a:r>
            <a:r>
              <a:rPr lang="en-US" dirty="0" smtClean="0"/>
              <a:t> Lab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69" y="3021338"/>
            <a:ext cx="5403461" cy="3606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10" y="511557"/>
            <a:ext cx="3406378" cy="2358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50" y="4824743"/>
            <a:ext cx="1426534" cy="14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4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96509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Determine </a:t>
            </a:r>
            <a:r>
              <a:rPr lang="en-US" dirty="0" err="1" smtClean="0"/>
              <a:t>seagrass</a:t>
            </a:r>
            <a:r>
              <a:rPr lang="en-US" dirty="0" smtClean="0"/>
              <a:t> distribution using light attenuation as a proxy</a:t>
            </a:r>
            <a:endParaRPr lang="en-US" dirty="0"/>
          </a:p>
          <a:p>
            <a:r>
              <a:rPr lang="en-US" dirty="0" smtClean="0"/>
              <a:t>How?</a:t>
            </a:r>
          </a:p>
          <a:p>
            <a:pPr lvl="1"/>
            <a:r>
              <a:rPr lang="en-US" dirty="0" smtClean="0"/>
              <a:t>Use of GIS to: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Acquire data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Spatial analyses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Interpret results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Predict spatial variation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951" y="1366694"/>
            <a:ext cx="4937883" cy="341584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1" y="5661852"/>
            <a:ext cx="1467256" cy="1143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70" y="5661852"/>
            <a:ext cx="1516733" cy="1137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964" y="5667348"/>
            <a:ext cx="1525870" cy="1137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48" y="5656356"/>
            <a:ext cx="1779061" cy="1143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0" y="5661852"/>
            <a:ext cx="1561846" cy="11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55315" cy="4351338"/>
          </a:xfrm>
        </p:spPr>
        <p:txBody>
          <a:bodyPr/>
          <a:lstStyle/>
          <a:p>
            <a:r>
              <a:rPr lang="en-US" dirty="0" smtClean="0"/>
              <a:t>Light Attenuation</a:t>
            </a:r>
          </a:p>
          <a:p>
            <a:pPr lvl="1"/>
            <a:r>
              <a:rPr lang="en-US" dirty="0" smtClean="0"/>
              <a:t>Rate at which light is absorbed or scattered</a:t>
            </a:r>
          </a:p>
          <a:p>
            <a:pPr lvl="1"/>
            <a:r>
              <a:rPr lang="en-US" dirty="0" smtClean="0"/>
              <a:t>Can limit photosynthesis</a:t>
            </a:r>
          </a:p>
          <a:p>
            <a:pPr lvl="1"/>
            <a:r>
              <a:rPr lang="en-US" dirty="0" smtClean="0"/>
              <a:t>Increased attenuation = potential negative effects on </a:t>
            </a:r>
            <a:r>
              <a:rPr lang="en-US" dirty="0" err="1" smtClean="0"/>
              <a:t>seagrass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52" y="1690688"/>
            <a:ext cx="3221292" cy="3522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047" y="1690688"/>
            <a:ext cx="3464242" cy="35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1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Acquisition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3154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TX </a:t>
            </a:r>
            <a:r>
              <a:rPr lang="en-US" dirty="0" err="1"/>
              <a:t>Seagrass</a:t>
            </a:r>
            <a:r>
              <a:rPr lang="en-US" dirty="0"/>
              <a:t> Monitoring Program</a:t>
            </a:r>
          </a:p>
          <a:p>
            <a:pPr lvl="1"/>
            <a:r>
              <a:rPr lang="en-US" dirty="0"/>
              <a:t>2011-present </a:t>
            </a:r>
          </a:p>
          <a:p>
            <a:pPr lvl="1"/>
            <a:r>
              <a:rPr lang="en-US" dirty="0"/>
              <a:t>Four systems along TX </a:t>
            </a:r>
            <a:r>
              <a:rPr lang="en-US" dirty="0" smtClean="0"/>
              <a:t>coast (567 sites)</a:t>
            </a:r>
          </a:p>
          <a:p>
            <a:pPr lvl="2"/>
            <a:r>
              <a:rPr lang="en-US" dirty="0" smtClean="0"/>
              <a:t>NERR</a:t>
            </a:r>
            <a:r>
              <a:rPr lang="en-US" dirty="0"/>
              <a:t>: 57</a:t>
            </a:r>
          </a:p>
          <a:p>
            <a:pPr lvl="2"/>
            <a:r>
              <a:rPr lang="en-US" dirty="0"/>
              <a:t>CCBAY: 81</a:t>
            </a:r>
          </a:p>
          <a:p>
            <a:pPr lvl="2"/>
            <a:r>
              <a:rPr lang="en-US" dirty="0"/>
              <a:t>ULM: 144</a:t>
            </a:r>
          </a:p>
          <a:p>
            <a:pPr lvl="2"/>
            <a:r>
              <a:rPr lang="en-US" dirty="0"/>
              <a:t>LLM: </a:t>
            </a:r>
            <a:r>
              <a:rPr lang="en-US" dirty="0" smtClean="0"/>
              <a:t>285</a:t>
            </a:r>
            <a:endParaRPr lang="en-US" dirty="0"/>
          </a:p>
          <a:p>
            <a:pPr lvl="1"/>
            <a:r>
              <a:rPr lang="en-US" dirty="0"/>
              <a:t>Light attenuation</a:t>
            </a:r>
          </a:p>
          <a:p>
            <a:pPr lvl="1"/>
            <a:r>
              <a:rPr lang="en-US" dirty="0" err="1" smtClean="0"/>
              <a:t>Seagrass</a:t>
            </a:r>
            <a:r>
              <a:rPr lang="en-US" dirty="0" smtClean="0"/>
              <a:t> </a:t>
            </a:r>
            <a:r>
              <a:rPr lang="en-US" dirty="0"/>
              <a:t>percent cover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101" y="326800"/>
            <a:ext cx="4499238" cy="3475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157" y="4055947"/>
            <a:ext cx="1508182" cy="2527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101" y="4347286"/>
            <a:ext cx="257883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Study Location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32744"/>
              </p:ext>
            </p:extLst>
          </p:nvPr>
        </p:nvGraphicFramePr>
        <p:xfrm>
          <a:off x="155090" y="1371601"/>
          <a:ext cx="7864736" cy="42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238" y="138408"/>
            <a:ext cx="3737571" cy="65787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682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Analyses</a:t>
            </a:r>
            <a:endParaRPr lang="en-US" b="1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838199" y="1825625"/>
            <a:ext cx="4890248" cy="4510629"/>
          </a:xfrm>
        </p:spPr>
        <p:txBody>
          <a:bodyPr>
            <a:noAutofit/>
          </a:bodyPr>
          <a:lstStyle/>
          <a:p>
            <a:r>
              <a:rPr lang="en-US" dirty="0" smtClean="0"/>
              <a:t>Select by Attribute</a:t>
            </a:r>
          </a:p>
          <a:p>
            <a:r>
              <a:rPr lang="en-US" dirty="0" smtClean="0"/>
              <a:t>Definition Query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Predict: low light attenuation = greater </a:t>
            </a:r>
            <a:r>
              <a:rPr lang="en-US" dirty="0" err="1" smtClean="0"/>
              <a:t>Pcover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o we see this?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288" y="365125"/>
            <a:ext cx="4895512" cy="2950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88" y="3735763"/>
            <a:ext cx="4895512" cy="29425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31" y="2962507"/>
            <a:ext cx="4045085" cy="170244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257696" y="876748"/>
            <a:ext cx="956647" cy="55401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43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NERR</a:t>
            </a:r>
            <a:endParaRPr lang="en-US" b="1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984" y="1059628"/>
            <a:ext cx="3280229" cy="5750204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6168" y="1059628"/>
            <a:ext cx="3287702" cy="5750204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4625788" y="2248348"/>
            <a:ext cx="2572115" cy="1753497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15287" y="2663431"/>
            <a:ext cx="139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 there a relationship?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CCBAY</a:t>
            </a:r>
            <a:endParaRPr lang="en-US" b="1" dirty="0"/>
          </a:p>
        </p:txBody>
      </p:sp>
      <p:sp>
        <p:nvSpPr>
          <p:cNvPr id="18" name="Cloud Callout 17"/>
          <p:cNvSpPr/>
          <p:nvPr/>
        </p:nvSpPr>
        <p:spPr>
          <a:xfrm>
            <a:off x="4625788" y="2248348"/>
            <a:ext cx="2572115" cy="1753497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15287" y="2663431"/>
            <a:ext cx="139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 there a relationship?</a:t>
            </a:r>
            <a:endParaRPr lang="en-US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3328" y="1059628"/>
            <a:ext cx="3288328" cy="575020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85065" y="1059628"/>
            <a:ext cx="3293933" cy="575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1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ULM</a:t>
            </a:r>
            <a:endParaRPr lang="en-US" b="1" dirty="0"/>
          </a:p>
        </p:txBody>
      </p:sp>
      <p:sp>
        <p:nvSpPr>
          <p:cNvPr id="18" name="Cloud Callout 17"/>
          <p:cNvSpPr/>
          <p:nvPr/>
        </p:nvSpPr>
        <p:spPr>
          <a:xfrm>
            <a:off x="4625788" y="2248348"/>
            <a:ext cx="2572115" cy="1753497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15287" y="2663431"/>
            <a:ext cx="139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 there a relationship?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4682" y="1059628"/>
            <a:ext cx="3286974" cy="5747858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2035" y="1059628"/>
            <a:ext cx="3293863" cy="57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239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Characterization of seagrass on the Texas coast by Victoria Congdon</vt:lpstr>
      <vt:lpstr>Introduction</vt:lpstr>
      <vt:lpstr>Background</vt:lpstr>
      <vt:lpstr>Data Acquisition </vt:lpstr>
      <vt:lpstr>Study Location</vt:lpstr>
      <vt:lpstr>Data Analyses</vt:lpstr>
      <vt:lpstr>NERR</vt:lpstr>
      <vt:lpstr>CCBAY</vt:lpstr>
      <vt:lpstr>ULM</vt:lpstr>
      <vt:lpstr>PowerPoint Presentation</vt:lpstr>
      <vt:lpstr>LLM</vt:lpstr>
      <vt:lpstr>LLM</vt:lpstr>
      <vt:lpstr>Conclusions</vt:lpstr>
      <vt:lpstr>Fin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</dc:creator>
  <cp:lastModifiedBy>Maidment, David R</cp:lastModifiedBy>
  <cp:revision>87</cp:revision>
  <dcterms:created xsi:type="dcterms:W3CDTF">2014-11-15T18:07:42Z</dcterms:created>
  <dcterms:modified xsi:type="dcterms:W3CDTF">2014-11-18T17:52:37Z</dcterms:modified>
</cp:coreProperties>
</file>